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442" r:id="rId3"/>
    <p:sldId id="443" r:id="rId4"/>
    <p:sldId id="444" r:id="rId5"/>
    <p:sldId id="364" r:id="rId6"/>
    <p:sldId id="445" r:id="rId7"/>
    <p:sldId id="446" r:id="rId8"/>
    <p:sldId id="447" r:id="rId9"/>
    <p:sldId id="448" r:id="rId10"/>
    <p:sldId id="449" r:id="rId11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évin Sabourin" initials="KS" lastIdx="3" clrIdx="0">
    <p:extLst>
      <p:ext uri="{19B8F6BF-5375-455C-9EA6-DF929625EA0E}">
        <p15:presenceInfo xmlns:p15="http://schemas.microsoft.com/office/powerpoint/2012/main" userId="S-1-5-21-4090908870-1680876905-2784662943-12192" providerId="AD"/>
      </p:ext>
    </p:extLst>
  </p:cmAuthor>
  <p:cmAuthor id="2" name="Eliot Tabet" initials="ET" lastIdx="1" clrIdx="1">
    <p:extLst>
      <p:ext uri="{19B8F6BF-5375-455C-9EA6-DF929625EA0E}">
        <p15:presenceInfo xmlns:p15="http://schemas.microsoft.com/office/powerpoint/2012/main" userId="S-1-5-21-4090908870-1680876905-2784662943-121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A00"/>
    <a:srgbClr val="FFD500"/>
    <a:srgbClr val="FF9900"/>
    <a:srgbClr val="C6C6C6"/>
    <a:srgbClr val="E3E3E3"/>
    <a:srgbClr val="CA0538"/>
    <a:srgbClr val="C00000"/>
    <a:srgbClr val="E4D7A3"/>
    <a:srgbClr val="F3971B"/>
    <a:srgbClr val="F39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4934" autoAdjust="0"/>
  </p:normalViewPr>
  <p:slideViewPr>
    <p:cSldViewPr snapToGrid="0">
      <p:cViewPr>
        <p:scale>
          <a:sx n="70" d="100"/>
          <a:sy n="70" d="100"/>
        </p:scale>
        <p:origin x="500" y="-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36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AA14-B31B-409A-BFA7-42403083CBBA}" type="datetimeFigureOut">
              <a:rPr lang="it-IT" smtClean="0"/>
              <a:pPr/>
              <a:t>15/10/2021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9A590-9611-4095-AFA4-C8A89EC320B0}" type="slidenum">
              <a:rPr lang="it-IT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40967-8F90-42F4-A5D4-3F0D1107415F}" type="datetimeFigureOut">
              <a:rPr lang="it-IT" smtClean="0"/>
              <a:pPr/>
              <a:t>15/10/2021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6860-D1E6-4ADA-9127-34ACE4EA3D7C}" type="slidenum">
              <a:rPr lang="it-IT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184150" y="347663"/>
            <a:ext cx="7404100" cy="4165600"/>
          </a:xfrm>
        </p:spPr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067A1-CD86-2B4E-BCC7-6CC65BB0D6CE}" type="slidenum">
              <a:rPr lang="it-IT">
                <a:solidFill>
                  <a:srgbClr val="000000"/>
                </a:solidFill>
              </a:rPr>
              <a:pPr/>
              <a:t>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10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D6860-D1E6-4ADA-9127-34ACE4EA3D7C}" type="slidenum">
              <a:rPr lang="it-IT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02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t="2260" r="58780" b="733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ctrTitle"/>
          </p:nvPr>
        </p:nvSpPr>
        <p:spPr>
          <a:xfrm>
            <a:off x="613037" y="4244083"/>
            <a:ext cx="9144000" cy="514350"/>
          </a:xfrm>
        </p:spPr>
        <p:txBody>
          <a:bodyPr anchor="b">
            <a:normAutofit/>
          </a:bodyPr>
          <a:lstStyle>
            <a:lvl1pPr algn="l">
              <a:defRPr sz="3200" b="1" i="0"/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9" name="Sottotitolo 2"/>
          <p:cNvSpPr>
            <a:spLocks noGrp="1"/>
          </p:cNvSpPr>
          <p:nvPr>
            <p:ph type="subTitle" idx="1"/>
          </p:nvPr>
        </p:nvSpPr>
        <p:spPr>
          <a:xfrm>
            <a:off x="613037" y="6130895"/>
            <a:ext cx="9144000" cy="5454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13037" y="5207333"/>
            <a:ext cx="9144000" cy="4746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1" i="0"/>
            </a:lvl1pPr>
            <a:lvl2pPr marL="457188" indent="0">
              <a:buFontTx/>
              <a:buNone/>
              <a:defRPr sz="2000" b="1" i="0"/>
            </a:lvl2pPr>
            <a:lvl3pPr marL="914377" indent="0">
              <a:buFontTx/>
              <a:buNone/>
              <a:defRPr sz="2000" b="1" i="0"/>
            </a:lvl3pPr>
            <a:lvl4pPr marL="1371566" indent="0">
              <a:buFontTx/>
              <a:buNone/>
              <a:defRPr sz="2000" b="1" i="0"/>
            </a:lvl4pPr>
            <a:lvl5pPr marL="1828755" indent="0">
              <a:buFontTx/>
              <a:buNone/>
              <a:defRPr sz="2000" b="1" i="0"/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11162453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proge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ED67F-382A-4737-AF1C-676A922EA1CA}" type="slidenum">
              <a:rPr lang="it-IT" smtClean="0"/>
              <a:pPr/>
              <a:t>‹N°›</a:t>
            </a:fld>
            <a:endParaRPr lang="it-IT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209955" cy="6858000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1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1 w 10000"/>
              <a:gd name="connsiteY4" fmla="*/ 0 h 10000"/>
              <a:gd name="connsiteX0" fmla="*/ 2 w 10002"/>
              <a:gd name="connsiteY0" fmla="*/ 0 h 10000"/>
              <a:gd name="connsiteX1" fmla="*/ 10002 w 10002"/>
              <a:gd name="connsiteY1" fmla="*/ 0 h 10000"/>
              <a:gd name="connsiteX2" fmla="*/ 10002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0 h 10000"/>
              <a:gd name="connsiteX0" fmla="*/ 2 w 10002"/>
              <a:gd name="connsiteY0" fmla="*/ 0 h 10038"/>
              <a:gd name="connsiteX1" fmla="*/ 10002 w 10002"/>
              <a:gd name="connsiteY1" fmla="*/ 0 h 10038"/>
              <a:gd name="connsiteX2" fmla="*/ 7814 w 10002"/>
              <a:gd name="connsiteY2" fmla="*/ 10038 h 10038"/>
              <a:gd name="connsiteX3" fmla="*/ 2 w 10002"/>
              <a:gd name="connsiteY3" fmla="*/ 10000 h 10038"/>
              <a:gd name="connsiteX4" fmla="*/ 2 w 10002"/>
              <a:gd name="connsiteY4" fmla="*/ 0 h 10038"/>
              <a:gd name="connsiteX0" fmla="*/ 2 w 10002"/>
              <a:gd name="connsiteY0" fmla="*/ 0 h 10038"/>
              <a:gd name="connsiteX1" fmla="*/ 10002 w 10002"/>
              <a:gd name="connsiteY1" fmla="*/ 0 h 10038"/>
              <a:gd name="connsiteX2" fmla="*/ 7814 w 10002"/>
              <a:gd name="connsiteY2" fmla="*/ 10038 h 10038"/>
              <a:gd name="connsiteX3" fmla="*/ 2 w 10002"/>
              <a:gd name="connsiteY3" fmla="*/ 10000 h 10038"/>
              <a:gd name="connsiteX4" fmla="*/ 2 w 10002"/>
              <a:gd name="connsiteY4" fmla="*/ 0 h 10038"/>
              <a:gd name="connsiteX0" fmla="*/ 2 w 10002"/>
              <a:gd name="connsiteY0" fmla="*/ 0 h 10000"/>
              <a:gd name="connsiteX1" fmla="*/ 10002 w 10002"/>
              <a:gd name="connsiteY1" fmla="*/ 0 h 10000"/>
              <a:gd name="connsiteX2" fmla="*/ 7751 w 10002"/>
              <a:gd name="connsiteY2" fmla="*/ 10000 h 10000"/>
              <a:gd name="connsiteX3" fmla="*/ 2 w 10002"/>
              <a:gd name="connsiteY3" fmla="*/ 10000 h 10000"/>
              <a:gd name="connsiteX4" fmla="*/ 2 w 1000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2" h="10000">
                <a:moveTo>
                  <a:pt x="2" y="0"/>
                </a:moveTo>
                <a:lnTo>
                  <a:pt x="10002" y="0"/>
                </a:lnTo>
                <a:lnTo>
                  <a:pt x="7751" y="10000"/>
                </a:lnTo>
                <a:lnTo>
                  <a:pt x="2" y="10000"/>
                </a:lnTo>
                <a:cubicBezTo>
                  <a:pt x="9" y="6667"/>
                  <a:pt x="-5" y="3333"/>
                  <a:pt x="2" y="0"/>
                </a:cubicBezTo>
                <a:close/>
              </a:path>
            </a:pathLst>
          </a:custGeom>
          <a:solidFill>
            <a:srgbClr val="FFD50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51600" y="1555200"/>
            <a:ext cx="3682800" cy="3682800"/>
          </a:xfrm>
          <a:prstGeom prst="ellipse">
            <a:avLst/>
          </a:prstGeom>
          <a:solidFill>
            <a:srgbClr val="C6C6C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0" y="4672800"/>
            <a:ext cx="3600000" cy="1080000"/>
          </a:xfr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 algn="l">
              <a:defRPr lang="it-IT" sz="2600" b="1" i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 dirty="0"/>
              <a:t>Fare clic per modificare lo stile del titolo</a:t>
            </a:r>
          </a:p>
        </p:txBody>
      </p:sp>
      <p:sp>
        <p:nvSpPr>
          <p:cNvPr id="8" name="Segnaposto tabella 7"/>
          <p:cNvSpPr>
            <a:spLocks noGrp="1"/>
          </p:cNvSpPr>
          <p:nvPr>
            <p:ph type="tbl" sz="quarter" idx="15"/>
          </p:nvPr>
        </p:nvSpPr>
        <p:spPr>
          <a:xfrm>
            <a:off x="8138156" y="522513"/>
            <a:ext cx="3409410" cy="3826800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2" name="Segnaposto grafico 11"/>
          <p:cNvSpPr>
            <a:spLocks noGrp="1"/>
          </p:cNvSpPr>
          <p:nvPr>
            <p:ph type="chart" sz="quarter" idx="16"/>
          </p:nvPr>
        </p:nvSpPr>
        <p:spPr>
          <a:xfrm>
            <a:off x="8138156" y="5224645"/>
            <a:ext cx="3409409" cy="763587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endParaRPr lang="it-IT"/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17"/>
          </p:nvPr>
        </p:nvSpPr>
        <p:spPr>
          <a:xfrm>
            <a:off x="8138835" y="4506688"/>
            <a:ext cx="3409409" cy="557213"/>
          </a:xfrm>
        </p:spPr>
        <p:txBody>
          <a:bodyPr anchor="ctr" anchorCtr="0">
            <a:normAutofit/>
          </a:bodyPr>
          <a:lstStyle>
            <a:lvl1pPr>
              <a:defRPr sz="13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338002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solidFill>
          <a:srgbClr val="D9D9D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itolo 1"/>
          <p:cNvSpPr>
            <a:spLocks noGrp="1"/>
          </p:cNvSpPr>
          <p:nvPr>
            <p:ph type="title"/>
          </p:nvPr>
        </p:nvSpPr>
        <p:spPr>
          <a:xfrm>
            <a:off x="641246" y="173479"/>
            <a:ext cx="10166092" cy="77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 i="0"/>
            </a:lvl1pPr>
          </a:lstStyle>
          <a:p>
            <a:r>
              <a:rPr lang="it-IT" dirty="0"/>
              <a:t>Fare clic per modificare stile</a:t>
            </a:r>
          </a:p>
        </p:txBody>
      </p:sp>
      <p:cxnSp>
        <p:nvCxnSpPr>
          <p:cNvPr id="4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BCF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/>
          <p:cNvSpPr>
            <a:spLocks noGrp="1"/>
          </p:cNvSpPr>
          <p:nvPr>
            <p:ph type="body" sz="quarter" idx="10"/>
          </p:nvPr>
        </p:nvSpPr>
        <p:spPr>
          <a:xfrm>
            <a:off x="640799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CA0538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11"/>
          </p:nvPr>
        </p:nvSpPr>
        <p:spPr>
          <a:xfrm>
            <a:off x="4460400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FFD500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2"/>
          </p:nvPr>
        </p:nvSpPr>
        <p:spPr>
          <a:xfrm>
            <a:off x="8276400" y="1123200"/>
            <a:ext cx="3096000" cy="727200"/>
          </a:xfrm>
          <a:solidFill>
            <a:srgbClr val="E3E3E3"/>
          </a:solidFill>
          <a:effectLst>
            <a:outerShdw dist="101600" dir="8100000" algn="ctr" rotWithShape="0">
              <a:srgbClr val="FF9900"/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600" b="1" i="0">
                <a:solidFill>
                  <a:schemeClr val="tx1"/>
                </a:solidFill>
              </a:defRPr>
            </a:lvl1pPr>
          </a:lstStyle>
          <a:p>
            <a:pPr lvl="0"/>
            <a:endParaRPr lang="it-IT" dirty="0"/>
          </a:p>
        </p:txBody>
      </p:sp>
      <p:cxnSp>
        <p:nvCxnSpPr>
          <p:cNvPr id="18" name="Connettore 1 13"/>
          <p:cNvCxnSpPr/>
          <p:nvPr userDrawn="1"/>
        </p:nvCxnSpPr>
        <p:spPr>
          <a:xfrm>
            <a:off x="4070685" y="1131070"/>
            <a:ext cx="0" cy="2484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13"/>
          <p:cNvCxnSpPr/>
          <p:nvPr userDrawn="1"/>
        </p:nvCxnSpPr>
        <p:spPr>
          <a:xfrm>
            <a:off x="7880684" y="1130400"/>
            <a:ext cx="0" cy="2484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egnaposto testo 31"/>
          <p:cNvSpPr>
            <a:spLocks noGrp="1"/>
          </p:cNvSpPr>
          <p:nvPr>
            <p:ph type="body" sz="quarter" idx="16"/>
          </p:nvPr>
        </p:nvSpPr>
        <p:spPr>
          <a:xfrm>
            <a:off x="1389600" y="5407200"/>
            <a:ext cx="9486000" cy="730800"/>
          </a:xfrm>
          <a:solidFill>
            <a:srgbClr val="E3E3E3"/>
          </a:solidFill>
          <a:effectLst>
            <a:outerShdw dist="101600" dir="8100000" algn="ctr" rotWithShape="0">
              <a:srgbClr val="FFD500"/>
            </a:outerShdw>
          </a:effectLst>
        </p:spPr>
        <p:txBody>
          <a:bodyPr anchor="ctr">
            <a:normAutofit/>
          </a:bodyPr>
          <a:lstStyle>
            <a:lvl1pPr algn="ctr">
              <a:buNone/>
              <a:defRPr sz="1600" b="1" i="0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20" name="Segnaposto testo 19"/>
          <p:cNvSpPr>
            <a:spLocks noGrp="1"/>
          </p:cNvSpPr>
          <p:nvPr>
            <p:ph type="body" sz="quarter" idx="17"/>
          </p:nvPr>
        </p:nvSpPr>
        <p:spPr>
          <a:xfrm>
            <a:off x="640800" y="2209575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21" name="Segnaposto testo 19"/>
          <p:cNvSpPr>
            <a:spLocks noGrp="1"/>
          </p:cNvSpPr>
          <p:nvPr>
            <p:ph type="body" sz="quarter" idx="18"/>
          </p:nvPr>
        </p:nvSpPr>
        <p:spPr>
          <a:xfrm>
            <a:off x="4460400" y="2242232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22" name="Segnaposto testo 19"/>
          <p:cNvSpPr>
            <a:spLocks noGrp="1"/>
          </p:cNvSpPr>
          <p:nvPr>
            <p:ph type="body" sz="quarter" idx="19"/>
          </p:nvPr>
        </p:nvSpPr>
        <p:spPr>
          <a:xfrm>
            <a:off x="8276400" y="2264004"/>
            <a:ext cx="3155950" cy="2720975"/>
          </a:xfrm>
        </p:spPr>
        <p:txBody>
          <a:bodyPr/>
          <a:lstStyle>
            <a:lvl1pPr>
              <a:buClr>
                <a:srgbClr val="FFD500"/>
              </a:buClr>
              <a:buFont typeface="Wingdings" pitchFamily="2" charset="2"/>
              <a:buChar char="§"/>
              <a:defRPr sz="1600" i="0">
                <a:solidFill>
                  <a:schemeClr val="tx1"/>
                </a:solidFill>
              </a:defRPr>
            </a:lvl1pPr>
            <a:lvl2pPr>
              <a:buClr>
                <a:srgbClr val="E3E3E3"/>
              </a:buClr>
              <a:buFont typeface="Wingdings" pitchFamily="2" charset="2"/>
              <a:buChar char="§"/>
              <a:defRPr sz="1400" i="0"/>
            </a:lvl2pPr>
            <a:lvl3pPr>
              <a:buFont typeface="Wingdings" pitchFamily="2" charset="2"/>
              <a:buChar char="§"/>
              <a:defRPr sz="1200" i="0"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1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20"/>
          </p:nvPr>
        </p:nvSpPr>
        <p:spPr>
          <a:xfrm>
            <a:off x="7350980" y="6297480"/>
            <a:ext cx="4184528" cy="365125"/>
          </a:xfrm>
        </p:spPr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206355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stondatur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egnaposto titolo 1"/>
          <p:cNvSpPr>
            <a:spLocks noGrp="1"/>
          </p:cNvSpPr>
          <p:nvPr>
            <p:ph type="title"/>
          </p:nvPr>
        </p:nvSpPr>
        <p:spPr>
          <a:xfrm>
            <a:off x="641245" y="173479"/>
            <a:ext cx="10122550" cy="77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 b="1" i="0"/>
            </a:lvl1pPr>
          </a:lstStyle>
          <a:p>
            <a:r>
              <a:rPr lang="it-IT" dirty="0"/>
              <a:t>Fare clic per modificare stile</a:t>
            </a:r>
          </a:p>
        </p:txBody>
      </p:sp>
      <p:cxnSp>
        <p:nvCxnSpPr>
          <p:cNvPr id="4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F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41246" y="1602000"/>
            <a:ext cx="10824534" cy="4323600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64" b="16549"/>
          <a:stretch/>
        </p:blipFill>
        <p:spPr>
          <a:xfrm>
            <a:off x="10975912" y="350177"/>
            <a:ext cx="489868" cy="600223"/>
          </a:xfrm>
          <a:prstGeom prst="rect">
            <a:avLst/>
          </a:prstGeom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076339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sto due bloc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0800" y="172800"/>
            <a:ext cx="10157829" cy="7776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8" name="Segnaposto contenuto 7"/>
          <p:cNvSpPr>
            <a:spLocks noGrp="1"/>
          </p:cNvSpPr>
          <p:nvPr>
            <p:ph sz="quarter" idx="11"/>
          </p:nvPr>
        </p:nvSpPr>
        <p:spPr>
          <a:xfrm>
            <a:off x="640800" y="1426591"/>
            <a:ext cx="4971435" cy="467813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cxnSp>
        <p:nvCxnSpPr>
          <p:cNvPr id="9" name="Connettore 1 11"/>
          <p:cNvCxnSpPr/>
          <p:nvPr userDrawn="1"/>
        </p:nvCxnSpPr>
        <p:spPr>
          <a:xfrm>
            <a:off x="6006517" y="1426518"/>
            <a:ext cx="0" cy="4680000"/>
          </a:xfrm>
          <a:prstGeom prst="line">
            <a:avLst/>
          </a:prstGeom>
          <a:ln w="3810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contenuto 10"/>
          <p:cNvSpPr>
            <a:spLocks noGrp="1"/>
          </p:cNvSpPr>
          <p:nvPr>
            <p:ph sz="quarter" idx="12"/>
          </p:nvPr>
        </p:nvSpPr>
        <p:spPr>
          <a:xfrm>
            <a:off x="6400800" y="1426518"/>
            <a:ext cx="5064980" cy="467999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 dirty="0" smtClean="0"/>
              <a:t>gas &amp; power </a:t>
            </a:r>
            <a:endParaRPr lang="it-IT" dirty="0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739081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2 box titolo e separat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4076191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259380" cy="407619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‹N°›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23840" y="1309358"/>
            <a:ext cx="5159375" cy="541338"/>
          </a:xfrm>
        </p:spPr>
        <p:txBody>
          <a:bodyPr/>
          <a:lstStyle>
            <a:lvl1pPr marL="0" indent="180975" algn="ctr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/>
          </p:nvPr>
        </p:nvSpPr>
        <p:spPr>
          <a:xfrm>
            <a:off x="6207124" y="1309688"/>
            <a:ext cx="5258656" cy="541337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cxnSp>
        <p:nvCxnSpPr>
          <p:cNvPr id="11" name="Connettore 1 11"/>
          <p:cNvCxnSpPr/>
          <p:nvPr userDrawn="1"/>
        </p:nvCxnSpPr>
        <p:spPr>
          <a:xfrm>
            <a:off x="6056212" y="1426518"/>
            <a:ext cx="0" cy="4680000"/>
          </a:xfrm>
          <a:prstGeom prst="line">
            <a:avLst/>
          </a:prstGeom>
          <a:ln w="38100">
            <a:solidFill>
              <a:srgbClr val="C6C6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838517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ronto 2 box con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4076191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259380" cy="407619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‹N°›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23840" y="1309358"/>
            <a:ext cx="5159375" cy="541338"/>
          </a:xfrm>
        </p:spPr>
        <p:txBody>
          <a:bodyPr/>
          <a:lstStyle>
            <a:lvl1pPr marL="0" indent="180975" algn="ctr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/>
          </p:nvPr>
        </p:nvSpPr>
        <p:spPr>
          <a:xfrm>
            <a:off x="6207124" y="1309688"/>
            <a:ext cx="5258656" cy="541337"/>
          </a:xfrm>
        </p:spPr>
        <p:txBody>
          <a:bodyPr>
            <a:normAutofit/>
          </a:bodyPr>
          <a:lstStyle>
            <a:lvl1pPr marL="0" indent="0" algn="ctr">
              <a:buNone/>
              <a:defRPr sz="1800" b="1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66674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 box titolo gia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15992" y="2113472"/>
            <a:ext cx="5167223" cy="4076191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6400" y="2113472"/>
            <a:ext cx="5259380" cy="4076191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2E8-939B-41AC-B617-4CE710FB602C}" type="slidenum">
              <a:rPr lang="it-IT" smtClean="0"/>
              <a:pPr/>
              <a:t>‹N°›</a:t>
            </a:fld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1289095" y="1408026"/>
            <a:ext cx="4021016" cy="369332"/>
          </a:xfrm>
          <a:solidFill>
            <a:schemeClr val="bg1"/>
          </a:solidFill>
          <a:effectLst>
            <a:outerShdw dist="101600" dir="8100000" algn="tr" rotWithShape="0">
              <a:srgbClr val="FFD500"/>
            </a:outerShdw>
          </a:effectLst>
        </p:spPr>
        <p:txBody>
          <a:bodyPr anchor="b" anchorCtr="1">
            <a:sp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4"/>
          </p:nvPr>
        </p:nvSpPr>
        <p:spPr>
          <a:xfrm>
            <a:off x="6778892" y="1408026"/>
            <a:ext cx="4021016" cy="369332"/>
          </a:xfrm>
          <a:solidFill>
            <a:schemeClr val="bg1"/>
          </a:solidFill>
          <a:effectLst>
            <a:outerShdw dist="101600" dir="8100000" algn="tr" rotWithShape="0">
              <a:srgbClr val="FFD500"/>
            </a:outerShdw>
          </a:effectLst>
        </p:spPr>
        <p:txBody>
          <a:bodyPr anchor="b" anchorCtr="1">
            <a:sp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  <a:lvl2pPr marL="285750" indent="-285750">
              <a:lnSpc>
                <a:spcPct val="100000"/>
              </a:lnSpc>
              <a:buSzPct val="400000"/>
              <a:buFontTx/>
              <a:buBlip>
                <a:blip r:embed="rId2"/>
              </a:buBlip>
              <a:defRPr sz="1200">
                <a:latin typeface="+mn-lt"/>
              </a:defRPr>
            </a:lvl2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573408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  <p:sp>
        <p:nvSpPr>
          <p:cNvPr id="15" name="Titolo 14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122059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a tut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rgbClr val="C6C6C6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4391" y="609600"/>
            <a:ext cx="3240000" cy="3240000"/>
          </a:xfrm>
          <a:prstGeom prst="ellipse">
            <a:avLst/>
          </a:prstGeom>
          <a:solidFill>
            <a:srgbClr val="FFD5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>
              <a:defRPr lang="it-IT" sz="2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290973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 a tut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rgbClr val="FFD500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74391" y="5569022"/>
            <a:ext cx="5989547" cy="777600"/>
          </a:xfr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144000" tIns="108000" rIns="144000" bIns="108000" rtlCol="0" anchor="ctr">
            <a:normAutofit/>
          </a:bodyPr>
          <a:lstStyle>
            <a:lvl1pPr>
              <a:defRPr lang="it-IT" sz="2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400"/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3228043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40800" y="172800"/>
            <a:ext cx="10053291" cy="777600"/>
          </a:xfrm>
          <a:prstGeom prst="rect">
            <a:avLst/>
          </a:prstGeom>
        </p:spPr>
        <p:txBody>
          <a:bodyPr vert="horz" lIns="90000" tIns="45720" rIns="90000" bIns="45720" rtlCol="0" anchor="ctr">
            <a:normAutofit/>
          </a:bodyPr>
          <a:lstStyle/>
          <a:p>
            <a:r>
              <a:rPr lang="it-IT" dirty="0"/>
              <a:t>Fare clic per modificare </a:t>
            </a:r>
            <a:br>
              <a:rPr lang="it-IT" dirty="0"/>
            </a:br>
            <a:r>
              <a:rPr lang="it-IT" dirty="0"/>
              <a:t>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0799" y="1600202"/>
            <a:ext cx="10824981" cy="4321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0" y="6346622"/>
            <a:ext cx="616226" cy="332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it-IT" dirty="0"/>
          </a:p>
        </p:txBody>
      </p:sp>
      <p:cxnSp>
        <p:nvCxnSpPr>
          <p:cNvPr id="10" name="Connettore 1 3"/>
          <p:cNvCxnSpPr/>
          <p:nvPr userDrawn="1"/>
        </p:nvCxnSpPr>
        <p:spPr>
          <a:xfrm>
            <a:off x="0" y="823674"/>
            <a:ext cx="6003131" cy="6389"/>
          </a:xfrm>
          <a:prstGeom prst="line">
            <a:avLst/>
          </a:prstGeom>
          <a:ln>
            <a:solidFill>
              <a:srgbClr val="FFD5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64" b="16549"/>
          <a:stretch/>
        </p:blipFill>
        <p:spPr>
          <a:xfrm>
            <a:off x="10975912" y="350177"/>
            <a:ext cx="489868" cy="600223"/>
          </a:xfrm>
          <a:prstGeom prst="rect">
            <a:avLst/>
          </a:prstGeo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7350980" y="629748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tx1"/>
                </a:solidFill>
                <a:latin typeface="EniLogo" panose="02000500050000020004" pitchFamily="2" charset="0"/>
              </a:defRPr>
            </a:lvl1pPr>
          </a:lstStyle>
          <a:p>
            <a:r>
              <a:rPr lang="it-IT" dirty="0" smtClean="0"/>
              <a:t>gas &amp; power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763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663" r:id="rId2"/>
    <p:sldLayoutId id="2147483685" r:id="rId3"/>
    <p:sldLayoutId id="2147483693" r:id="rId4"/>
    <p:sldLayoutId id="2147483717" r:id="rId5"/>
    <p:sldLayoutId id="2147483715" r:id="rId6"/>
    <p:sldLayoutId id="2147483686" r:id="rId7"/>
    <p:sldLayoutId id="2147483700" r:id="rId8"/>
    <p:sldLayoutId id="2147483718" r:id="rId9"/>
    <p:sldLayoutId id="2147483684" r:id="rId10"/>
    <p:sldLayoutId id="2147483716" r:id="rId11"/>
  </p:sldLayoutIdLst>
  <p:transition spd="slow">
    <p:fade/>
  </p:transition>
  <p:hf hdr="0" dt="0"/>
  <p:txStyles>
    <p:titleStyle>
      <a:lvl1pPr algn="l" defTabSz="914377" rtl="0" eaLnBrk="1" latinLnBrk="0" hangingPunct="1">
        <a:lnSpc>
          <a:spcPts val="24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FFD500"/>
        </a:buClr>
        <a:buSzPct val="120000"/>
        <a:buFont typeface="Wingdings" panose="05000000000000000000" pitchFamily="2" charset="2"/>
        <a:buChar char="§"/>
        <a:defRPr sz="24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8B2231"/>
        </a:buClr>
        <a:buFont typeface="Arial" pitchFamily="34" charset="0"/>
        <a:buChar char="•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97534" y="5004478"/>
            <a:ext cx="6885043" cy="5143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 smtClean="0"/>
              <a:t>Basic </a:t>
            </a:r>
            <a:r>
              <a:rPr lang="fr-FR" dirty="0" err="1" smtClean="0"/>
              <a:t>Market</a:t>
            </a:r>
            <a:r>
              <a:rPr lang="fr-FR" dirty="0" smtClean="0"/>
              <a:t> Finance </a:t>
            </a:r>
            <a:r>
              <a:rPr lang="fr-FR" dirty="0" err="1" smtClean="0"/>
              <a:t>Knowledge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8055429" y="340617"/>
            <a:ext cx="3737986" cy="991874"/>
            <a:chOff x="8055429" y="340617"/>
            <a:chExt cx="3159648" cy="991874"/>
          </a:xfrm>
        </p:grpSpPr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762"/>
            <a:stretch/>
          </p:blipFill>
          <p:spPr>
            <a:xfrm>
              <a:off x="8055429" y="340617"/>
              <a:ext cx="625548" cy="874304"/>
            </a:xfrm>
            <a:prstGeom prst="rect">
              <a:avLst/>
            </a:prstGeom>
          </p:spPr>
        </p:pic>
        <p:sp>
          <p:nvSpPr>
            <p:cNvPr id="10" name="CasellaDiTesto 9"/>
            <p:cNvSpPr txBox="1"/>
            <p:nvPr/>
          </p:nvSpPr>
          <p:spPr>
            <a:xfrm>
              <a:off x="8657133" y="824660"/>
              <a:ext cx="25579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700" dirty="0" smtClean="0">
                  <a:latin typeface="EniLogo" panose="02000500050000020004" pitchFamily="2" charset="0"/>
                </a:rPr>
                <a:t>gas &amp; power</a:t>
              </a:r>
              <a:endParaRPr lang="en-GB" sz="2700" dirty="0">
                <a:latin typeface="EniLogo" panose="02000500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84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Swing Option –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on: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A swing option </a:t>
            </a:r>
            <a:r>
              <a:rPr lang="fr-FR" dirty="0" err="1" smtClean="0"/>
              <a:t>is</a:t>
            </a:r>
            <a:r>
              <a:rPr lang="fr-FR" dirty="0" smtClean="0"/>
              <a:t> an option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exercised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times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date and </a:t>
            </a:r>
            <a:r>
              <a:rPr lang="fr-FR" dirty="0" err="1" smtClean="0"/>
              <a:t>maturity</a:t>
            </a:r>
            <a:r>
              <a:rPr lang="fr-FR" dirty="0" smtClean="0"/>
              <a:t> date. </a:t>
            </a:r>
            <a:r>
              <a:rPr lang="fr-FR" dirty="0" err="1" smtClean="0"/>
              <a:t>Each</a:t>
            </a:r>
            <a:r>
              <a:rPr lang="fr-FR" dirty="0" smtClean="0"/>
              <a:t> time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exercised</a:t>
            </a:r>
            <a:r>
              <a:rPr lang="fr-FR" dirty="0" smtClean="0"/>
              <a:t> the </a:t>
            </a:r>
            <a:r>
              <a:rPr lang="fr-FR" dirty="0" err="1" smtClean="0"/>
              <a:t>holder</a:t>
            </a:r>
            <a:r>
              <a:rPr lang="fr-FR" dirty="0" smtClean="0"/>
              <a:t> of the option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the </a:t>
            </a:r>
            <a:r>
              <a:rPr lang="fr-FR" dirty="0" err="1" smtClean="0"/>
              <a:t>ammount</a:t>
            </a:r>
            <a:r>
              <a:rPr lang="fr-FR" dirty="0" smtClean="0"/>
              <a:t> of </a:t>
            </a:r>
            <a:r>
              <a:rPr lang="fr-FR" dirty="0" err="1" smtClean="0"/>
              <a:t>gas</a:t>
            </a:r>
            <a:r>
              <a:rPr lang="fr-FR" dirty="0" smtClean="0"/>
              <a:t> </a:t>
            </a:r>
            <a:r>
              <a:rPr lang="fr-FR" dirty="0" err="1" smtClean="0"/>
              <a:t>she</a:t>
            </a:r>
            <a:r>
              <a:rPr lang="fr-FR" dirty="0" smtClean="0"/>
              <a:t> </a:t>
            </a:r>
            <a:r>
              <a:rPr lang="fr-FR" dirty="0" err="1" smtClean="0"/>
              <a:t>wants</a:t>
            </a:r>
            <a:r>
              <a:rPr lang="fr-FR" dirty="0" smtClean="0"/>
              <a:t> to </a:t>
            </a:r>
            <a:r>
              <a:rPr lang="fr-FR" dirty="0" err="1" smtClean="0"/>
              <a:t>buy</a:t>
            </a:r>
            <a:r>
              <a:rPr lang="fr-FR" dirty="0" smtClean="0"/>
              <a:t> (call swing)/</a:t>
            </a:r>
            <a:r>
              <a:rPr lang="fr-FR" dirty="0" err="1" smtClean="0"/>
              <a:t>sell</a:t>
            </a:r>
            <a:r>
              <a:rPr lang="fr-FR" dirty="0" smtClean="0"/>
              <a:t> (put swing),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gas</a:t>
            </a:r>
            <a:r>
              <a:rPr lang="fr-FR" dirty="0" smtClean="0"/>
              <a:t> has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 minimum and maximum flow (</a:t>
            </a:r>
            <a:r>
              <a:rPr lang="fr-FR" dirty="0" err="1" smtClean="0"/>
              <a:t>qmin</a:t>
            </a:r>
            <a:r>
              <a:rPr lang="fr-FR" dirty="0" smtClean="0"/>
              <a:t> and </a:t>
            </a:r>
            <a:r>
              <a:rPr lang="fr-FR" dirty="0" err="1" smtClean="0"/>
              <a:t>qmax</a:t>
            </a:r>
            <a:r>
              <a:rPr lang="fr-FR" dirty="0" smtClean="0"/>
              <a:t>).</a:t>
            </a:r>
          </a:p>
          <a:p>
            <a:r>
              <a:rPr lang="fr-FR" dirty="0" smtClean="0"/>
              <a:t>At </a:t>
            </a:r>
            <a:r>
              <a:rPr lang="fr-FR" dirty="0" err="1" smtClean="0"/>
              <a:t>maturity</a:t>
            </a:r>
            <a:r>
              <a:rPr lang="fr-FR" dirty="0" smtClean="0"/>
              <a:t> the </a:t>
            </a:r>
            <a:r>
              <a:rPr lang="fr-FR" dirty="0" err="1" smtClean="0"/>
              <a:t>holder</a:t>
            </a:r>
            <a:r>
              <a:rPr lang="fr-FR" dirty="0" smtClean="0"/>
              <a:t> of the option must have </a:t>
            </a:r>
            <a:r>
              <a:rPr lang="fr-FR" dirty="0" err="1" smtClean="0"/>
              <a:t>exercised</a:t>
            </a:r>
            <a:r>
              <a:rPr lang="fr-FR" dirty="0" smtClean="0"/>
              <a:t> </a:t>
            </a:r>
            <a:r>
              <a:rPr lang="fr-FR" dirty="0" err="1" smtClean="0"/>
              <a:t>enough</a:t>
            </a:r>
            <a:r>
              <a:rPr lang="fr-FR" dirty="0" smtClean="0"/>
              <a:t> </a:t>
            </a:r>
            <a:r>
              <a:rPr lang="fr-FR" dirty="0" err="1" smtClean="0"/>
              <a:t>rights</a:t>
            </a:r>
            <a:r>
              <a:rPr lang="fr-FR" dirty="0" smtClean="0"/>
              <a:t> to have </a:t>
            </a:r>
            <a:r>
              <a:rPr lang="fr-FR" dirty="0" err="1" smtClean="0"/>
              <a:t>taken</a:t>
            </a:r>
            <a:r>
              <a:rPr lang="fr-FR" dirty="0" smtClean="0"/>
              <a:t> out more </a:t>
            </a:r>
            <a:r>
              <a:rPr lang="fr-FR" dirty="0" err="1" smtClean="0"/>
              <a:t>gas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Qmin</a:t>
            </a:r>
            <a:r>
              <a:rPr lang="fr-FR" dirty="0" smtClean="0"/>
              <a:t>, but </a:t>
            </a:r>
            <a:r>
              <a:rPr lang="fr-FR" dirty="0" err="1" smtClean="0"/>
              <a:t>less</a:t>
            </a:r>
            <a:r>
              <a:rPr lang="fr-FR" dirty="0"/>
              <a:t> </a:t>
            </a:r>
            <a:r>
              <a:rPr lang="fr-FR" dirty="0" err="1" smtClean="0"/>
              <a:t>gas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Qmax</a:t>
            </a:r>
            <a:endParaRPr lang="fr-FR" dirty="0" smtClean="0"/>
          </a:p>
          <a:p>
            <a:r>
              <a:rPr lang="fr-FR" dirty="0" smtClean="0"/>
              <a:t>The main </a:t>
            </a:r>
            <a:r>
              <a:rPr lang="fr-FR" dirty="0" err="1" smtClean="0"/>
              <a:t>difficulty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option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future </a:t>
            </a:r>
            <a:r>
              <a:rPr lang="fr-FR" dirty="0" err="1" smtClean="0"/>
              <a:t>contract</a:t>
            </a:r>
            <a:r>
              <a:rPr lang="fr-FR" dirty="0" smtClean="0"/>
              <a:t> and the </a:t>
            </a:r>
            <a:r>
              <a:rPr lang="fr-FR" dirty="0" err="1" smtClean="0"/>
              <a:t>flows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modulated</a:t>
            </a:r>
            <a:r>
              <a:rPr lang="fr-FR" dirty="0" smtClean="0"/>
              <a:t> up and down –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become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a full </a:t>
            </a:r>
            <a:r>
              <a:rPr lang="fr-FR" dirty="0" err="1" smtClean="0"/>
              <a:t>storage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modulated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respect to </a:t>
            </a:r>
            <a:r>
              <a:rPr lang="fr-FR" dirty="0" err="1" smtClean="0"/>
              <a:t>prices</a:t>
            </a:r>
            <a:endParaRPr lang="fr-FR" dirty="0" smtClean="0"/>
          </a:p>
          <a:p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priced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trinomial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r>
              <a:rPr lang="fr-FR" dirty="0" smtClean="0"/>
              <a:t>, but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pricing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has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910251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0" y="951579"/>
            <a:ext cx="12192000" cy="6065238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Asset</a:t>
            </a:r>
            <a:r>
              <a:rPr lang="fr-FR" b="1" dirty="0" smtClean="0"/>
              <a:t>: </a:t>
            </a:r>
            <a:r>
              <a:rPr lang="fr-FR" dirty="0" smtClean="0"/>
              <a:t>a</a:t>
            </a:r>
            <a:r>
              <a:rPr lang="fr-FR" i="0" dirty="0" smtClean="0"/>
              <a:t> </a:t>
            </a:r>
            <a:r>
              <a:rPr lang="fr-FR" dirty="0" smtClean="0"/>
              <a:t>stock, a bond, a </a:t>
            </a:r>
            <a:r>
              <a:rPr lang="fr-FR" dirty="0" err="1" smtClean="0"/>
              <a:t>commodity</a:t>
            </a:r>
            <a:r>
              <a:rPr lang="fr-FR" dirty="0" smtClean="0"/>
              <a:t>, a </a:t>
            </a:r>
            <a:r>
              <a:rPr lang="fr-FR" dirty="0" err="1" smtClean="0"/>
              <a:t>financial</a:t>
            </a:r>
            <a:r>
              <a:rPr lang="fr-FR" dirty="0" smtClean="0"/>
              <a:t> </a:t>
            </a:r>
            <a:r>
              <a:rPr lang="fr-FR" dirty="0" err="1" smtClean="0"/>
              <a:t>derivative</a:t>
            </a:r>
            <a:r>
              <a:rPr lang="fr-FR" dirty="0"/>
              <a:t>,</a:t>
            </a:r>
            <a:r>
              <a:rPr lang="fr-FR" dirty="0" smtClean="0"/>
              <a:t> cash… (</a:t>
            </a:r>
            <a:r>
              <a:rPr lang="fr-FR" dirty="0" err="1" smtClean="0"/>
              <a:t>anything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value)</a:t>
            </a:r>
          </a:p>
          <a:p>
            <a:r>
              <a:rPr lang="fr-FR" b="1" dirty="0"/>
              <a:t>Spot </a:t>
            </a:r>
            <a:r>
              <a:rPr lang="fr-FR" b="1" dirty="0" err="1"/>
              <a:t>Contract</a:t>
            </a:r>
            <a:r>
              <a:rPr lang="fr-FR" b="1" dirty="0"/>
              <a:t>: </a:t>
            </a:r>
            <a:r>
              <a:rPr lang="fr-FR" dirty="0" err="1"/>
              <a:t>Contract</a:t>
            </a:r>
            <a:r>
              <a:rPr lang="fr-FR" dirty="0"/>
              <a:t> for </a:t>
            </a:r>
            <a:r>
              <a:rPr lang="fr-FR" dirty="0" err="1"/>
              <a:t>immediate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of an </a:t>
            </a:r>
            <a:r>
              <a:rPr lang="fr-FR" dirty="0" err="1" smtClean="0"/>
              <a:t>asset</a:t>
            </a:r>
            <a:endParaRPr lang="fr-FR" dirty="0" smtClean="0"/>
          </a:p>
          <a:p>
            <a:r>
              <a:rPr lang="fr-FR" b="1" dirty="0"/>
              <a:t>Spot Price: </a:t>
            </a:r>
            <a:r>
              <a:rPr lang="fr-FR" dirty="0"/>
              <a:t>the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smtClean="0"/>
              <a:t>of the spot </a:t>
            </a:r>
            <a:r>
              <a:rPr lang="fr-FR" dirty="0" err="1" smtClean="0"/>
              <a:t>contract</a:t>
            </a:r>
            <a:r>
              <a:rPr lang="fr-FR" dirty="0" smtClean="0"/>
              <a:t> of the </a:t>
            </a:r>
            <a:r>
              <a:rPr lang="fr-FR" dirty="0" err="1"/>
              <a:t>asset</a:t>
            </a:r>
            <a:r>
              <a:rPr lang="fr-FR" dirty="0"/>
              <a:t> at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smtClean="0"/>
              <a:t>second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price</a:t>
            </a:r>
            <a:r>
              <a:rPr lang="fr-FR" dirty="0" smtClean="0"/>
              <a:t> of the </a:t>
            </a:r>
            <a:r>
              <a:rPr lang="fr-FR" dirty="0" err="1" smtClean="0"/>
              <a:t>asset</a:t>
            </a:r>
            <a:endParaRPr lang="fr-FR" dirty="0"/>
          </a:p>
          <a:p>
            <a:r>
              <a:rPr lang="fr-FR" b="1" dirty="0"/>
              <a:t>Future Price: </a:t>
            </a:r>
            <a:r>
              <a:rPr lang="fr-FR" dirty="0"/>
              <a:t>the </a:t>
            </a:r>
            <a:r>
              <a:rPr lang="fr-FR" dirty="0" err="1"/>
              <a:t>price</a:t>
            </a:r>
            <a:r>
              <a:rPr lang="fr-FR" dirty="0"/>
              <a:t> of an </a:t>
            </a:r>
            <a:r>
              <a:rPr lang="fr-FR" dirty="0" err="1"/>
              <a:t>asset</a:t>
            </a:r>
            <a:r>
              <a:rPr lang="fr-FR" dirty="0"/>
              <a:t> at a point in the future. In the </a:t>
            </a:r>
            <a:r>
              <a:rPr lang="fr-FR" dirty="0" err="1"/>
              <a:t>European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markets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prices</a:t>
            </a:r>
            <a:r>
              <a:rPr lang="fr-FR" dirty="0"/>
              <a:t> for </a:t>
            </a:r>
            <a:r>
              <a:rPr lang="fr-FR" dirty="0" err="1"/>
              <a:t>delivery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month</a:t>
            </a:r>
            <a:r>
              <a:rPr lang="fr-FR" dirty="0"/>
              <a:t> in the future </a:t>
            </a:r>
            <a:r>
              <a:rPr lang="fr-FR" dirty="0" err="1"/>
              <a:t>until</a:t>
            </a:r>
            <a:r>
              <a:rPr lang="fr-FR" dirty="0"/>
              <a:t> 4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ahead</a:t>
            </a:r>
            <a:r>
              <a:rPr lang="fr-FR" dirty="0"/>
              <a:t>. If </a:t>
            </a:r>
            <a:r>
              <a:rPr lang="fr-FR" dirty="0" err="1"/>
              <a:t>we</a:t>
            </a:r>
            <a:r>
              <a:rPr lang="fr-FR" dirty="0"/>
              <a:t> plot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prices</a:t>
            </a:r>
            <a:r>
              <a:rPr lang="fr-FR" dirty="0"/>
              <a:t> as a </a:t>
            </a:r>
            <a:r>
              <a:rPr lang="fr-FR" dirty="0" err="1"/>
              <a:t>function</a:t>
            </a:r>
            <a:r>
              <a:rPr lang="fr-FR" dirty="0"/>
              <a:t> of time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obtain</a:t>
            </a:r>
            <a:r>
              <a:rPr lang="fr-FR" dirty="0"/>
              <a:t> a </a:t>
            </a:r>
            <a:r>
              <a:rPr lang="fr-FR" dirty="0" err="1"/>
              <a:t>curve</a:t>
            </a:r>
            <a:r>
              <a:rPr lang="fr-FR" dirty="0"/>
              <a:t>, the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smtClean="0"/>
              <a:t>structure. Future </a:t>
            </a:r>
            <a:r>
              <a:rPr lang="fr-FR" dirty="0" err="1" smtClean="0"/>
              <a:t>prices</a:t>
            </a:r>
            <a:r>
              <a:rPr lang="fr-FR" dirty="0" smtClean="0"/>
              <a:t> change </a:t>
            </a:r>
            <a:r>
              <a:rPr lang="fr-FR" dirty="0" err="1" smtClean="0"/>
              <a:t>each</a:t>
            </a:r>
            <a:r>
              <a:rPr lang="fr-FR" dirty="0" smtClean="0"/>
              <a:t> second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the </a:t>
            </a:r>
            <a:r>
              <a:rPr lang="fr-FR" dirty="0" err="1" smtClean="0"/>
              <a:t>forward</a:t>
            </a:r>
            <a:r>
              <a:rPr lang="fr-FR" dirty="0" smtClean="0"/>
              <a:t> </a:t>
            </a:r>
            <a:r>
              <a:rPr lang="fr-FR" dirty="0" err="1" smtClean="0"/>
              <a:t>curve</a:t>
            </a:r>
            <a:endParaRPr lang="fr-FR" dirty="0" smtClean="0"/>
          </a:p>
          <a:p>
            <a:r>
              <a:rPr lang="fr-FR" b="1" dirty="0" smtClean="0"/>
              <a:t>A </a:t>
            </a:r>
            <a:r>
              <a:rPr lang="fr-FR" b="1" dirty="0" err="1" smtClean="0"/>
              <a:t>financial</a:t>
            </a:r>
            <a:r>
              <a:rPr lang="fr-FR" b="1" dirty="0" smtClean="0"/>
              <a:t> </a:t>
            </a:r>
            <a:r>
              <a:rPr lang="fr-FR" b="1" dirty="0" err="1" smtClean="0"/>
              <a:t>derivative</a:t>
            </a:r>
            <a:r>
              <a:rPr lang="fr-FR" b="1" dirty="0" smtClean="0"/>
              <a:t>: </a:t>
            </a:r>
            <a:r>
              <a:rPr lang="fr-FR" dirty="0" err="1" smtClean="0"/>
              <a:t>Contract</a:t>
            </a:r>
            <a:r>
              <a:rPr lang="fr-FR" dirty="0" smtClean="0"/>
              <a:t> (</a:t>
            </a:r>
            <a:r>
              <a:rPr lang="fr-FR" dirty="0" err="1" smtClean="0"/>
              <a:t>financial</a:t>
            </a:r>
            <a:r>
              <a:rPr lang="fr-FR" dirty="0" smtClean="0"/>
              <a:t> instrument) </a:t>
            </a:r>
            <a:r>
              <a:rPr lang="fr-FR" dirty="0" err="1" smtClean="0"/>
              <a:t>that</a:t>
            </a:r>
            <a:r>
              <a:rPr lang="fr-FR" dirty="0" smtClean="0"/>
              <a:t> has </a:t>
            </a:r>
            <a:r>
              <a:rPr lang="fr-FR" dirty="0" err="1" smtClean="0"/>
              <a:t>its</a:t>
            </a:r>
            <a:r>
              <a:rPr lang="fr-FR" dirty="0" smtClean="0"/>
              <a:t> value as a </a:t>
            </a:r>
            <a:r>
              <a:rPr lang="fr-FR" dirty="0" err="1" smtClean="0"/>
              <a:t>function</a:t>
            </a:r>
            <a:r>
              <a:rPr lang="fr-FR" dirty="0" smtClean="0"/>
              <a:t> of the </a:t>
            </a:r>
            <a:r>
              <a:rPr lang="fr-FR" dirty="0" err="1" smtClean="0"/>
              <a:t>price</a:t>
            </a:r>
            <a:r>
              <a:rPr lang="fr-FR" dirty="0" smtClean="0"/>
              <a:t> (</a:t>
            </a:r>
            <a:r>
              <a:rPr lang="fr-FR" dirty="0" err="1" smtClean="0"/>
              <a:t>immediate</a:t>
            </a:r>
            <a:r>
              <a:rPr lang="fr-FR" dirty="0" smtClean="0"/>
              <a:t> or future) of an </a:t>
            </a:r>
            <a:r>
              <a:rPr lang="fr-FR" dirty="0" err="1" smtClean="0"/>
              <a:t>asset</a:t>
            </a:r>
            <a:endParaRPr lang="fr-FR" dirty="0" smtClean="0"/>
          </a:p>
          <a:p>
            <a:r>
              <a:rPr lang="fr-FR" b="1" dirty="0" smtClean="0"/>
              <a:t>Future </a:t>
            </a:r>
            <a:r>
              <a:rPr lang="fr-FR" b="1" dirty="0" err="1" smtClean="0"/>
              <a:t>contract</a:t>
            </a:r>
            <a:r>
              <a:rPr lang="fr-FR" b="1" dirty="0" smtClean="0"/>
              <a:t>: </a:t>
            </a:r>
            <a:r>
              <a:rPr lang="fr-FR" dirty="0"/>
              <a:t>A </a:t>
            </a:r>
            <a:r>
              <a:rPr lang="fr-FR" dirty="0" err="1"/>
              <a:t>standerdized</a:t>
            </a:r>
            <a:r>
              <a:rPr lang="fr-FR" dirty="0"/>
              <a:t> </a:t>
            </a:r>
            <a:r>
              <a:rPr lang="fr-FR" dirty="0" err="1"/>
              <a:t>contract</a:t>
            </a:r>
            <a:r>
              <a:rPr lang="fr-FR" dirty="0"/>
              <a:t> for future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payment</a:t>
            </a:r>
            <a:r>
              <a:rPr lang="fr-FR" dirty="0" smtClean="0"/>
              <a:t> of </a:t>
            </a:r>
            <a:r>
              <a:rPr lang="fr-FR" dirty="0"/>
              <a:t>an </a:t>
            </a:r>
            <a:r>
              <a:rPr lang="fr-FR" dirty="0" err="1" smtClean="0"/>
              <a:t>asset</a:t>
            </a:r>
            <a:r>
              <a:rPr lang="fr-FR" dirty="0" smtClean="0"/>
              <a:t>. You </a:t>
            </a:r>
            <a:r>
              <a:rPr lang="fr-FR" dirty="0" err="1" smtClean="0"/>
              <a:t>agree</a:t>
            </a:r>
            <a:r>
              <a:rPr lang="fr-FR" dirty="0" smtClean="0"/>
              <a:t> to </a:t>
            </a:r>
            <a:r>
              <a:rPr lang="fr-FR" dirty="0" err="1" smtClean="0"/>
              <a:t>pay</a:t>
            </a:r>
            <a:r>
              <a:rPr lang="fr-FR" dirty="0" smtClean="0"/>
              <a:t> the future </a:t>
            </a:r>
            <a:r>
              <a:rPr lang="fr-FR" dirty="0" err="1"/>
              <a:t>price</a:t>
            </a:r>
            <a:r>
              <a:rPr lang="fr-FR" dirty="0"/>
              <a:t> at </a:t>
            </a:r>
            <a:r>
              <a:rPr lang="fr-FR" dirty="0" smtClean="0"/>
              <a:t>a point in </a:t>
            </a:r>
            <a:r>
              <a:rPr lang="fr-FR" dirty="0"/>
              <a:t>the future and have the </a:t>
            </a:r>
            <a:r>
              <a:rPr lang="fr-FR" dirty="0" err="1"/>
              <a:t>asset</a:t>
            </a:r>
            <a:r>
              <a:rPr lang="fr-FR" dirty="0"/>
              <a:t> </a:t>
            </a:r>
            <a:r>
              <a:rPr lang="fr-FR" dirty="0" err="1"/>
              <a:t>delivered</a:t>
            </a:r>
            <a:r>
              <a:rPr lang="fr-FR" dirty="0"/>
              <a:t> to </a:t>
            </a:r>
            <a:r>
              <a:rPr lang="fr-FR" dirty="0" err="1" smtClean="0"/>
              <a:t>you</a:t>
            </a:r>
            <a:r>
              <a:rPr lang="fr-FR" dirty="0" smtClean="0"/>
              <a:t> at </a:t>
            </a:r>
            <a:r>
              <a:rPr lang="fr-FR" dirty="0" err="1" smtClean="0"/>
              <a:t>that</a:t>
            </a:r>
            <a:r>
              <a:rPr lang="fr-FR" dirty="0" smtClean="0"/>
              <a:t> point in the future. This 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free. Future </a:t>
            </a:r>
            <a:r>
              <a:rPr lang="fr-FR" dirty="0" err="1" smtClean="0"/>
              <a:t>prices</a:t>
            </a:r>
            <a:r>
              <a:rPr lang="fr-FR" dirty="0" smtClean="0"/>
              <a:t> </a:t>
            </a:r>
            <a:r>
              <a:rPr lang="fr-FR" dirty="0" err="1" smtClean="0"/>
              <a:t>fluctuate</a:t>
            </a:r>
            <a:r>
              <a:rPr lang="fr-FR" dirty="0" smtClean="0"/>
              <a:t> and </a:t>
            </a:r>
            <a:r>
              <a:rPr lang="fr-FR" dirty="0" err="1" smtClean="0"/>
              <a:t>so</a:t>
            </a:r>
            <a:r>
              <a:rPr lang="fr-FR" dirty="0" smtClean="0"/>
              <a:t> 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agree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on </a:t>
            </a:r>
            <a:r>
              <a:rPr lang="fr-FR" dirty="0" err="1" smtClean="0"/>
              <a:t>having</a:t>
            </a:r>
            <a:r>
              <a:rPr lang="fr-FR" dirty="0" smtClean="0"/>
              <a:t> 1 </a:t>
            </a:r>
            <a:r>
              <a:rPr lang="fr-FR" dirty="0" err="1"/>
              <a:t>M</a:t>
            </a:r>
            <a:r>
              <a:rPr lang="fr-FR" dirty="0" err="1" smtClean="0"/>
              <a:t>Wh</a:t>
            </a:r>
            <a:r>
              <a:rPr lang="fr-FR" dirty="0" smtClean="0"/>
              <a:t> of </a:t>
            </a:r>
            <a:r>
              <a:rPr lang="fr-FR" dirty="0" err="1" smtClean="0"/>
              <a:t>gas</a:t>
            </a:r>
            <a:r>
              <a:rPr lang="fr-FR" dirty="0" smtClean="0"/>
              <a:t> </a:t>
            </a:r>
            <a:r>
              <a:rPr lang="fr-FR" dirty="0" err="1" smtClean="0"/>
              <a:t>delivered</a:t>
            </a:r>
            <a:r>
              <a:rPr lang="fr-FR" dirty="0" smtClean="0"/>
              <a:t> to </a:t>
            </a:r>
            <a:r>
              <a:rPr lang="fr-FR" dirty="0" err="1" smtClean="0"/>
              <a:t>you</a:t>
            </a:r>
            <a:r>
              <a:rPr lang="fr-FR" dirty="0" smtClean="0"/>
              <a:t> in Jan-22 at 20 €/</a:t>
            </a:r>
            <a:r>
              <a:rPr lang="fr-FR" dirty="0" err="1" smtClean="0"/>
              <a:t>MWh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the future </a:t>
            </a:r>
            <a:r>
              <a:rPr lang="fr-FR" dirty="0" err="1" smtClean="0"/>
              <a:t>price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20 €/</a:t>
            </a:r>
            <a:r>
              <a:rPr lang="fr-FR" dirty="0" err="1" smtClean="0"/>
              <a:t>MWh</a:t>
            </a:r>
            <a:r>
              <a:rPr lang="fr-FR" dirty="0" smtClean="0"/>
              <a:t> in 10 </a:t>
            </a:r>
            <a:r>
              <a:rPr lang="fr-FR" dirty="0" err="1" smtClean="0"/>
              <a:t>mins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future </a:t>
            </a:r>
            <a:r>
              <a:rPr lang="fr-FR" dirty="0" err="1" smtClean="0"/>
              <a:t>price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19 €/</a:t>
            </a:r>
            <a:r>
              <a:rPr lang="fr-FR" dirty="0" err="1" smtClean="0"/>
              <a:t>MWh</a:t>
            </a:r>
            <a:r>
              <a:rPr lang="fr-FR" dirty="0" smtClean="0"/>
              <a:t> and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have a </a:t>
            </a:r>
            <a:r>
              <a:rPr lang="fr-FR" dirty="0" err="1" smtClean="0"/>
              <a:t>loss</a:t>
            </a:r>
            <a:r>
              <a:rPr lang="fr-FR" dirty="0" smtClean="0"/>
              <a:t> of 1 €/</a:t>
            </a:r>
            <a:r>
              <a:rPr lang="fr-FR" dirty="0" err="1" smtClean="0"/>
              <a:t>MWh</a:t>
            </a:r>
            <a:r>
              <a:rPr lang="fr-FR" dirty="0" smtClean="0"/>
              <a:t>. The future </a:t>
            </a:r>
            <a:r>
              <a:rPr lang="fr-FR" dirty="0" err="1" smtClean="0"/>
              <a:t>price</a:t>
            </a:r>
            <a:r>
              <a:rPr lang="fr-FR" dirty="0" smtClean="0"/>
              <a:t> at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agree</a:t>
            </a:r>
            <a:r>
              <a:rPr lang="fr-FR" dirty="0" smtClean="0"/>
              <a:t> on in the future 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becomes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strike</a:t>
            </a:r>
            <a:r>
              <a:rPr lang="fr-FR" dirty="0" smtClean="0"/>
              <a:t> </a:t>
            </a:r>
            <a:r>
              <a:rPr lang="fr-FR" dirty="0" err="1" smtClean="0"/>
              <a:t>price</a:t>
            </a:r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96781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137" y="173479"/>
            <a:ext cx="10330658" cy="778099"/>
          </a:xfrm>
        </p:spPr>
        <p:txBody>
          <a:bodyPr/>
          <a:lstStyle/>
          <a:p>
            <a:r>
              <a:rPr lang="fr-FR" dirty="0" err="1" smtClean="0"/>
              <a:t>Gas</a:t>
            </a:r>
            <a:r>
              <a:rPr lang="fr-FR" dirty="0" smtClean="0"/>
              <a:t> TTF </a:t>
            </a:r>
            <a:r>
              <a:rPr lang="fr-FR" dirty="0" err="1" smtClean="0"/>
              <a:t>Monthly</a:t>
            </a:r>
            <a:r>
              <a:rPr lang="fr-FR" dirty="0" smtClean="0"/>
              <a:t> Price </a:t>
            </a:r>
            <a:r>
              <a:rPr lang="fr-FR" dirty="0" err="1" smtClean="0"/>
              <a:t>Forward</a:t>
            </a:r>
            <a:r>
              <a:rPr lang="fr-FR" dirty="0" smtClean="0"/>
              <a:t> </a:t>
            </a:r>
            <a:r>
              <a:rPr lang="fr-FR" dirty="0" err="1" smtClean="0"/>
              <a:t>Curve</a:t>
            </a:r>
            <a:r>
              <a:rPr lang="fr-FR" dirty="0" smtClean="0"/>
              <a:t> (13/10/2021 10:32:41 – </a:t>
            </a:r>
            <a:r>
              <a:rPr lang="fr-FR" dirty="0" err="1" smtClean="0"/>
              <a:t>prices</a:t>
            </a:r>
            <a:r>
              <a:rPr lang="fr-FR" dirty="0" smtClean="0"/>
              <a:t> in €/</a:t>
            </a:r>
            <a:r>
              <a:rPr lang="fr-FR" dirty="0" err="1" smtClean="0"/>
              <a:t>MWh</a:t>
            </a:r>
            <a:r>
              <a:rPr lang="fr-FR" dirty="0" smtClean="0"/>
              <a:t>)</a:t>
            </a:r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41350" y="1664673"/>
            <a:ext cx="10825163" cy="4198579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769370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Tading</a:t>
            </a:r>
            <a:r>
              <a:rPr lang="fr-FR" dirty="0" smtClean="0"/>
              <a:t> </a:t>
            </a:r>
            <a:r>
              <a:rPr lang="fr-FR" dirty="0" err="1" smtClean="0"/>
              <a:t>Gas</a:t>
            </a:r>
            <a:r>
              <a:rPr lang="fr-FR" dirty="0" smtClean="0"/>
              <a:t> on the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markets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641246" y="951578"/>
            <a:ext cx="10824534" cy="5906422"/>
          </a:xfrm>
        </p:spPr>
        <p:txBody>
          <a:bodyPr>
            <a:normAutofit/>
          </a:bodyPr>
          <a:lstStyle/>
          <a:p>
            <a:pPr fontAlgn="base"/>
            <a:r>
              <a:rPr lang="en-US" i="0" dirty="0"/>
              <a:t>Gas is always traded in units of energy which are supposed to represent a volume. If a trader trades 1 MWh of gas he is trading the volume of gas that is needed to generate 1 MWh of energy.</a:t>
            </a:r>
            <a:endParaRPr lang="en-US" sz="2800" i="0" dirty="0"/>
          </a:p>
          <a:p>
            <a:pPr lvl="1" fontAlgn="base"/>
            <a:r>
              <a:rPr lang="en-US" i="0" dirty="0"/>
              <a:t>Gas is traded in Euro/MWh or in pence/</a:t>
            </a:r>
            <a:r>
              <a:rPr lang="en-US" i="0" dirty="0" err="1"/>
              <a:t>Therm</a:t>
            </a:r>
            <a:r>
              <a:rPr lang="en-US" i="0" dirty="0"/>
              <a:t> (1 pence = 0.01 GBP)</a:t>
            </a:r>
            <a:endParaRPr lang="en-US" sz="2800" i="0" dirty="0"/>
          </a:p>
          <a:p>
            <a:pPr lvl="1" fontAlgn="base"/>
            <a:r>
              <a:rPr lang="en-US" i="0" dirty="0"/>
              <a:t>Gas can be bought sold, for the next day, next weekend, next week , next week only business days (short term market) or for next month, quarter, season, year, year after next year (Long Term Market)</a:t>
            </a:r>
            <a:endParaRPr lang="en-US" sz="2800" i="0" dirty="0"/>
          </a:p>
          <a:p>
            <a:pPr lvl="1" fontAlgn="base"/>
            <a:r>
              <a:rPr lang="en-US" i="0" dirty="0"/>
              <a:t>Weather, Supply and Demand these are the </a:t>
            </a:r>
            <a:r>
              <a:rPr lang="en-US" i="0" dirty="0" err="1"/>
              <a:t>fundementals</a:t>
            </a:r>
            <a:r>
              <a:rPr lang="en-US" i="0" dirty="0"/>
              <a:t> that set the prices for the short term market</a:t>
            </a:r>
            <a:endParaRPr lang="en-US" sz="2800" i="0" dirty="0"/>
          </a:p>
          <a:p>
            <a:pPr lvl="1" fontAlgn="base"/>
            <a:r>
              <a:rPr lang="en-US" i="0" dirty="0"/>
              <a:t>Other commodity prices (coal, electricity, CO2, Oil) as well as policies</a:t>
            </a:r>
            <a:endParaRPr lang="en-US" sz="2800" i="0" dirty="0"/>
          </a:p>
          <a:p>
            <a:pPr fontAlgn="base"/>
            <a:r>
              <a:rPr lang="en-US" i="0" dirty="0"/>
              <a:t>Products function as follows:</a:t>
            </a:r>
            <a:endParaRPr lang="en-US" sz="2800" i="0" dirty="0"/>
          </a:p>
          <a:p>
            <a:pPr lvl="1" fontAlgn="base"/>
            <a:r>
              <a:rPr lang="en-US" i="0" dirty="0"/>
              <a:t>Buying 1 MW @ 20 € for the next day means you are buying 1 MWh for each hour of next day so technically you are buying 24 MWh of volumes of gas. So you pay 20*24 € for this product</a:t>
            </a:r>
            <a:endParaRPr lang="en-US" sz="2800" i="0" dirty="0"/>
          </a:p>
          <a:p>
            <a:pPr lvl="1" fontAlgn="base"/>
            <a:r>
              <a:rPr lang="en-US" i="0" dirty="0"/>
              <a:t>Buying 1 MW for the next year means you are buying 1 MWh for each hour of next year so technically you are buying 24 * 365 MWh of volumes of gas. So you pay 20*24 * 365 € for this </a:t>
            </a:r>
            <a:r>
              <a:rPr lang="en-US" i="0" dirty="0" smtClean="0"/>
              <a:t>product</a:t>
            </a:r>
            <a:endParaRPr lang="en-US" sz="2800" i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81670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>
          <a:xfrm>
            <a:off x="641246" y="1850338"/>
            <a:ext cx="10824534" cy="5007662"/>
          </a:xfrm>
        </p:spPr>
        <p:txBody>
          <a:bodyPr>
            <a:normAutofit fontScale="92500" lnSpcReduction="20000"/>
          </a:bodyPr>
          <a:lstStyle/>
          <a:p>
            <a:pPr algn="just"/>
            <a:endParaRPr lang="fr-FR" sz="2200" dirty="0" smtClean="0"/>
          </a:p>
          <a:p>
            <a:pPr algn="just"/>
            <a:r>
              <a:rPr lang="fr-FR" sz="2600" dirty="0" err="1" smtClean="0"/>
              <a:t>Underlyings</a:t>
            </a:r>
            <a:r>
              <a:rPr lang="fr-FR" sz="2600" dirty="0"/>
              <a:t> </a:t>
            </a:r>
            <a:r>
              <a:rPr lang="fr-FR" sz="2600" dirty="0" err="1" smtClean="0"/>
              <a:t>assets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literally</a:t>
            </a:r>
            <a:r>
              <a:rPr lang="fr-FR" sz="2600" dirty="0" smtClean="0"/>
              <a:t> </a:t>
            </a:r>
            <a:r>
              <a:rPr lang="fr-FR" sz="2600" dirty="0" err="1" smtClean="0"/>
              <a:t>anything</a:t>
            </a:r>
            <a:r>
              <a:rPr lang="fr-FR" sz="2600" dirty="0" smtClean="0"/>
              <a:t>. For </a:t>
            </a:r>
            <a:r>
              <a:rPr lang="fr-FR" sz="2600" dirty="0" err="1" smtClean="0"/>
              <a:t>now</a:t>
            </a:r>
            <a:r>
              <a:rPr lang="fr-FR" sz="2600" dirty="0" smtClean="0"/>
              <a:t> </a:t>
            </a:r>
            <a:r>
              <a:rPr lang="fr-FR" sz="2600" dirty="0" err="1" smtClean="0"/>
              <a:t>we</a:t>
            </a:r>
            <a:r>
              <a:rPr lang="fr-FR" sz="2600" dirty="0" smtClean="0"/>
              <a:t> </a:t>
            </a:r>
            <a:r>
              <a:rPr lang="fr-FR" sz="2600" dirty="0" err="1" smtClean="0"/>
              <a:t>will</a:t>
            </a:r>
            <a:r>
              <a:rPr lang="fr-FR" sz="2600" dirty="0" smtClean="0"/>
              <a:t> stick to:</a:t>
            </a:r>
          </a:p>
          <a:p>
            <a:pPr lvl="1" algn="just"/>
            <a:r>
              <a:rPr lang="fr-FR" sz="2200" dirty="0" smtClean="0"/>
              <a:t>Spot </a:t>
            </a:r>
            <a:r>
              <a:rPr lang="fr-FR" sz="2200" dirty="0" err="1" smtClean="0"/>
              <a:t>contracts</a:t>
            </a:r>
            <a:endParaRPr lang="fr-FR" sz="2200" dirty="0" smtClean="0"/>
          </a:p>
          <a:p>
            <a:pPr lvl="1" algn="just"/>
            <a:r>
              <a:rPr lang="fr-FR" sz="2200" dirty="0" smtClean="0"/>
              <a:t>Future </a:t>
            </a:r>
            <a:r>
              <a:rPr lang="fr-FR" sz="2200" dirty="0" err="1" smtClean="0"/>
              <a:t>contracts</a:t>
            </a:r>
            <a:endParaRPr lang="fr-FR" sz="2200" dirty="0" smtClean="0"/>
          </a:p>
          <a:p>
            <a:pPr algn="just"/>
            <a:r>
              <a:rPr lang="fr-FR" sz="2600" dirty="0" smtClean="0"/>
              <a:t>A </a:t>
            </a:r>
            <a:r>
              <a:rPr lang="fr-FR" sz="2600" dirty="0" err="1" smtClean="0"/>
              <a:t>European</a:t>
            </a:r>
            <a:r>
              <a:rPr lang="fr-FR" sz="2600" dirty="0" smtClean="0"/>
              <a:t> option </a:t>
            </a:r>
            <a:r>
              <a:rPr lang="fr-FR" sz="2600" dirty="0" err="1" smtClean="0"/>
              <a:t>is</a:t>
            </a:r>
            <a:r>
              <a:rPr lang="fr-FR" sz="2600" dirty="0" smtClean="0"/>
              <a:t> an option </a:t>
            </a:r>
            <a:r>
              <a:rPr lang="fr-FR" sz="2600" dirty="0" err="1" smtClean="0"/>
              <a:t>that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only</a:t>
            </a:r>
            <a:r>
              <a:rPr lang="fr-FR" sz="2600" dirty="0" smtClean="0"/>
              <a:t> </a:t>
            </a:r>
            <a:r>
              <a:rPr lang="fr-FR" sz="2600" dirty="0" err="1" smtClean="0"/>
              <a:t>exercised</a:t>
            </a:r>
            <a:r>
              <a:rPr lang="fr-FR" sz="2600" dirty="0" smtClean="0"/>
              <a:t> (right </a:t>
            </a:r>
            <a:r>
              <a:rPr lang="fr-FR" sz="2600" dirty="0" err="1" smtClean="0"/>
              <a:t>demanded</a:t>
            </a:r>
            <a:r>
              <a:rPr lang="fr-FR" sz="2600" dirty="0" smtClean="0"/>
              <a:t>) </a:t>
            </a:r>
            <a:r>
              <a:rPr lang="fr-FR" sz="2600" dirty="0" err="1" smtClean="0"/>
              <a:t>when</a:t>
            </a:r>
            <a:r>
              <a:rPr lang="fr-FR" sz="2600" dirty="0" smtClean="0"/>
              <a:t> the option </a:t>
            </a:r>
            <a:r>
              <a:rPr lang="fr-FR" sz="2600" dirty="0" err="1" smtClean="0"/>
              <a:t>reaches</a:t>
            </a:r>
            <a:r>
              <a:rPr lang="fr-FR" sz="2600" dirty="0" smtClean="0"/>
              <a:t> the </a:t>
            </a:r>
            <a:r>
              <a:rPr lang="fr-FR" sz="2600" dirty="0" err="1" smtClean="0"/>
              <a:t>maturity</a:t>
            </a:r>
            <a:r>
              <a:rPr lang="fr-FR" sz="2600" dirty="0" smtClean="0"/>
              <a:t> date. An American option in an option </a:t>
            </a:r>
            <a:r>
              <a:rPr lang="fr-FR" sz="2600" dirty="0" err="1" smtClean="0"/>
              <a:t>that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exercised</a:t>
            </a:r>
            <a:r>
              <a:rPr lang="fr-FR" sz="2600" dirty="0" smtClean="0"/>
              <a:t> </a:t>
            </a:r>
            <a:r>
              <a:rPr lang="fr-FR" sz="2600" dirty="0" err="1" smtClean="0"/>
              <a:t>anytime</a:t>
            </a:r>
            <a:r>
              <a:rPr lang="fr-FR" sz="2600" dirty="0" smtClean="0"/>
              <a:t> </a:t>
            </a:r>
            <a:r>
              <a:rPr lang="fr-FR" sz="2600" dirty="0" err="1" smtClean="0"/>
              <a:t>between</a:t>
            </a:r>
            <a:r>
              <a:rPr lang="fr-FR" sz="2600" dirty="0" smtClean="0"/>
              <a:t> </a:t>
            </a:r>
            <a:r>
              <a:rPr lang="fr-FR" sz="2600" dirty="0" err="1" smtClean="0"/>
              <a:t>start</a:t>
            </a:r>
            <a:r>
              <a:rPr lang="fr-FR" sz="2600" dirty="0" smtClean="0"/>
              <a:t> date and </a:t>
            </a:r>
            <a:r>
              <a:rPr lang="fr-FR" sz="2600" dirty="0" err="1" smtClean="0"/>
              <a:t>maturity</a:t>
            </a:r>
            <a:r>
              <a:rPr lang="fr-FR" sz="2600" dirty="0" smtClean="0"/>
              <a:t> date. A </a:t>
            </a:r>
            <a:r>
              <a:rPr lang="fr-FR" sz="2600" dirty="0" err="1" smtClean="0"/>
              <a:t>Bermudan</a:t>
            </a:r>
            <a:r>
              <a:rPr lang="fr-FR" sz="2600" dirty="0" smtClean="0"/>
              <a:t> option </a:t>
            </a:r>
            <a:r>
              <a:rPr lang="fr-FR" sz="2600" dirty="0" err="1" smtClean="0"/>
              <a:t>is</a:t>
            </a:r>
            <a:r>
              <a:rPr lang="fr-FR" sz="2600" dirty="0" smtClean="0"/>
              <a:t> an option </a:t>
            </a:r>
            <a:r>
              <a:rPr lang="fr-FR" sz="2600" dirty="0" err="1" smtClean="0"/>
              <a:t>that</a:t>
            </a:r>
            <a:r>
              <a:rPr lang="fr-FR" sz="2600" dirty="0" smtClean="0"/>
              <a:t> </a:t>
            </a:r>
            <a:r>
              <a:rPr lang="fr-FR" sz="2600" dirty="0" err="1" smtClean="0"/>
              <a:t>can</a:t>
            </a:r>
            <a:r>
              <a:rPr lang="fr-FR" sz="2600" dirty="0" smtClean="0"/>
              <a:t> </a:t>
            </a:r>
            <a:r>
              <a:rPr lang="fr-FR" sz="2600" dirty="0" err="1" smtClean="0"/>
              <a:t>be</a:t>
            </a:r>
            <a:r>
              <a:rPr lang="fr-FR" sz="2600" dirty="0" smtClean="0"/>
              <a:t> </a:t>
            </a:r>
            <a:r>
              <a:rPr lang="fr-FR" sz="2600" dirty="0" err="1" smtClean="0"/>
              <a:t>exercised</a:t>
            </a:r>
            <a:r>
              <a:rPr lang="fr-FR" sz="2600" dirty="0" smtClean="0"/>
              <a:t> </a:t>
            </a:r>
            <a:r>
              <a:rPr lang="fr-FR" sz="2600" dirty="0" err="1" smtClean="0"/>
              <a:t>before</a:t>
            </a:r>
            <a:r>
              <a:rPr lang="fr-FR" sz="2600" dirty="0" smtClean="0"/>
              <a:t> </a:t>
            </a:r>
            <a:r>
              <a:rPr lang="fr-FR" sz="2600" dirty="0" err="1" smtClean="0"/>
              <a:t>maturity</a:t>
            </a:r>
            <a:r>
              <a:rPr lang="fr-FR" sz="2600" dirty="0" smtClean="0"/>
              <a:t> date, but not </a:t>
            </a:r>
            <a:r>
              <a:rPr lang="fr-FR" sz="2600" dirty="0" err="1" smtClean="0"/>
              <a:t>anytime</a:t>
            </a:r>
            <a:r>
              <a:rPr lang="fr-FR" sz="2600" dirty="0" smtClean="0"/>
              <a:t>, </a:t>
            </a:r>
            <a:r>
              <a:rPr lang="fr-FR" sz="2600" dirty="0" err="1" smtClean="0"/>
              <a:t>rather</a:t>
            </a:r>
            <a:r>
              <a:rPr lang="fr-FR" sz="2600" dirty="0" smtClean="0"/>
              <a:t> on </a:t>
            </a:r>
            <a:r>
              <a:rPr lang="fr-FR" sz="2600" dirty="0" err="1" smtClean="0"/>
              <a:t>specific</a:t>
            </a:r>
            <a:r>
              <a:rPr lang="fr-FR" sz="2600" dirty="0" smtClean="0"/>
              <a:t> dates. </a:t>
            </a:r>
            <a:r>
              <a:rPr lang="fr-FR" sz="2600" b="1" dirty="0" err="1" smtClean="0"/>
              <a:t>Before</a:t>
            </a:r>
            <a:r>
              <a:rPr lang="fr-FR" sz="2600" b="1" dirty="0" smtClean="0"/>
              <a:t> </a:t>
            </a:r>
            <a:r>
              <a:rPr lang="fr-FR" sz="2600" b="1" dirty="0" err="1" smtClean="0"/>
              <a:t>exercising</a:t>
            </a:r>
            <a:r>
              <a:rPr lang="fr-FR" sz="2600" b="1" dirty="0" smtClean="0"/>
              <a:t> an </a:t>
            </a:r>
            <a:r>
              <a:rPr lang="fr-FR" sz="2600" b="1" dirty="0" err="1" smtClean="0"/>
              <a:t>american</a:t>
            </a:r>
            <a:r>
              <a:rPr lang="fr-FR" sz="2600" b="1" dirty="0" smtClean="0"/>
              <a:t>/</a:t>
            </a:r>
            <a:r>
              <a:rPr lang="fr-FR" sz="2600" b="1" dirty="0" err="1" smtClean="0"/>
              <a:t>Bermudan</a:t>
            </a:r>
            <a:r>
              <a:rPr lang="fr-FR" sz="2600" b="1" dirty="0" smtClean="0"/>
              <a:t> </a:t>
            </a:r>
            <a:r>
              <a:rPr lang="fr-FR" sz="2600" b="1" dirty="0" err="1" smtClean="0"/>
              <a:t>you</a:t>
            </a:r>
            <a:r>
              <a:rPr lang="fr-FR" sz="2600" b="1" dirty="0" smtClean="0"/>
              <a:t> </a:t>
            </a:r>
            <a:r>
              <a:rPr lang="fr-FR" sz="2600" b="1" dirty="0" err="1" smtClean="0"/>
              <a:t>should</a:t>
            </a:r>
            <a:r>
              <a:rPr lang="fr-FR" sz="2600" b="1" dirty="0" smtClean="0"/>
              <a:t> </a:t>
            </a:r>
            <a:r>
              <a:rPr lang="fr-FR" sz="2600" b="1" dirty="0" err="1" smtClean="0"/>
              <a:t>evaluate</a:t>
            </a:r>
            <a:r>
              <a:rPr lang="fr-FR" sz="2600" b="1" dirty="0" smtClean="0"/>
              <a:t> if </a:t>
            </a:r>
            <a:r>
              <a:rPr lang="fr-FR" sz="2600" b="1" dirty="0" err="1" smtClean="0"/>
              <a:t>is</a:t>
            </a:r>
            <a:r>
              <a:rPr lang="fr-FR" sz="2600" b="1" dirty="0" smtClean="0"/>
              <a:t> </a:t>
            </a:r>
            <a:r>
              <a:rPr lang="fr-FR" sz="2600" b="1" dirty="0" err="1" smtClean="0"/>
              <a:t>better</a:t>
            </a:r>
            <a:r>
              <a:rPr lang="fr-FR" sz="2600" b="1" dirty="0" smtClean="0"/>
              <a:t> to </a:t>
            </a:r>
            <a:r>
              <a:rPr lang="fr-FR" sz="2600" b="1" dirty="0" err="1" smtClean="0"/>
              <a:t>exercise</a:t>
            </a:r>
            <a:r>
              <a:rPr lang="fr-FR" sz="2600" b="1" dirty="0" smtClean="0"/>
              <a:t> or to </a:t>
            </a:r>
            <a:r>
              <a:rPr lang="fr-FR" sz="2600" b="1" dirty="0" err="1" smtClean="0"/>
              <a:t>sell</a:t>
            </a:r>
            <a:r>
              <a:rPr lang="fr-FR" sz="2600" b="1" dirty="0" smtClean="0"/>
              <a:t> the option</a:t>
            </a:r>
          </a:p>
          <a:p>
            <a:pPr algn="just"/>
            <a:r>
              <a:rPr lang="fr-FR" sz="3000" dirty="0" smtClean="0"/>
              <a:t>If I </a:t>
            </a:r>
            <a:r>
              <a:rPr lang="fr-FR" sz="3000" dirty="0" err="1" smtClean="0"/>
              <a:t>own</a:t>
            </a:r>
            <a:r>
              <a:rPr lang="fr-FR" sz="3000" dirty="0" smtClean="0"/>
              <a:t> (</a:t>
            </a:r>
            <a:r>
              <a:rPr lang="fr-FR" sz="3000" dirty="0" err="1" smtClean="0"/>
              <a:t>am</a:t>
            </a:r>
            <a:r>
              <a:rPr lang="fr-FR" sz="3000" dirty="0" smtClean="0"/>
              <a:t> long) an </a:t>
            </a:r>
            <a:r>
              <a:rPr lang="fr-FR" sz="3000" dirty="0" err="1" smtClean="0"/>
              <a:t>american</a:t>
            </a:r>
            <a:r>
              <a:rPr lang="fr-FR" sz="3000" dirty="0" smtClean="0"/>
              <a:t> call option on 10 MW of the Jan-22 </a:t>
            </a:r>
            <a:r>
              <a:rPr lang="fr-FR" sz="3000" dirty="0" err="1" smtClean="0"/>
              <a:t>gas</a:t>
            </a:r>
            <a:r>
              <a:rPr lang="fr-FR" sz="3000" dirty="0" smtClean="0"/>
              <a:t> future </a:t>
            </a:r>
            <a:r>
              <a:rPr lang="fr-FR" sz="3000" dirty="0" err="1" smtClean="0"/>
              <a:t>contract</a:t>
            </a:r>
            <a:r>
              <a:rPr lang="fr-FR" sz="3000" dirty="0" smtClean="0"/>
              <a:t> </a:t>
            </a:r>
            <a:r>
              <a:rPr lang="fr-FR" sz="3000" dirty="0" err="1" smtClean="0"/>
              <a:t>with</a:t>
            </a:r>
            <a:r>
              <a:rPr lang="fr-FR" sz="3000" dirty="0" smtClean="0"/>
              <a:t> a </a:t>
            </a:r>
            <a:r>
              <a:rPr lang="fr-FR" sz="3000" dirty="0" err="1" smtClean="0"/>
              <a:t>strike</a:t>
            </a:r>
            <a:r>
              <a:rPr lang="fr-FR" sz="3000" dirty="0" smtClean="0"/>
              <a:t> of 20 €/</a:t>
            </a:r>
            <a:r>
              <a:rPr lang="fr-FR" sz="3000" dirty="0" err="1" smtClean="0"/>
              <a:t>MWh</a:t>
            </a:r>
            <a:r>
              <a:rPr lang="fr-FR" sz="3000" dirty="0" smtClean="0"/>
              <a:t> </a:t>
            </a:r>
            <a:r>
              <a:rPr lang="fr-FR" sz="3000" dirty="0" err="1" smtClean="0"/>
              <a:t>with</a:t>
            </a:r>
            <a:r>
              <a:rPr lang="fr-FR" sz="3000" dirty="0" smtClean="0"/>
              <a:t> a </a:t>
            </a:r>
            <a:r>
              <a:rPr lang="fr-FR" sz="3000" dirty="0" err="1" smtClean="0"/>
              <a:t>maturity</a:t>
            </a:r>
            <a:r>
              <a:rPr lang="fr-FR" sz="3000" dirty="0" smtClean="0"/>
              <a:t> date of 01/12/2021, </a:t>
            </a:r>
            <a:r>
              <a:rPr lang="fr-FR" sz="3000" dirty="0" err="1" smtClean="0"/>
              <a:t>anytime</a:t>
            </a:r>
            <a:r>
              <a:rPr lang="fr-FR" sz="3000" dirty="0" smtClean="0"/>
              <a:t> the </a:t>
            </a:r>
            <a:r>
              <a:rPr lang="fr-FR" sz="3000" dirty="0" err="1" smtClean="0"/>
              <a:t>price</a:t>
            </a:r>
            <a:r>
              <a:rPr lang="fr-FR" sz="3000" dirty="0" smtClean="0"/>
              <a:t> of </a:t>
            </a:r>
            <a:r>
              <a:rPr lang="fr-FR" sz="3000" dirty="0" err="1" smtClean="0"/>
              <a:t>this</a:t>
            </a:r>
            <a:r>
              <a:rPr lang="fr-FR" sz="3000" dirty="0" smtClean="0"/>
              <a:t> future </a:t>
            </a:r>
            <a:r>
              <a:rPr lang="fr-FR" sz="3000" dirty="0" err="1" smtClean="0"/>
              <a:t>contract</a:t>
            </a:r>
            <a:r>
              <a:rPr lang="fr-FR" sz="3000" dirty="0" smtClean="0"/>
              <a:t> </a:t>
            </a:r>
            <a:r>
              <a:rPr lang="fr-FR" sz="3000" dirty="0" err="1" smtClean="0"/>
              <a:t>is</a:t>
            </a:r>
            <a:r>
              <a:rPr lang="fr-FR" sz="3000" dirty="0" smtClean="0"/>
              <a:t> </a:t>
            </a:r>
            <a:r>
              <a:rPr lang="fr-FR" sz="3000" dirty="0" err="1" smtClean="0"/>
              <a:t>above</a:t>
            </a:r>
            <a:r>
              <a:rPr lang="fr-FR" sz="3000" dirty="0" smtClean="0"/>
              <a:t> 20 €/</a:t>
            </a:r>
            <a:r>
              <a:rPr lang="fr-FR" sz="3000" dirty="0" err="1" smtClean="0"/>
              <a:t>MWh</a:t>
            </a:r>
            <a:r>
              <a:rPr lang="fr-FR" sz="3000" dirty="0" smtClean="0"/>
              <a:t> (</a:t>
            </a:r>
            <a:r>
              <a:rPr lang="fr-FR" sz="3000" dirty="0" err="1" smtClean="0"/>
              <a:t>let’s</a:t>
            </a:r>
            <a:r>
              <a:rPr lang="fr-FR" sz="3000" dirty="0" smtClean="0"/>
              <a:t> </a:t>
            </a:r>
            <a:r>
              <a:rPr lang="fr-FR" sz="3000" dirty="0" err="1" smtClean="0"/>
              <a:t>say</a:t>
            </a:r>
            <a:r>
              <a:rPr lang="fr-FR" sz="3000" dirty="0" smtClean="0"/>
              <a:t> </a:t>
            </a:r>
            <a:r>
              <a:rPr lang="fr-FR" sz="3000" dirty="0" err="1" smtClean="0"/>
              <a:t>it</a:t>
            </a:r>
            <a:r>
              <a:rPr lang="fr-FR" sz="3000" dirty="0" smtClean="0"/>
              <a:t> </a:t>
            </a:r>
            <a:r>
              <a:rPr lang="fr-FR" sz="3000" dirty="0" err="1" smtClean="0"/>
              <a:t>is</a:t>
            </a:r>
            <a:r>
              <a:rPr lang="fr-FR" sz="3000" dirty="0" smtClean="0"/>
              <a:t> trading at 22) I </a:t>
            </a:r>
            <a:r>
              <a:rPr lang="fr-FR" sz="3000" dirty="0" err="1" smtClean="0"/>
              <a:t>can</a:t>
            </a:r>
            <a:r>
              <a:rPr lang="fr-FR" sz="3000" dirty="0" smtClean="0"/>
              <a:t> </a:t>
            </a:r>
            <a:r>
              <a:rPr lang="fr-FR" sz="3000" dirty="0" err="1" smtClean="0"/>
              <a:t>ask</a:t>
            </a:r>
            <a:r>
              <a:rPr lang="fr-FR" sz="3000" dirty="0" smtClean="0"/>
              <a:t> to </a:t>
            </a:r>
            <a:r>
              <a:rPr lang="fr-FR" sz="3000" dirty="0" err="1" smtClean="0"/>
              <a:t>buy</a:t>
            </a:r>
            <a:r>
              <a:rPr lang="fr-FR" sz="3000" dirty="0" smtClean="0"/>
              <a:t> the future </a:t>
            </a:r>
            <a:r>
              <a:rPr lang="fr-FR" sz="3000" dirty="0" err="1" smtClean="0"/>
              <a:t>contract</a:t>
            </a:r>
            <a:r>
              <a:rPr lang="fr-FR" sz="3000" dirty="0" smtClean="0"/>
              <a:t> at 20 €/</a:t>
            </a:r>
            <a:r>
              <a:rPr lang="fr-FR" sz="3000" dirty="0" err="1" smtClean="0"/>
              <a:t>MWh</a:t>
            </a:r>
            <a:r>
              <a:rPr lang="fr-FR" sz="3000" dirty="0" smtClean="0"/>
              <a:t>. </a:t>
            </a:r>
            <a:r>
              <a:rPr lang="fr-FR" sz="3000" dirty="0" err="1" smtClean="0"/>
              <a:t>My</a:t>
            </a:r>
            <a:r>
              <a:rPr lang="fr-FR" sz="3000" dirty="0" smtClean="0"/>
              <a:t> gain </a:t>
            </a:r>
            <a:r>
              <a:rPr lang="fr-FR" sz="3000" dirty="0" err="1" smtClean="0"/>
              <a:t>is</a:t>
            </a:r>
            <a:r>
              <a:rPr lang="fr-FR" sz="3000" dirty="0" smtClean="0"/>
              <a:t> 10 * (22 – 20) * 31 * 24  = 14 880 €</a:t>
            </a:r>
          </a:p>
          <a:p>
            <a:pPr marL="0" indent="0" algn="just">
              <a:buNone/>
            </a:pPr>
            <a:endParaRPr lang="fr-FR" sz="2200" dirty="0" smtClean="0"/>
          </a:p>
          <a:p>
            <a:pPr algn="just"/>
            <a:endParaRPr lang="en-US" sz="22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it-IT" dirty="0"/>
          </a:p>
        </p:txBody>
      </p:sp>
      <p:sp>
        <p:nvSpPr>
          <p:cNvPr id="6" name="Segnaposto contenuto 5"/>
          <p:cNvSpPr txBox="1">
            <a:spLocks/>
          </p:cNvSpPr>
          <p:nvPr/>
        </p:nvSpPr>
        <p:spPr>
          <a:xfrm>
            <a:off x="641245" y="991405"/>
            <a:ext cx="10824535" cy="81910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 anchorCtr="0">
            <a:normAutofit fontScale="92500"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FFD500"/>
              </a:buClr>
              <a:buSzPct val="120000"/>
              <a:buFont typeface="Wingdings" panose="05000000000000000000" pitchFamily="2" charset="2"/>
              <a:buChar char="§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8B2231"/>
              </a:buClr>
              <a:buFont typeface="Arial" pitchFamily="34" charset="0"/>
              <a:buChar char="•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sz="1600" b="1" dirty="0" smtClean="0"/>
              <a:t>An option is a financial contract (financial instrument/derivative) that gives the holder the right, but not the obligation, to buy (if it is a call option) or sell (if it is an option) a certain underlying asset at a strike price (usually denoted K or X). This contract like any other expires the date at which it expires is called the maturity date. This contract has a price as opposed to a future contract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380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Payoffs</a:t>
            </a:r>
            <a:r>
              <a:rPr lang="fr-FR" dirty="0" smtClean="0"/>
              <a:t> - The </a:t>
            </a:r>
            <a:r>
              <a:rPr lang="fr-FR" dirty="0" err="1" smtClean="0"/>
              <a:t>intrinsic</a:t>
            </a:r>
            <a:r>
              <a:rPr lang="fr-FR" dirty="0" smtClean="0"/>
              <a:t> value of a </a:t>
            </a:r>
            <a:r>
              <a:rPr lang="fr-FR" dirty="0" err="1" smtClean="0"/>
              <a:t>contract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it-IT" dirty="0"/>
          </a:p>
        </p:txBody>
      </p:sp>
      <p:sp>
        <p:nvSpPr>
          <p:cNvPr id="6" name="Segnaposto contenuto 5"/>
          <p:cNvSpPr txBox="1">
            <a:spLocks/>
          </p:cNvSpPr>
          <p:nvPr/>
        </p:nvSpPr>
        <p:spPr>
          <a:xfrm>
            <a:off x="641245" y="991405"/>
            <a:ext cx="10824535" cy="81910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FFD500"/>
              </a:buClr>
              <a:buSzPct val="120000"/>
              <a:buFont typeface="Wingdings" panose="05000000000000000000" pitchFamily="2" charset="2"/>
              <a:buChar char="§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8B2231"/>
              </a:buClr>
              <a:buFont typeface="Arial" pitchFamily="34" charset="0"/>
              <a:buChar char="•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sz="1600" b="1" dirty="0" smtClean="0"/>
              <a:t>A payoff is the amount of profit or loss that one would make if the underlying price of a financial contract changes. The payoff plot is the graphic representation of this . Note that you can represent the payoff as a function of other parameters, but usually you choose the underlying asset’s price. 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608030" y="2342921"/>
            <a:ext cx="4857750" cy="30956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" y="2342921"/>
            <a:ext cx="5274434" cy="309562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16226" y="5515276"/>
            <a:ext cx="1134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Long Call </a:t>
            </a:r>
            <a:r>
              <a:rPr lang="fr-FR" dirty="0" err="1" smtClean="0"/>
              <a:t>Payoff</a:t>
            </a:r>
            <a:r>
              <a:rPr lang="fr-FR" dirty="0" smtClean="0"/>
              <a:t> = max(S </a:t>
            </a:r>
            <a:r>
              <a:rPr lang="fr-FR" dirty="0"/>
              <a:t>– </a:t>
            </a:r>
            <a:r>
              <a:rPr lang="fr-FR" dirty="0" smtClean="0"/>
              <a:t>K; 0) - Price                                                            Short Call </a:t>
            </a:r>
            <a:r>
              <a:rPr lang="fr-FR" dirty="0" err="1" smtClean="0"/>
              <a:t>Payoff</a:t>
            </a:r>
            <a:r>
              <a:rPr lang="fr-FR" dirty="0" smtClean="0"/>
              <a:t> = - </a:t>
            </a:r>
            <a:r>
              <a:rPr lang="fr-FR" dirty="0"/>
              <a:t>max(S – K; 0)</a:t>
            </a:r>
            <a:r>
              <a:rPr lang="fr-FR" dirty="0" smtClean="0"/>
              <a:t> + Price</a:t>
            </a:r>
          </a:p>
          <a:p>
            <a:r>
              <a:rPr lang="fr-FR" dirty="0" smtClean="0"/>
              <a:t>Long Put </a:t>
            </a:r>
            <a:r>
              <a:rPr lang="fr-FR" dirty="0" err="1" smtClean="0"/>
              <a:t>Payoff</a:t>
            </a:r>
            <a:r>
              <a:rPr lang="fr-FR" dirty="0" smtClean="0"/>
              <a:t> = max(K – S; 0) - Price                                                            Short Put </a:t>
            </a:r>
            <a:r>
              <a:rPr lang="fr-FR" dirty="0" err="1" smtClean="0"/>
              <a:t>Payoff</a:t>
            </a:r>
            <a:r>
              <a:rPr lang="fr-FR" dirty="0" smtClean="0"/>
              <a:t> = - </a:t>
            </a:r>
            <a:r>
              <a:rPr lang="fr-FR" dirty="0"/>
              <a:t>max(K – S; </a:t>
            </a:r>
            <a:r>
              <a:rPr lang="fr-FR" dirty="0" smtClean="0"/>
              <a:t>0) + Price</a:t>
            </a:r>
          </a:p>
          <a:p>
            <a:r>
              <a:rPr lang="fr-FR" dirty="0" smtClean="0"/>
              <a:t>Long Future </a:t>
            </a:r>
            <a:r>
              <a:rPr lang="fr-FR" dirty="0" err="1" smtClean="0"/>
              <a:t>Payoff</a:t>
            </a:r>
            <a:r>
              <a:rPr lang="fr-FR" dirty="0" smtClean="0"/>
              <a:t> = S </a:t>
            </a:r>
            <a:r>
              <a:rPr lang="fr-FR" dirty="0"/>
              <a:t>– </a:t>
            </a:r>
            <a:r>
              <a:rPr lang="fr-FR" dirty="0" smtClean="0"/>
              <a:t>K                                                                                 Short Future </a:t>
            </a:r>
            <a:r>
              <a:rPr lang="fr-FR" dirty="0" err="1" smtClean="0"/>
              <a:t>Payoff</a:t>
            </a:r>
            <a:r>
              <a:rPr lang="fr-FR" dirty="0" smtClean="0"/>
              <a:t> = K -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8602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Spot/Future Price Diffusion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0" y="951578"/>
                <a:ext cx="12192000" cy="59064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A </a:t>
                </a:r>
                <a:r>
                  <a:rPr lang="fr-FR" dirty="0" err="1" smtClean="0"/>
                  <a:t>brownian</a:t>
                </a:r>
                <a:r>
                  <a:rPr lang="fr-FR" dirty="0" smtClean="0"/>
                  <a:t> motion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a </a:t>
                </a:r>
                <a:r>
                  <a:rPr lang="fr-FR" dirty="0" err="1" smtClean="0"/>
                  <a:t>stochastic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movement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follows</a:t>
                </a:r>
                <a:r>
                  <a:rPr lang="fr-FR" dirty="0" smtClean="0"/>
                  <a:t> a normal distribution </a:t>
                </a:r>
                <a:r>
                  <a:rPr lang="fr-FR" dirty="0" err="1" smtClean="0"/>
                  <a:t>that</a:t>
                </a:r>
                <a:r>
                  <a:rPr lang="fr-FR" dirty="0" smtClean="0"/>
                  <a:t> has a </a:t>
                </a:r>
                <a:r>
                  <a:rPr lang="fr-FR" dirty="0" err="1" smtClean="0"/>
                  <a:t>mean</a:t>
                </a:r>
                <a:r>
                  <a:rPr lang="fr-FR" dirty="0" smtClean="0"/>
                  <a:t> of 0 and a variance of t </a:t>
                </a:r>
                <a:r>
                  <a:rPr lang="fr-FR" dirty="0" err="1" smtClean="0"/>
                  <a:t>where</a:t>
                </a:r>
                <a:r>
                  <a:rPr lang="fr-FR" dirty="0" smtClean="0"/>
                  <a:t> t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time </a:t>
                </a:r>
                <a:r>
                  <a:rPr lang="fr-FR" dirty="0" err="1" smtClean="0"/>
                  <a:t>so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 time the variance </a:t>
                </a:r>
                <a:r>
                  <a:rPr lang="fr-FR" dirty="0" err="1" smtClean="0"/>
                  <a:t>increases</a:t>
                </a: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 smtClean="0"/>
              </a:p>
              <a:p>
                <a:r>
                  <a:rPr lang="fr-FR" dirty="0" smtClean="0"/>
                  <a:t>Spot </a:t>
                </a:r>
                <a:r>
                  <a:rPr lang="fr-FR" dirty="0" err="1" smtClean="0"/>
                  <a:t>price</a:t>
                </a:r>
                <a:r>
                  <a:rPr lang="fr-FR" dirty="0" smtClean="0"/>
                  <a:t> variations are </a:t>
                </a:r>
                <a:r>
                  <a:rPr lang="fr-FR" dirty="0" err="1" smtClean="0"/>
                  <a:t>modeled</a:t>
                </a:r>
                <a:r>
                  <a:rPr lang="fr-FR" dirty="0" smtClean="0"/>
                  <a:t> by a </a:t>
                </a:r>
                <a:r>
                  <a:rPr lang="fr-FR" dirty="0" err="1" smtClean="0"/>
                  <a:t>stochastic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process</a:t>
                </a:r>
                <a:r>
                  <a:rPr lang="fr-FR" dirty="0" smtClean="0"/>
                  <a:t> of the </a:t>
                </a:r>
                <a:r>
                  <a:rPr lang="fr-FR" dirty="0" err="1" smtClean="0"/>
                  <a:t>form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fr-FR" dirty="0" smtClean="0"/>
                  <a:t>Future </a:t>
                </a:r>
                <a:r>
                  <a:rPr lang="fr-FR" dirty="0" err="1" smtClean="0"/>
                  <a:t>price</a:t>
                </a:r>
                <a:r>
                  <a:rPr lang="fr-FR" dirty="0" smtClean="0"/>
                  <a:t> variations are </a:t>
                </a:r>
                <a:r>
                  <a:rPr lang="fr-FR" dirty="0" err="1" smtClean="0"/>
                  <a:t>modeled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: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𝑑𝐵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r>
                  <a:rPr lang="fr-FR" dirty="0" err="1" smtClean="0"/>
                  <a:t>Commodity</a:t>
                </a:r>
                <a:r>
                  <a:rPr lang="fr-FR" dirty="0" smtClean="0"/>
                  <a:t> future </a:t>
                </a:r>
                <a:r>
                  <a:rPr lang="fr-FR" dirty="0" err="1" smtClean="0"/>
                  <a:t>prices</a:t>
                </a:r>
                <a:r>
                  <a:rPr lang="fr-FR" dirty="0" smtClean="0"/>
                  <a:t> are </a:t>
                </a:r>
                <a:r>
                  <a:rPr lang="fr-FR" dirty="0" err="1" smtClean="0"/>
                  <a:t>mean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reverting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seasonal</a:t>
                </a:r>
                <a:r>
                  <a:rPr lang="fr-FR" dirty="0" smtClean="0"/>
                  <a:t>, </a:t>
                </a:r>
                <a:r>
                  <a:rPr lang="fr-FR" dirty="0" err="1" smtClean="0"/>
                  <a:t>so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usually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remove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seasonality</a:t>
                </a:r>
                <a:r>
                  <a:rPr lang="fr-FR" dirty="0" smtClean="0"/>
                  <a:t> and </a:t>
                </a:r>
                <a:r>
                  <a:rPr lang="fr-FR" dirty="0" err="1" smtClean="0"/>
                  <a:t>then</a:t>
                </a:r>
                <a:r>
                  <a:rPr lang="fr-FR" dirty="0" smtClean="0"/>
                  <a:t> model </a:t>
                </a:r>
                <a:r>
                  <a:rPr lang="fr-FR" dirty="0" err="1" smtClean="0"/>
                  <a:t>them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with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𝑑𝐹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𝑑𝐵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mean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reversion</a:t>
                </a:r>
                <a:r>
                  <a:rPr lang="fr-FR" dirty="0" smtClean="0"/>
                  <a:t> speed and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reversion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price</a:t>
                </a:r>
                <a:r>
                  <a:rPr lang="fr-FR" dirty="0" smtClean="0"/>
                  <a:t>, the </a:t>
                </a:r>
                <a:r>
                  <a:rPr lang="fr-FR" dirty="0" err="1" smtClean="0"/>
                  <a:t>mean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price</a:t>
                </a:r>
                <a:endParaRPr lang="fr-FR" dirty="0" smtClean="0"/>
              </a:p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0" y="951578"/>
                <a:ext cx="12192000" cy="5906422"/>
              </a:xfrm>
              <a:blipFill rotWithShape="0">
                <a:blip r:embed="rId2"/>
                <a:stretch>
                  <a:fillRect l="-950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474602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price</a:t>
            </a:r>
            <a:r>
              <a:rPr lang="fr-FR" dirty="0" smtClean="0"/>
              <a:t> of </a:t>
            </a:r>
            <a:r>
              <a:rPr lang="fr-FR" dirty="0" err="1" smtClean="0"/>
              <a:t>anything</a:t>
            </a:r>
            <a:r>
              <a:rPr lang="fr-FR" dirty="0" smtClean="0"/>
              <a:t>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0" y="1953929"/>
                <a:ext cx="12192000" cy="4904072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Discounting : </a:t>
                </a:r>
                <a:r>
                  <a:rPr lang="fr-FR" dirty="0" smtClean="0"/>
                  <a:t>You discount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risk</a:t>
                </a:r>
                <a:r>
                  <a:rPr lang="fr-FR" dirty="0" smtClean="0"/>
                  <a:t> free </a:t>
                </a:r>
                <a:r>
                  <a:rPr lang="fr-FR" dirty="0" err="1" smtClean="0"/>
                  <a:t>interest</a:t>
                </a:r>
                <a:r>
                  <a:rPr lang="fr-FR" dirty="0" smtClean="0"/>
                  <a:t> rate of the </a:t>
                </a:r>
                <a:r>
                  <a:rPr lang="fr-FR" dirty="0" err="1" smtClean="0"/>
                  <a:t>period</a:t>
                </a:r>
                <a:r>
                  <a:rPr lang="fr-FR" dirty="0" smtClean="0"/>
                  <a:t>. If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discount a Future </a:t>
                </a:r>
                <a:r>
                  <a:rPr lang="fr-FR" dirty="0" err="1" smtClean="0"/>
                  <a:t>price</a:t>
                </a:r>
                <a:r>
                  <a:rPr lang="fr-FR" dirty="0" smtClean="0"/>
                  <a:t> to </a:t>
                </a:r>
                <a:r>
                  <a:rPr lang="fr-FR" dirty="0" err="1" smtClean="0"/>
                  <a:t>today’s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price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you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should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theoretically</a:t>
                </a:r>
                <a:r>
                  <a:rPr lang="fr-FR" dirty="0" smtClean="0"/>
                  <a:t> have the spot </a:t>
                </a:r>
                <a:r>
                  <a:rPr lang="fr-FR" dirty="0" err="1" smtClean="0"/>
                  <a:t>price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𝐷𝑖𝑠𝑐𝑜𝑢𝑛𝑡𝑒𝑑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𝐹𝑢𝑡𝑢𝑟𝑒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r>
                  <a:rPr lang="fr-FR" b="1" dirty="0" err="1" smtClean="0"/>
                  <a:t>Expected</a:t>
                </a:r>
                <a:r>
                  <a:rPr lang="fr-FR" b="1" dirty="0" smtClean="0"/>
                  <a:t> value </a:t>
                </a:r>
                <a:r>
                  <a:rPr lang="fr-FR" dirty="0" smtClean="0"/>
                  <a:t>of a </a:t>
                </a:r>
                <a:r>
                  <a:rPr lang="fr-FR" dirty="0" err="1" smtClean="0"/>
                  <a:t>process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sum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probability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outcome</a:t>
                </a:r>
                <a:r>
                  <a:rPr lang="fr-FR" dirty="0" smtClean="0"/>
                  <a:t> x </a:t>
                </a:r>
                <a:r>
                  <a:rPr lang="fr-FR" dirty="0" err="1" smtClean="0"/>
                  <a:t>outcome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payoff</a:t>
                </a:r>
                <a:r>
                  <a:rPr lang="fr-FR" dirty="0" smtClean="0"/>
                  <a:t>: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𝑁𝑜𝑢𝑡𝑐𝑜𝑚𝑒𝑠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𝑝𝑟𝑜𝑏𝑎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𝑃𝑎𝑦𝑜𝑓𝑓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b="0" dirty="0" smtClean="0"/>
              </a:p>
              <a:p>
                <a:r>
                  <a:rPr lang="fr-FR" b="1" dirty="0" err="1" smtClean="0"/>
                  <a:t>Intrinsic</a:t>
                </a:r>
                <a:r>
                  <a:rPr lang="fr-FR" b="1" dirty="0" smtClean="0"/>
                  <a:t> Value </a:t>
                </a:r>
                <a:r>
                  <a:rPr lang="fr-FR" dirty="0" smtClean="0"/>
                  <a:t>(IV) of a </a:t>
                </a:r>
                <a:r>
                  <a:rPr lang="fr-FR" dirty="0" err="1" smtClean="0"/>
                  <a:t>contract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its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payoff</a:t>
                </a:r>
                <a:endParaRPr lang="fr-FR" dirty="0" smtClean="0"/>
              </a:p>
              <a:p>
                <a:r>
                  <a:rPr lang="fr-FR" b="1" dirty="0" err="1" smtClean="0"/>
                  <a:t>Extrinsic</a:t>
                </a:r>
                <a:r>
                  <a:rPr lang="fr-FR" b="1" dirty="0" smtClean="0"/>
                  <a:t> Value </a:t>
                </a:r>
                <a:r>
                  <a:rPr lang="fr-FR" dirty="0" smtClean="0"/>
                  <a:t>(EV)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Intrinsic</a:t>
                </a:r>
                <a:r>
                  <a:rPr lang="fr-FR" dirty="0" smtClean="0"/>
                  <a:t> Value + The </a:t>
                </a:r>
                <a:r>
                  <a:rPr lang="fr-FR" dirty="0" err="1" smtClean="0"/>
                  <a:t>optionality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price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time value of money. Future </a:t>
                </a:r>
                <a:r>
                  <a:rPr lang="fr-FR" dirty="0" err="1" smtClean="0"/>
                  <a:t>contracts</a:t>
                </a:r>
                <a:r>
                  <a:rPr lang="fr-FR" dirty="0" smtClean="0"/>
                  <a:t> have no EV </a:t>
                </a:r>
                <a:r>
                  <a:rPr lang="fr-FR" dirty="0" err="1" smtClean="0"/>
                  <a:t>since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they</a:t>
                </a:r>
                <a:r>
                  <a:rPr lang="fr-FR" dirty="0" smtClean="0"/>
                  <a:t> have no </a:t>
                </a:r>
                <a:r>
                  <a:rPr lang="fr-FR" dirty="0" err="1" smtClean="0"/>
                  <a:t>optionality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0" y="1953929"/>
                <a:ext cx="12192000" cy="4904072"/>
              </a:xfrm>
              <a:blipFill rotWithShape="0">
                <a:blip r:embed="rId2"/>
                <a:stretch>
                  <a:fillRect l="-950" t="-2114" b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it-IT" dirty="0"/>
          </a:p>
        </p:txBody>
      </p:sp>
      <p:sp>
        <p:nvSpPr>
          <p:cNvPr id="6" name="Segnaposto contenuto 5"/>
          <p:cNvSpPr txBox="1">
            <a:spLocks/>
          </p:cNvSpPr>
          <p:nvPr/>
        </p:nvSpPr>
        <p:spPr>
          <a:xfrm>
            <a:off x="641245" y="991405"/>
            <a:ext cx="10824535" cy="81910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FFD500"/>
              </a:buClr>
              <a:buSzPct val="120000"/>
              <a:buFont typeface="Wingdings" panose="05000000000000000000" pitchFamily="2" charset="2"/>
              <a:buChar char="§"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8B2231"/>
              </a:buClr>
              <a:buFont typeface="Arial" pitchFamily="34" charset="0"/>
              <a:buChar char="•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 smtClean="0"/>
              <a:t>The price of anything is the discounted expected payoff (or cash flow) that it </a:t>
            </a:r>
            <a:r>
              <a:rPr lang="en-US" sz="1600" b="1" dirty="0"/>
              <a:t>can produce. Money’s value changes with time. 1 € 5 years ago can buy more than what 1 € can buy today (inflation). Discounting means to take a future value, payoff or price and have it in todays </a:t>
            </a:r>
            <a:r>
              <a:rPr lang="en-US" sz="1600" b="1" dirty="0" smtClean="0"/>
              <a:t>value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5352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Binomial or </a:t>
            </a:r>
            <a:r>
              <a:rPr lang="fr-FR" dirty="0" err="1" smtClean="0"/>
              <a:t>Trinomial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for </a:t>
            </a:r>
            <a:r>
              <a:rPr lang="fr-FR" dirty="0" err="1" smtClean="0"/>
              <a:t>pricing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smtClean="0"/>
              <a:t>Binomial </a:t>
            </a:r>
            <a:r>
              <a:rPr lang="fr-FR" dirty="0" err="1" smtClean="0"/>
              <a:t>trees</a:t>
            </a:r>
            <a:r>
              <a:rPr lang="fr-FR" dirty="0" smtClean="0"/>
              <a:t> are for non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reverting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endParaRPr lang="fr-FR" dirty="0" smtClean="0"/>
          </a:p>
          <a:p>
            <a:r>
              <a:rPr lang="fr-FR" dirty="0" err="1" smtClean="0"/>
              <a:t>Trinomial</a:t>
            </a:r>
            <a:r>
              <a:rPr lang="fr-FR" dirty="0" smtClean="0"/>
              <a:t> </a:t>
            </a:r>
            <a:r>
              <a:rPr lang="fr-FR" dirty="0" err="1" smtClean="0"/>
              <a:t>trees</a:t>
            </a:r>
            <a:r>
              <a:rPr lang="fr-FR" dirty="0" smtClean="0"/>
              <a:t> are for </a:t>
            </a:r>
            <a:r>
              <a:rPr lang="fr-FR" dirty="0" err="1" smtClean="0"/>
              <a:t>reverting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 (</a:t>
            </a:r>
            <a:r>
              <a:rPr lang="fr-FR" dirty="0" err="1" smtClean="0"/>
              <a:t>commodities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Look at Excel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gas &amp; power</a:t>
            </a:r>
            <a:endParaRPr lang="it-IT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EB68E-E012-4BA0-8FC2-4838E88C476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9421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lide mastro">
  <a:themeElements>
    <a:clrScheme name="en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D500"/>
      </a:accent1>
      <a:accent2>
        <a:srgbClr val="CA0538"/>
      </a:accent2>
      <a:accent3>
        <a:srgbClr val="C6C6C6"/>
      </a:accent3>
      <a:accent4>
        <a:srgbClr val="E3E3E3"/>
      </a:accent4>
      <a:accent5>
        <a:srgbClr val="FF9900"/>
      </a:accent5>
      <a:accent6>
        <a:srgbClr val="000000"/>
      </a:accent6>
      <a:hlink>
        <a:srgbClr val="CA0538"/>
      </a:hlink>
      <a:folHlink>
        <a:srgbClr val="A75B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vestor" id="{00082B0F-8944-BA4D-BECB-25C3A47F7D83}" vid="{3A944245-4325-2147-B8EA-D5B4E864C18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8128</TotalTime>
  <Words>1285</Words>
  <Application>Microsoft Office PowerPoint</Application>
  <PresentationFormat>Grand écran</PresentationFormat>
  <Paragraphs>84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EniLogo</vt:lpstr>
      <vt:lpstr>Wingdings</vt:lpstr>
      <vt:lpstr>slide mastro</vt:lpstr>
      <vt:lpstr>Basic Market Finance Knowledge </vt:lpstr>
      <vt:lpstr>Definitions</vt:lpstr>
      <vt:lpstr>Gas TTF Monthly Price Forward Curve (13/10/2021 10:32:41 – prices in €/MWh)</vt:lpstr>
      <vt:lpstr>Tading Gas on the Energy markets</vt:lpstr>
      <vt:lpstr>Options</vt:lpstr>
      <vt:lpstr>Payoffs - The intrinsic value of a contract</vt:lpstr>
      <vt:lpstr>Spot/Future Price Diffusion</vt:lpstr>
      <vt:lpstr>What is the price of anything ?</vt:lpstr>
      <vt:lpstr>Binomial or Trinomial Trees for pricing</vt:lpstr>
      <vt:lpstr>Swing Option – what you will work on:</vt:lpstr>
    </vt:vector>
  </TitlesOfParts>
  <Company>eni S.p.A.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Muccioli Annalisa</dc:creator>
  <cp:lastModifiedBy>Eliot Tabet</cp:lastModifiedBy>
  <cp:revision>710</cp:revision>
  <cp:lastPrinted>2017-01-30T14:49:46Z</cp:lastPrinted>
  <dcterms:created xsi:type="dcterms:W3CDTF">2017-01-25T15:34:15Z</dcterms:created>
  <dcterms:modified xsi:type="dcterms:W3CDTF">2021-10-15T09:44:40Z</dcterms:modified>
</cp:coreProperties>
</file>