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257" r:id="rId2"/>
    <p:sldId id="450" r:id="rId3"/>
    <p:sldId id="451" r:id="rId4"/>
    <p:sldId id="452" r:id="rId5"/>
  </p:sldIdLst>
  <p:sldSz cx="12192000" cy="6858000"/>
  <p:notesSz cx="6797675" cy="9926638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évin Sabourin" initials="KS" lastIdx="3" clrIdx="0">
    <p:extLst>
      <p:ext uri="{19B8F6BF-5375-455C-9EA6-DF929625EA0E}">
        <p15:presenceInfo xmlns:p15="http://schemas.microsoft.com/office/powerpoint/2012/main" userId="S-1-5-21-4090908870-1680876905-2784662943-12192" providerId="AD"/>
      </p:ext>
    </p:extLst>
  </p:cmAuthor>
  <p:cmAuthor id="2" name="Eliot Tabet" initials="ET" lastIdx="1" clrIdx="1">
    <p:extLst>
      <p:ext uri="{19B8F6BF-5375-455C-9EA6-DF929625EA0E}">
        <p15:presenceInfo xmlns:p15="http://schemas.microsoft.com/office/powerpoint/2012/main" userId="S-1-5-21-4090908870-1680876905-2784662943-1219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A00"/>
    <a:srgbClr val="FFD500"/>
    <a:srgbClr val="FF9900"/>
    <a:srgbClr val="C6C6C6"/>
    <a:srgbClr val="E3E3E3"/>
    <a:srgbClr val="CA0538"/>
    <a:srgbClr val="C00000"/>
    <a:srgbClr val="E4D7A3"/>
    <a:srgbClr val="F3971B"/>
    <a:srgbClr val="F397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ssuno stile, nessuna grigli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301B821-A1FF-4177-AEE7-76D212191A09}" styleName="Style moyen 1 - Accentuation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B4B98B0-60AC-42C2-AFA5-B58CD77FA1E5}" styleName="Style léger 1 - Accentuation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Style moyen 4 - Accentuation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E25E649-3F16-4E02-A733-19D2CDBF48F0}" styleName="Style moyen 3 - Accentuation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70" autoAdjust="0"/>
    <p:restoredTop sz="94934" autoAdjust="0"/>
  </p:normalViewPr>
  <p:slideViewPr>
    <p:cSldViewPr snapToGrid="0">
      <p:cViewPr varScale="1">
        <p:scale>
          <a:sx n="66" d="100"/>
          <a:sy n="66" d="100"/>
        </p:scale>
        <p:origin x="632" y="3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363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3366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5FAA14-B31B-409A-BFA7-42403083CBBA}" type="datetimeFigureOut">
              <a:rPr lang="it-IT" smtClean="0"/>
              <a:pPr/>
              <a:t>10/11/2021</a:t>
            </a:fld>
            <a:endParaRPr lang="en-GB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69A590-9611-4095-AFA4-C8A89EC320B0}" type="slidenum">
              <a:rPr lang="it-IT" smtClean="0"/>
              <a:pPr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18060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440967-8F90-42F4-A5D4-3F0D1107415F}" type="datetimeFigureOut">
              <a:rPr lang="it-IT" smtClean="0"/>
              <a:pPr/>
              <a:t>10/11/2021</a:t>
            </a:fld>
            <a:endParaRPr lang="en-GB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1D6860-D1E6-4ADA-9127-34ACE4EA3D7C}" type="slidenum">
              <a:rPr lang="it-IT" smtClean="0"/>
              <a:pPr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2503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-184150" y="347663"/>
            <a:ext cx="7404100" cy="4165600"/>
          </a:xfrm>
        </p:spPr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A067A1-CD86-2B4E-BCC7-6CC65BB0D6CE}" type="slidenum">
              <a:rPr lang="it-IT">
                <a:solidFill>
                  <a:srgbClr val="000000"/>
                </a:solidFill>
              </a:rPr>
              <a:pPr/>
              <a:t>1</a:t>
            </a:fld>
            <a:endParaRPr lang="en-GB">
              <a:solidFill>
                <a:srgbClr val="000000"/>
              </a:solidFill>
            </a:endParaRPr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961051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1D6860-D1E6-4ADA-9127-34ACE4EA3D7C}" type="slidenum">
              <a:rPr lang="it-IT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94775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85" t="2260" r="58780" b="7337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itolo 1"/>
          <p:cNvSpPr>
            <a:spLocks noGrp="1"/>
          </p:cNvSpPr>
          <p:nvPr>
            <p:ph type="ctrTitle"/>
          </p:nvPr>
        </p:nvSpPr>
        <p:spPr>
          <a:xfrm>
            <a:off x="613037" y="4244083"/>
            <a:ext cx="9144000" cy="514350"/>
          </a:xfrm>
        </p:spPr>
        <p:txBody>
          <a:bodyPr anchor="b">
            <a:normAutofit/>
          </a:bodyPr>
          <a:lstStyle>
            <a:lvl1pPr algn="l">
              <a:defRPr sz="3200" b="1" i="0"/>
            </a:lvl1pPr>
          </a:lstStyle>
          <a:p>
            <a:r>
              <a:rPr lang="it-IT" dirty="0"/>
              <a:t>Fare clic per modificare stile</a:t>
            </a:r>
          </a:p>
        </p:txBody>
      </p:sp>
      <p:sp>
        <p:nvSpPr>
          <p:cNvPr id="9" name="Sottotitolo 2"/>
          <p:cNvSpPr>
            <a:spLocks noGrp="1"/>
          </p:cNvSpPr>
          <p:nvPr>
            <p:ph type="subTitle" idx="1"/>
          </p:nvPr>
        </p:nvSpPr>
        <p:spPr>
          <a:xfrm>
            <a:off x="613037" y="6130895"/>
            <a:ext cx="9144000" cy="54541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dirty="0"/>
              <a:t>Fare clic per modificare lo stile del sottotitolo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quarter" idx="10"/>
          </p:nvPr>
        </p:nvSpPr>
        <p:spPr>
          <a:xfrm>
            <a:off x="613037" y="5207333"/>
            <a:ext cx="9144000" cy="474662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800" b="1" i="0"/>
            </a:lvl1pPr>
            <a:lvl2pPr marL="457188" indent="0">
              <a:buFontTx/>
              <a:buNone/>
              <a:defRPr sz="2000" b="1" i="0"/>
            </a:lvl2pPr>
            <a:lvl3pPr marL="914377" indent="0">
              <a:buFontTx/>
              <a:buNone/>
              <a:defRPr sz="2000" b="1" i="0"/>
            </a:lvl3pPr>
            <a:lvl4pPr marL="1371566" indent="0">
              <a:buFontTx/>
              <a:buNone/>
              <a:defRPr sz="2000" b="1" i="0"/>
            </a:lvl4pPr>
            <a:lvl5pPr marL="1828755" indent="0">
              <a:buFontTx/>
              <a:buNone/>
              <a:defRPr sz="2000" b="1" i="0"/>
            </a:lvl5pPr>
          </a:lstStyle>
          <a:p>
            <a:pPr lvl="0"/>
            <a:r>
              <a:rPr lang="it-IT" dirty="0"/>
              <a:t>Modifica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4111624532"/>
      </p:ext>
    </p:extLst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proget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ED67F-382A-4737-AF1C-676A922EA1CA}" type="slidenum">
              <a:rPr lang="it-IT" smtClean="0"/>
              <a:pPr/>
              <a:t>‹N°›</a:t>
            </a:fld>
            <a:endParaRPr lang="it-IT" dirty="0"/>
          </a:p>
        </p:txBody>
      </p:sp>
      <p:sp>
        <p:nvSpPr>
          <p:cNvPr id="3" name="Segnaposto immagine 2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6209955" cy="6858000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21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21 w 10000"/>
              <a:gd name="connsiteY4" fmla="*/ 0 h 10000"/>
              <a:gd name="connsiteX0" fmla="*/ 2 w 10002"/>
              <a:gd name="connsiteY0" fmla="*/ 0 h 10000"/>
              <a:gd name="connsiteX1" fmla="*/ 10002 w 10002"/>
              <a:gd name="connsiteY1" fmla="*/ 0 h 10000"/>
              <a:gd name="connsiteX2" fmla="*/ 10002 w 10002"/>
              <a:gd name="connsiteY2" fmla="*/ 10000 h 10000"/>
              <a:gd name="connsiteX3" fmla="*/ 2 w 10002"/>
              <a:gd name="connsiteY3" fmla="*/ 10000 h 10000"/>
              <a:gd name="connsiteX4" fmla="*/ 2 w 10002"/>
              <a:gd name="connsiteY4" fmla="*/ 0 h 10000"/>
              <a:gd name="connsiteX0" fmla="*/ 2 w 10002"/>
              <a:gd name="connsiteY0" fmla="*/ 0 h 10038"/>
              <a:gd name="connsiteX1" fmla="*/ 10002 w 10002"/>
              <a:gd name="connsiteY1" fmla="*/ 0 h 10038"/>
              <a:gd name="connsiteX2" fmla="*/ 7814 w 10002"/>
              <a:gd name="connsiteY2" fmla="*/ 10038 h 10038"/>
              <a:gd name="connsiteX3" fmla="*/ 2 w 10002"/>
              <a:gd name="connsiteY3" fmla="*/ 10000 h 10038"/>
              <a:gd name="connsiteX4" fmla="*/ 2 w 10002"/>
              <a:gd name="connsiteY4" fmla="*/ 0 h 10038"/>
              <a:gd name="connsiteX0" fmla="*/ 2 w 10002"/>
              <a:gd name="connsiteY0" fmla="*/ 0 h 10038"/>
              <a:gd name="connsiteX1" fmla="*/ 10002 w 10002"/>
              <a:gd name="connsiteY1" fmla="*/ 0 h 10038"/>
              <a:gd name="connsiteX2" fmla="*/ 7814 w 10002"/>
              <a:gd name="connsiteY2" fmla="*/ 10038 h 10038"/>
              <a:gd name="connsiteX3" fmla="*/ 2 w 10002"/>
              <a:gd name="connsiteY3" fmla="*/ 10000 h 10038"/>
              <a:gd name="connsiteX4" fmla="*/ 2 w 10002"/>
              <a:gd name="connsiteY4" fmla="*/ 0 h 10038"/>
              <a:gd name="connsiteX0" fmla="*/ 2 w 10002"/>
              <a:gd name="connsiteY0" fmla="*/ 0 h 10000"/>
              <a:gd name="connsiteX1" fmla="*/ 10002 w 10002"/>
              <a:gd name="connsiteY1" fmla="*/ 0 h 10000"/>
              <a:gd name="connsiteX2" fmla="*/ 7751 w 10002"/>
              <a:gd name="connsiteY2" fmla="*/ 10000 h 10000"/>
              <a:gd name="connsiteX3" fmla="*/ 2 w 10002"/>
              <a:gd name="connsiteY3" fmla="*/ 10000 h 10000"/>
              <a:gd name="connsiteX4" fmla="*/ 2 w 10002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2" h="10000">
                <a:moveTo>
                  <a:pt x="2" y="0"/>
                </a:moveTo>
                <a:lnTo>
                  <a:pt x="10002" y="0"/>
                </a:lnTo>
                <a:lnTo>
                  <a:pt x="7751" y="10000"/>
                </a:lnTo>
                <a:lnTo>
                  <a:pt x="2" y="10000"/>
                </a:lnTo>
                <a:cubicBezTo>
                  <a:pt x="9" y="6667"/>
                  <a:pt x="-5" y="3333"/>
                  <a:pt x="2" y="0"/>
                </a:cubicBezTo>
                <a:close/>
              </a:path>
            </a:pathLst>
          </a:custGeom>
          <a:solidFill>
            <a:srgbClr val="FFD500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it-IT" dirty="0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251600" y="1555200"/>
            <a:ext cx="3682800" cy="3682800"/>
          </a:xfrm>
          <a:prstGeom prst="ellipse">
            <a:avLst/>
          </a:prstGeom>
          <a:solidFill>
            <a:srgbClr val="C6C6C6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it-IT" dirty="0"/>
          </a:p>
        </p:txBody>
      </p:sp>
      <p:sp>
        <p:nvSpPr>
          <p:cNvPr id="5" name="Titolo 4"/>
          <p:cNvSpPr>
            <a:spLocks noGrp="1"/>
          </p:cNvSpPr>
          <p:nvPr>
            <p:ph type="title"/>
          </p:nvPr>
        </p:nvSpPr>
        <p:spPr>
          <a:xfrm>
            <a:off x="0" y="4672800"/>
            <a:ext cx="3600000" cy="1080000"/>
          </a:xfrm>
          <a:solidFill>
            <a:schemeClr val="tx1">
              <a:alpha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144000" tIns="108000" rIns="144000" bIns="108000" rtlCol="0" anchor="ctr">
            <a:normAutofit/>
          </a:bodyPr>
          <a:lstStyle>
            <a:lvl1pPr algn="l">
              <a:defRPr lang="it-IT" sz="2600" b="1" i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algn="ctr" defTabSz="914400"/>
            <a:r>
              <a:rPr lang="it-IT" dirty="0"/>
              <a:t>Fare clic per modificare lo stile del titolo</a:t>
            </a:r>
          </a:p>
        </p:txBody>
      </p:sp>
      <p:sp>
        <p:nvSpPr>
          <p:cNvPr id="8" name="Segnaposto tabella 7"/>
          <p:cNvSpPr>
            <a:spLocks noGrp="1"/>
          </p:cNvSpPr>
          <p:nvPr>
            <p:ph type="tbl" sz="quarter" idx="15"/>
          </p:nvPr>
        </p:nvSpPr>
        <p:spPr>
          <a:xfrm>
            <a:off x="8138156" y="522513"/>
            <a:ext cx="3409410" cy="3826800"/>
          </a:xfrm>
        </p:spPr>
        <p:txBody>
          <a:bodyPr anchor="ctr" anchorCtr="0">
            <a:normAutofit/>
          </a:bodyPr>
          <a:lstStyle>
            <a:lvl1pPr>
              <a:defRPr sz="1300">
                <a:latin typeface="Calibri" panose="020F0502020204030204" pitchFamily="34" charset="0"/>
              </a:defRPr>
            </a:lvl1pPr>
          </a:lstStyle>
          <a:p>
            <a:endParaRPr lang="it-IT" dirty="0"/>
          </a:p>
        </p:txBody>
      </p:sp>
      <p:sp>
        <p:nvSpPr>
          <p:cNvPr id="12" name="Segnaposto grafico 11"/>
          <p:cNvSpPr>
            <a:spLocks noGrp="1"/>
          </p:cNvSpPr>
          <p:nvPr>
            <p:ph type="chart" sz="quarter" idx="16"/>
          </p:nvPr>
        </p:nvSpPr>
        <p:spPr>
          <a:xfrm>
            <a:off x="8138156" y="5224645"/>
            <a:ext cx="3409409" cy="763587"/>
          </a:xfrm>
        </p:spPr>
        <p:txBody>
          <a:bodyPr anchor="ctr" anchorCtr="0">
            <a:normAutofit/>
          </a:bodyPr>
          <a:lstStyle>
            <a:lvl1pPr>
              <a:defRPr sz="1300">
                <a:latin typeface="Calibri" panose="020F0502020204030204" pitchFamily="34" charset="0"/>
              </a:defRPr>
            </a:lvl1pPr>
          </a:lstStyle>
          <a:p>
            <a:endParaRPr lang="it-IT"/>
          </a:p>
        </p:txBody>
      </p:sp>
      <p:sp>
        <p:nvSpPr>
          <p:cNvPr id="14" name="Segnaposto tabella 13"/>
          <p:cNvSpPr>
            <a:spLocks noGrp="1"/>
          </p:cNvSpPr>
          <p:nvPr>
            <p:ph type="tbl" sz="quarter" idx="17"/>
          </p:nvPr>
        </p:nvSpPr>
        <p:spPr>
          <a:xfrm>
            <a:off x="8138835" y="4506688"/>
            <a:ext cx="3409409" cy="557213"/>
          </a:xfrm>
        </p:spPr>
        <p:txBody>
          <a:bodyPr anchor="ctr" anchorCtr="0">
            <a:normAutofit/>
          </a:bodyPr>
          <a:lstStyle>
            <a:lvl1pPr>
              <a:defRPr sz="1300">
                <a:latin typeface="Calibri" panose="020F0502020204030204" pitchFamily="34" charset="0"/>
              </a:defRPr>
            </a:lvl1pPr>
          </a:lstStyle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53380027"/>
      </p:ext>
    </p:extLst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lo titolo">
    <p:bg>
      <p:bgPr>
        <a:solidFill>
          <a:srgbClr val="D9D9D9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egnaposto titolo 1"/>
          <p:cNvSpPr>
            <a:spLocks noGrp="1"/>
          </p:cNvSpPr>
          <p:nvPr>
            <p:ph type="title"/>
          </p:nvPr>
        </p:nvSpPr>
        <p:spPr>
          <a:xfrm>
            <a:off x="641246" y="173479"/>
            <a:ext cx="10166092" cy="7780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2400" b="1" i="0"/>
            </a:lvl1pPr>
          </a:lstStyle>
          <a:p>
            <a:r>
              <a:rPr lang="it-IT" dirty="0"/>
              <a:t>Fare clic per modificare stile</a:t>
            </a:r>
          </a:p>
        </p:txBody>
      </p:sp>
      <p:cxnSp>
        <p:nvCxnSpPr>
          <p:cNvPr id="4" name="Connettore 1 3"/>
          <p:cNvCxnSpPr/>
          <p:nvPr userDrawn="1"/>
        </p:nvCxnSpPr>
        <p:spPr>
          <a:xfrm>
            <a:off x="0" y="823674"/>
            <a:ext cx="6003131" cy="6389"/>
          </a:xfrm>
          <a:prstGeom prst="line">
            <a:avLst/>
          </a:prstGeom>
          <a:ln>
            <a:solidFill>
              <a:srgbClr val="FBCF3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Segnaposto testo 11"/>
          <p:cNvSpPr>
            <a:spLocks noGrp="1"/>
          </p:cNvSpPr>
          <p:nvPr>
            <p:ph type="body" sz="quarter" idx="10"/>
          </p:nvPr>
        </p:nvSpPr>
        <p:spPr>
          <a:xfrm>
            <a:off x="640799" y="1123200"/>
            <a:ext cx="3096000" cy="727200"/>
          </a:xfrm>
          <a:solidFill>
            <a:srgbClr val="E3E3E3"/>
          </a:solidFill>
          <a:effectLst>
            <a:outerShdw dist="101600" dir="8100000" algn="ctr" rotWithShape="0">
              <a:srgbClr val="CA0538"/>
            </a:outerShdw>
          </a:effectLst>
        </p:spPr>
        <p:txBody>
          <a:bodyPr anchor="ctr" anchorCtr="0">
            <a:normAutofit/>
          </a:bodyPr>
          <a:lstStyle>
            <a:lvl1pPr>
              <a:buNone/>
              <a:defRPr sz="1600" b="1" i="0">
                <a:solidFill>
                  <a:schemeClr val="tx1"/>
                </a:solidFill>
              </a:defRPr>
            </a:lvl1pPr>
          </a:lstStyle>
          <a:p>
            <a:pPr lvl="0"/>
            <a:endParaRPr lang="it-IT" dirty="0"/>
          </a:p>
        </p:txBody>
      </p:sp>
      <p:sp>
        <p:nvSpPr>
          <p:cNvPr id="14" name="Segnaposto testo 13"/>
          <p:cNvSpPr>
            <a:spLocks noGrp="1"/>
          </p:cNvSpPr>
          <p:nvPr>
            <p:ph type="body" sz="quarter" idx="11"/>
          </p:nvPr>
        </p:nvSpPr>
        <p:spPr>
          <a:xfrm>
            <a:off x="4460400" y="1123200"/>
            <a:ext cx="3096000" cy="727200"/>
          </a:xfrm>
          <a:solidFill>
            <a:srgbClr val="E3E3E3"/>
          </a:solidFill>
          <a:effectLst>
            <a:outerShdw dist="101600" dir="8100000" algn="ctr" rotWithShape="0">
              <a:srgbClr val="FFD500"/>
            </a:outerShdw>
          </a:effectLst>
        </p:spPr>
        <p:txBody>
          <a:bodyPr anchor="ctr" anchorCtr="0">
            <a:normAutofit/>
          </a:bodyPr>
          <a:lstStyle>
            <a:lvl1pPr>
              <a:buNone/>
              <a:defRPr sz="1600" b="1" i="0">
                <a:solidFill>
                  <a:schemeClr val="tx1"/>
                </a:solidFill>
              </a:defRPr>
            </a:lvl1pPr>
          </a:lstStyle>
          <a:p>
            <a:pPr lvl="0"/>
            <a:endParaRPr lang="it-IT" dirty="0"/>
          </a:p>
        </p:txBody>
      </p:sp>
      <p:sp>
        <p:nvSpPr>
          <p:cNvPr id="17" name="Segnaposto testo 16"/>
          <p:cNvSpPr>
            <a:spLocks noGrp="1"/>
          </p:cNvSpPr>
          <p:nvPr>
            <p:ph type="body" sz="quarter" idx="12"/>
          </p:nvPr>
        </p:nvSpPr>
        <p:spPr>
          <a:xfrm>
            <a:off x="8276400" y="1123200"/>
            <a:ext cx="3096000" cy="727200"/>
          </a:xfrm>
          <a:solidFill>
            <a:srgbClr val="E3E3E3"/>
          </a:solidFill>
          <a:effectLst>
            <a:outerShdw dist="101600" dir="8100000" algn="ctr" rotWithShape="0">
              <a:srgbClr val="FF9900"/>
            </a:outerShdw>
          </a:effectLst>
        </p:spPr>
        <p:txBody>
          <a:bodyPr anchor="ctr" anchorCtr="0">
            <a:normAutofit/>
          </a:bodyPr>
          <a:lstStyle>
            <a:lvl1pPr>
              <a:buNone/>
              <a:defRPr sz="1600" b="1" i="0">
                <a:solidFill>
                  <a:schemeClr val="tx1"/>
                </a:solidFill>
              </a:defRPr>
            </a:lvl1pPr>
          </a:lstStyle>
          <a:p>
            <a:pPr lvl="0"/>
            <a:endParaRPr lang="it-IT" dirty="0"/>
          </a:p>
        </p:txBody>
      </p:sp>
      <p:cxnSp>
        <p:nvCxnSpPr>
          <p:cNvPr id="18" name="Connettore 1 13"/>
          <p:cNvCxnSpPr/>
          <p:nvPr userDrawn="1"/>
        </p:nvCxnSpPr>
        <p:spPr>
          <a:xfrm>
            <a:off x="4070685" y="1131070"/>
            <a:ext cx="0" cy="248400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ttore 1 13"/>
          <p:cNvCxnSpPr/>
          <p:nvPr userDrawn="1"/>
        </p:nvCxnSpPr>
        <p:spPr>
          <a:xfrm>
            <a:off x="7880684" y="1130400"/>
            <a:ext cx="0" cy="248400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Segnaposto testo 31"/>
          <p:cNvSpPr>
            <a:spLocks noGrp="1"/>
          </p:cNvSpPr>
          <p:nvPr>
            <p:ph type="body" sz="quarter" idx="16"/>
          </p:nvPr>
        </p:nvSpPr>
        <p:spPr>
          <a:xfrm>
            <a:off x="1389600" y="5407200"/>
            <a:ext cx="9486000" cy="730800"/>
          </a:xfrm>
          <a:solidFill>
            <a:srgbClr val="E3E3E3"/>
          </a:solidFill>
          <a:effectLst>
            <a:outerShdw dist="101600" dir="8100000" algn="ctr" rotWithShape="0">
              <a:srgbClr val="FFD500"/>
            </a:outerShdw>
          </a:effectLst>
        </p:spPr>
        <p:txBody>
          <a:bodyPr anchor="ctr">
            <a:normAutofit/>
          </a:bodyPr>
          <a:lstStyle>
            <a:lvl1pPr algn="ctr">
              <a:buNone/>
              <a:defRPr sz="1600" b="1" i="0" baseline="0">
                <a:solidFill>
                  <a:schemeClr val="tx1"/>
                </a:solidFill>
                <a:effectLst/>
                <a:latin typeface="+mj-lt"/>
              </a:defRPr>
            </a:lvl1pPr>
          </a:lstStyle>
          <a:p>
            <a:pPr lvl="0"/>
            <a:endParaRPr lang="it-IT" dirty="0"/>
          </a:p>
        </p:txBody>
      </p:sp>
      <p:sp>
        <p:nvSpPr>
          <p:cNvPr id="20" name="Segnaposto testo 19"/>
          <p:cNvSpPr>
            <a:spLocks noGrp="1"/>
          </p:cNvSpPr>
          <p:nvPr>
            <p:ph type="body" sz="quarter" idx="17"/>
          </p:nvPr>
        </p:nvSpPr>
        <p:spPr>
          <a:xfrm>
            <a:off x="640800" y="2209575"/>
            <a:ext cx="3155950" cy="2720975"/>
          </a:xfrm>
        </p:spPr>
        <p:txBody>
          <a:bodyPr/>
          <a:lstStyle>
            <a:lvl1pPr>
              <a:buClr>
                <a:srgbClr val="FFD500"/>
              </a:buClr>
              <a:buFont typeface="Wingdings" pitchFamily="2" charset="2"/>
              <a:buChar char="§"/>
              <a:defRPr sz="1600" i="0">
                <a:solidFill>
                  <a:schemeClr val="tx1"/>
                </a:solidFill>
              </a:defRPr>
            </a:lvl1pPr>
            <a:lvl2pPr>
              <a:buClr>
                <a:srgbClr val="E3E3E3"/>
              </a:buClr>
              <a:buFont typeface="Wingdings" pitchFamily="2" charset="2"/>
              <a:buChar char="§"/>
              <a:defRPr sz="1400" i="0"/>
            </a:lvl2pPr>
            <a:lvl3pPr>
              <a:buFont typeface="Wingdings" pitchFamily="2" charset="2"/>
              <a:buChar char="§"/>
              <a:defRPr sz="1200" i="0"/>
            </a:lvl3pPr>
          </a:lstStyle>
          <a:p>
            <a:pPr lvl="0"/>
            <a:r>
              <a:rPr lang="it-IT" dirty="0"/>
              <a:t>Fare clic per modificare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</p:txBody>
      </p:sp>
      <p:sp>
        <p:nvSpPr>
          <p:cNvPr id="21" name="Segnaposto testo 19"/>
          <p:cNvSpPr>
            <a:spLocks noGrp="1"/>
          </p:cNvSpPr>
          <p:nvPr>
            <p:ph type="body" sz="quarter" idx="18"/>
          </p:nvPr>
        </p:nvSpPr>
        <p:spPr>
          <a:xfrm>
            <a:off x="4460400" y="2242232"/>
            <a:ext cx="3155950" cy="2720975"/>
          </a:xfrm>
        </p:spPr>
        <p:txBody>
          <a:bodyPr/>
          <a:lstStyle>
            <a:lvl1pPr>
              <a:buClr>
                <a:srgbClr val="FFD500"/>
              </a:buClr>
              <a:buFont typeface="Wingdings" pitchFamily="2" charset="2"/>
              <a:buChar char="§"/>
              <a:defRPr sz="1600" i="0">
                <a:solidFill>
                  <a:schemeClr val="tx1"/>
                </a:solidFill>
              </a:defRPr>
            </a:lvl1pPr>
            <a:lvl2pPr>
              <a:buClr>
                <a:srgbClr val="E3E3E3"/>
              </a:buClr>
              <a:buFont typeface="Wingdings" pitchFamily="2" charset="2"/>
              <a:buChar char="§"/>
              <a:defRPr sz="1400" i="0"/>
            </a:lvl2pPr>
            <a:lvl3pPr>
              <a:buFont typeface="Wingdings" pitchFamily="2" charset="2"/>
              <a:buChar char="§"/>
              <a:defRPr sz="1200" i="0"/>
            </a:lvl3pPr>
          </a:lstStyle>
          <a:p>
            <a:pPr lvl="0"/>
            <a:r>
              <a:rPr lang="it-IT" dirty="0"/>
              <a:t>Fare clic per modificare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</p:txBody>
      </p:sp>
      <p:sp>
        <p:nvSpPr>
          <p:cNvPr id="22" name="Segnaposto testo 19"/>
          <p:cNvSpPr>
            <a:spLocks noGrp="1"/>
          </p:cNvSpPr>
          <p:nvPr>
            <p:ph type="body" sz="quarter" idx="19"/>
          </p:nvPr>
        </p:nvSpPr>
        <p:spPr>
          <a:xfrm>
            <a:off x="8276400" y="2264004"/>
            <a:ext cx="3155950" cy="2720975"/>
          </a:xfrm>
        </p:spPr>
        <p:txBody>
          <a:bodyPr/>
          <a:lstStyle>
            <a:lvl1pPr>
              <a:buClr>
                <a:srgbClr val="FFD500"/>
              </a:buClr>
              <a:buFont typeface="Wingdings" pitchFamily="2" charset="2"/>
              <a:buChar char="§"/>
              <a:defRPr sz="1600" i="0">
                <a:solidFill>
                  <a:schemeClr val="tx1"/>
                </a:solidFill>
              </a:defRPr>
            </a:lvl1pPr>
            <a:lvl2pPr>
              <a:buClr>
                <a:srgbClr val="E3E3E3"/>
              </a:buClr>
              <a:buFont typeface="Wingdings" pitchFamily="2" charset="2"/>
              <a:buChar char="§"/>
              <a:defRPr sz="1400" i="0"/>
            </a:lvl2pPr>
            <a:lvl3pPr>
              <a:buFont typeface="Wingdings" pitchFamily="2" charset="2"/>
              <a:buChar char="§"/>
              <a:defRPr sz="1200" i="0"/>
            </a:lvl3pPr>
          </a:lstStyle>
          <a:p>
            <a:pPr lvl="0"/>
            <a:r>
              <a:rPr lang="it-IT" dirty="0"/>
              <a:t>Fare clic per modificare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</p:txBody>
      </p:sp>
      <p:sp>
        <p:nvSpPr>
          <p:cNvPr id="15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0" y="6346622"/>
            <a:ext cx="616226" cy="33247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C8EB68E-E012-4BA0-8FC2-4838E88C4766}" type="slidenum">
              <a:rPr lang="it-IT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‹N°›</a:t>
            </a:fld>
            <a:endParaRPr lang="it-IT" dirty="0"/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20"/>
          </p:nvPr>
        </p:nvSpPr>
        <p:spPr>
          <a:xfrm>
            <a:off x="7350980" y="6297480"/>
            <a:ext cx="4184528" cy="365125"/>
          </a:xfrm>
        </p:spPr>
        <p:txBody>
          <a:bodyPr/>
          <a:lstStyle/>
          <a:p>
            <a:r>
              <a:rPr lang="it-IT" dirty="0" smtClean="0"/>
              <a:t>gas &amp; power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62063556"/>
      </p:ext>
    </p:extLst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 descr="stondatura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Segnaposto titolo 1"/>
          <p:cNvSpPr>
            <a:spLocks noGrp="1"/>
          </p:cNvSpPr>
          <p:nvPr>
            <p:ph type="title"/>
          </p:nvPr>
        </p:nvSpPr>
        <p:spPr>
          <a:xfrm>
            <a:off x="641245" y="173479"/>
            <a:ext cx="10122550" cy="7780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2400" b="1" i="0"/>
            </a:lvl1pPr>
          </a:lstStyle>
          <a:p>
            <a:r>
              <a:rPr lang="it-IT" dirty="0"/>
              <a:t>Fare clic per modificare stile</a:t>
            </a:r>
          </a:p>
        </p:txBody>
      </p:sp>
      <p:cxnSp>
        <p:nvCxnSpPr>
          <p:cNvPr id="4" name="Connettore 1 3"/>
          <p:cNvCxnSpPr/>
          <p:nvPr userDrawn="1"/>
        </p:nvCxnSpPr>
        <p:spPr>
          <a:xfrm>
            <a:off x="0" y="823674"/>
            <a:ext cx="6003131" cy="6389"/>
          </a:xfrm>
          <a:prstGeom prst="line">
            <a:avLst/>
          </a:prstGeom>
          <a:ln>
            <a:solidFill>
              <a:srgbClr val="FFD5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Segnaposto contenuto 2"/>
          <p:cNvSpPr>
            <a:spLocks noGrp="1"/>
          </p:cNvSpPr>
          <p:nvPr>
            <p:ph sz="quarter" idx="10"/>
          </p:nvPr>
        </p:nvSpPr>
        <p:spPr>
          <a:xfrm>
            <a:off x="641246" y="1602000"/>
            <a:ext cx="10824534" cy="4323600"/>
          </a:xfrm>
        </p:spPr>
        <p:txBody>
          <a:bodyPr/>
          <a:lstStyle>
            <a:lvl1pPr marL="342891" indent="-342891">
              <a:buFont typeface="Wingdings" panose="05000000000000000000" pitchFamily="2" charset="2"/>
              <a:buChar char="§"/>
              <a:defRPr/>
            </a:lvl1pPr>
          </a:lstStyle>
          <a:p>
            <a:pPr lvl="0"/>
            <a:r>
              <a:rPr lang="it-IT" dirty="0"/>
              <a:t>Modifica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pic>
        <p:nvPicPr>
          <p:cNvPr id="12" name="Immagine 11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664" b="16549"/>
          <a:stretch/>
        </p:blipFill>
        <p:spPr>
          <a:xfrm>
            <a:off x="10975912" y="350177"/>
            <a:ext cx="489868" cy="600223"/>
          </a:xfrm>
          <a:prstGeom prst="rect">
            <a:avLst/>
          </a:prstGeom>
        </p:spPr>
      </p:pic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 smtClean="0"/>
              <a:t>gas &amp; power</a:t>
            </a:r>
            <a:endParaRPr lang="it-IT" dirty="0"/>
          </a:p>
        </p:txBody>
      </p:sp>
      <p:sp>
        <p:nvSpPr>
          <p:cNvPr id="9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0" y="6346622"/>
            <a:ext cx="616226" cy="33247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C8EB68E-E012-4BA0-8FC2-4838E88C4766}" type="slidenum">
              <a:rPr lang="it-IT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‹N°›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60763390"/>
      </p:ext>
    </p:extLst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testo due blocch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40800" y="172800"/>
            <a:ext cx="10157829" cy="777600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8" name="Segnaposto contenuto 7"/>
          <p:cNvSpPr>
            <a:spLocks noGrp="1"/>
          </p:cNvSpPr>
          <p:nvPr>
            <p:ph sz="quarter" idx="11"/>
          </p:nvPr>
        </p:nvSpPr>
        <p:spPr>
          <a:xfrm>
            <a:off x="640800" y="1426591"/>
            <a:ext cx="4971435" cy="4678131"/>
          </a:xfrm>
        </p:spPr>
        <p:txBody>
          <a:bodyPr/>
          <a:lstStyle/>
          <a:p>
            <a:pPr lvl="0"/>
            <a:r>
              <a:rPr lang="it-IT" dirty="0"/>
              <a:t>Modifica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cxnSp>
        <p:nvCxnSpPr>
          <p:cNvPr id="9" name="Connettore 1 11"/>
          <p:cNvCxnSpPr/>
          <p:nvPr userDrawn="1"/>
        </p:nvCxnSpPr>
        <p:spPr>
          <a:xfrm>
            <a:off x="6006517" y="1426518"/>
            <a:ext cx="0" cy="4680000"/>
          </a:xfrm>
          <a:prstGeom prst="line">
            <a:avLst/>
          </a:prstGeom>
          <a:ln w="38100">
            <a:solidFill>
              <a:srgbClr val="C6C6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egnaposto contenuto 10"/>
          <p:cNvSpPr>
            <a:spLocks noGrp="1"/>
          </p:cNvSpPr>
          <p:nvPr>
            <p:ph sz="quarter" idx="12"/>
          </p:nvPr>
        </p:nvSpPr>
        <p:spPr>
          <a:xfrm>
            <a:off x="6400800" y="1426518"/>
            <a:ext cx="5064980" cy="4679999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it-IT" dirty="0" smtClean="0"/>
              <a:t>gas &amp; power </a:t>
            </a:r>
            <a:endParaRPr lang="it-IT" dirty="0"/>
          </a:p>
        </p:txBody>
      </p:sp>
      <p:sp>
        <p:nvSpPr>
          <p:cNvPr id="10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0" y="6346622"/>
            <a:ext cx="616226" cy="33247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C8EB68E-E012-4BA0-8FC2-4838E88C4766}" type="slidenum">
              <a:rPr lang="it-IT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‹N°›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37390817"/>
      </p:ext>
    </p:extLst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ronto 2 box titolo e separato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715992" y="2113472"/>
            <a:ext cx="5167223" cy="4076191"/>
          </a:xfrm>
        </p:spPr>
        <p:txBody>
          <a:bodyPr>
            <a:normAutofit/>
          </a:bodyPr>
          <a:lstStyle>
            <a:lvl1pPr>
              <a:defRPr sz="2400">
                <a:latin typeface="+mn-lt"/>
              </a:defRPr>
            </a:lvl1pPr>
            <a:lvl2pPr>
              <a:defRPr sz="2000">
                <a:latin typeface="+mn-lt"/>
              </a:defRPr>
            </a:lvl2pPr>
            <a:lvl3pPr>
              <a:defRPr sz="1800">
                <a:latin typeface="+mn-lt"/>
              </a:defRPr>
            </a:lvl3pPr>
            <a:lvl4pPr>
              <a:defRPr sz="1600">
                <a:latin typeface="+mn-lt"/>
              </a:defRPr>
            </a:lvl4pPr>
            <a:lvl5pPr>
              <a:defRPr sz="1600">
                <a:latin typeface="+mn-lt"/>
              </a:defRPr>
            </a:lvl5pPr>
          </a:lstStyle>
          <a:p>
            <a:pPr lvl="0"/>
            <a:r>
              <a:rPr lang="it-IT" dirty="0"/>
              <a:t>Modifica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206400" y="2113472"/>
            <a:ext cx="5259380" cy="4076191"/>
          </a:xfrm>
        </p:spPr>
        <p:txBody>
          <a:bodyPr/>
          <a:lstStyle/>
          <a:p>
            <a:pPr lvl="0"/>
            <a:r>
              <a:rPr lang="it-IT" dirty="0"/>
              <a:t>Modifica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872E8-939B-41AC-B617-4CE710FB602C}" type="slidenum">
              <a:rPr lang="it-IT" smtClean="0"/>
              <a:pPr/>
              <a:t>‹N°›</a:t>
            </a:fld>
            <a:endParaRPr lang="it-IT"/>
          </a:p>
        </p:txBody>
      </p:sp>
      <p:sp>
        <p:nvSpPr>
          <p:cNvPr id="10" name="Titolo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Fare clic per modificare lo stile del titolo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13"/>
          </p:nvPr>
        </p:nvSpPr>
        <p:spPr>
          <a:xfrm>
            <a:off x="723840" y="1309358"/>
            <a:ext cx="5159375" cy="541338"/>
          </a:xfrm>
        </p:spPr>
        <p:txBody>
          <a:bodyPr/>
          <a:lstStyle>
            <a:lvl1pPr marL="0" indent="180975" algn="ctr">
              <a:lnSpc>
                <a:spcPct val="100000"/>
              </a:lnSpc>
              <a:buNone/>
              <a:defRPr sz="1800" b="1" i="0">
                <a:solidFill>
                  <a:schemeClr val="tx1"/>
                </a:solidFill>
                <a:latin typeface="+mn-lt"/>
              </a:defRPr>
            </a:lvl1pPr>
            <a:lvl2pPr marL="285750" indent="-285750">
              <a:lnSpc>
                <a:spcPct val="100000"/>
              </a:lnSpc>
              <a:buSzPct val="400000"/>
              <a:buFontTx/>
              <a:buBlip>
                <a:blip r:embed="rId2"/>
              </a:buBlip>
              <a:defRPr sz="1200">
                <a:latin typeface="+mn-lt"/>
              </a:defRPr>
            </a:lvl2pPr>
          </a:lstStyle>
          <a:p>
            <a:pPr lvl="0"/>
            <a:r>
              <a:rPr lang="it-IT" dirty="0"/>
              <a:t>Modifica gli stili del testo dello schema</a:t>
            </a:r>
          </a:p>
        </p:txBody>
      </p:sp>
      <p:sp>
        <p:nvSpPr>
          <p:cNvPr id="13" name="Segnaposto testo 12"/>
          <p:cNvSpPr>
            <a:spLocks noGrp="1"/>
          </p:cNvSpPr>
          <p:nvPr>
            <p:ph type="body" sz="quarter" idx="14"/>
          </p:nvPr>
        </p:nvSpPr>
        <p:spPr>
          <a:xfrm>
            <a:off x="6207124" y="1309688"/>
            <a:ext cx="5258656" cy="541337"/>
          </a:xfrm>
        </p:spPr>
        <p:txBody>
          <a:bodyPr>
            <a:normAutofit/>
          </a:bodyPr>
          <a:lstStyle>
            <a:lvl1pPr marL="0" indent="0" algn="ctr">
              <a:buNone/>
              <a:defRPr sz="1800" b="1" i="0">
                <a:solidFill>
                  <a:schemeClr val="tx1"/>
                </a:solidFill>
              </a:defRPr>
            </a:lvl1pPr>
          </a:lstStyle>
          <a:p>
            <a:pPr lvl="0"/>
            <a:r>
              <a:rPr lang="it-IT" dirty="0"/>
              <a:t>Modifica gli stili del testo</a:t>
            </a:r>
          </a:p>
        </p:txBody>
      </p:sp>
      <p:cxnSp>
        <p:nvCxnSpPr>
          <p:cNvPr id="11" name="Connettore 1 11"/>
          <p:cNvCxnSpPr/>
          <p:nvPr userDrawn="1"/>
        </p:nvCxnSpPr>
        <p:spPr>
          <a:xfrm>
            <a:off x="6056212" y="1426518"/>
            <a:ext cx="0" cy="4680000"/>
          </a:xfrm>
          <a:prstGeom prst="line">
            <a:avLst/>
          </a:prstGeom>
          <a:ln w="38100">
            <a:solidFill>
              <a:srgbClr val="C6C6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egnaposto piè di pagina 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it-IT" dirty="0" smtClean="0"/>
              <a:t>gas &amp; power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08385172"/>
      </p:ext>
    </p:extLst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fronto 2 box con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715992" y="2113472"/>
            <a:ext cx="5167223" cy="4076191"/>
          </a:xfrm>
        </p:spPr>
        <p:txBody>
          <a:bodyPr>
            <a:normAutofit/>
          </a:bodyPr>
          <a:lstStyle>
            <a:lvl1pPr>
              <a:defRPr sz="2400">
                <a:latin typeface="+mn-lt"/>
              </a:defRPr>
            </a:lvl1pPr>
            <a:lvl2pPr>
              <a:defRPr sz="2000">
                <a:latin typeface="+mn-lt"/>
              </a:defRPr>
            </a:lvl2pPr>
            <a:lvl3pPr>
              <a:defRPr sz="1800">
                <a:latin typeface="+mn-lt"/>
              </a:defRPr>
            </a:lvl3pPr>
            <a:lvl4pPr>
              <a:defRPr sz="1600">
                <a:latin typeface="+mn-lt"/>
              </a:defRPr>
            </a:lvl4pPr>
            <a:lvl5pPr>
              <a:defRPr sz="1600">
                <a:latin typeface="+mn-lt"/>
              </a:defRPr>
            </a:lvl5pPr>
          </a:lstStyle>
          <a:p>
            <a:pPr lvl="0"/>
            <a:r>
              <a:rPr lang="it-IT" dirty="0"/>
              <a:t>Modifica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206400" y="2113472"/>
            <a:ext cx="5259380" cy="4076191"/>
          </a:xfrm>
        </p:spPr>
        <p:txBody>
          <a:bodyPr/>
          <a:lstStyle/>
          <a:p>
            <a:pPr lvl="0"/>
            <a:r>
              <a:rPr lang="it-IT" dirty="0"/>
              <a:t>Modifica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872E8-939B-41AC-B617-4CE710FB602C}" type="slidenum">
              <a:rPr lang="it-IT" smtClean="0"/>
              <a:pPr/>
              <a:t>‹N°›</a:t>
            </a:fld>
            <a:endParaRPr lang="it-IT"/>
          </a:p>
        </p:txBody>
      </p:sp>
      <p:sp>
        <p:nvSpPr>
          <p:cNvPr id="10" name="Titolo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Fare clic per modificare lo stile del titolo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13"/>
          </p:nvPr>
        </p:nvSpPr>
        <p:spPr>
          <a:xfrm>
            <a:off x="723840" y="1309358"/>
            <a:ext cx="5159375" cy="541338"/>
          </a:xfrm>
        </p:spPr>
        <p:txBody>
          <a:bodyPr/>
          <a:lstStyle>
            <a:lvl1pPr marL="0" indent="180975" algn="ctr">
              <a:lnSpc>
                <a:spcPct val="100000"/>
              </a:lnSpc>
              <a:buNone/>
              <a:defRPr sz="1800" b="1" i="0">
                <a:solidFill>
                  <a:schemeClr val="tx1"/>
                </a:solidFill>
                <a:latin typeface="+mn-lt"/>
              </a:defRPr>
            </a:lvl1pPr>
            <a:lvl2pPr marL="285750" indent="-285750">
              <a:lnSpc>
                <a:spcPct val="100000"/>
              </a:lnSpc>
              <a:buSzPct val="400000"/>
              <a:buFontTx/>
              <a:buBlip>
                <a:blip r:embed="rId2"/>
              </a:buBlip>
              <a:defRPr sz="1200">
                <a:latin typeface="+mn-lt"/>
              </a:defRPr>
            </a:lvl2pPr>
          </a:lstStyle>
          <a:p>
            <a:pPr lvl="0"/>
            <a:r>
              <a:rPr lang="it-IT" dirty="0"/>
              <a:t>Modifica gli stili del testo dello schema</a:t>
            </a:r>
          </a:p>
        </p:txBody>
      </p:sp>
      <p:sp>
        <p:nvSpPr>
          <p:cNvPr id="13" name="Segnaposto testo 12"/>
          <p:cNvSpPr>
            <a:spLocks noGrp="1"/>
          </p:cNvSpPr>
          <p:nvPr>
            <p:ph type="body" sz="quarter" idx="14"/>
          </p:nvPr>
        </p:nvSpPr>
        <p:spPr>
          <a:xfrm>
            <a:off x="6207124" y="1309688"/>
            <a:ext cx="5258656" cy="541337"/>
          </a:xfrm>
        </p:spPr>
        <p:txBody>
          <a:bodyPr>
            <a:normAutofit/>
          </a:bodyPr>
          <a:lstStyle>
            <a:lvl1pPr marL="0" indent="0" algn="ctr">
              <a:buNone/>
              <a:defRPr sz="1800" b="1" i="0">
                <a:solidFill>
                  <a:schemeClr val="tx1"/>
                </a:solidFill>
              </a:defRPr>
            </a:lvl1pPr>
          </a:lstStyle>
          <a:p>
            <a:pPr lvl="0"/>
            <a:r>
              <a:rPr lang="it-IT" dirty="0"/>
              <a:t>Modifica gli stili del testo</a:t>
            </a:r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it-IT" dirty="0" smtClean="0"/>
              <a:t>gas &amp; power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36667401"/>
      </p:ext>
    </p:extLst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fronto box titolo gial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715992" y="2113472"/>
            <a:ext cx="5167223" cy="4076191"/>
          </a:xfrm>
        </p:spPr>
        <p:txBody>
          <a:bodyPr>
            <a:normAutofit/>
          </a:bodyPr>
          <a:lstStyle>
            <a:lvl1pPr>
              <a:defRPr sz="2400">
                <a:latin typeface="+mn-lt"/>
              </a:defRPr>
            </a:lvl1pPr>
            <a:lvl2pPr>
              <a:defRPr sz="2000">
                <a:latin typeface="+mn-lt"/>
              </a:defRPr>
            </a:lvl2pPr>
            <a:lvl3pPr>
              <a:defRPr sz="1800">
                <a:latin typeface="+mn-lt"/>
              </a:defRPr>
            </a:lvl3pPr>
            <a:lvl4pPr>
              <a:defRPr sz="1600">
                <a:latin typeface="+mn-lt"/>
              </a:defRPr>
            </a:lvl4pPr>
            <a:lvl5pPr>
              <a:defRPr sz="1600">
                <a:latin typeface="+mn-lt"/>
              </a:defRPr>
            </a:lvl5pPr>
          </a:lstStyle>
          <a:p>
            <a:pPr lvl="0"/>
            <a:r>
              <a:rPr lang="it-IT" dirty="0"/>
              <a:t>Modifica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206400" y="2113472"/>
            <a:ext cx="5259380" cy="4076191"/>
          </a:xfrm>
        </p:spPr>
        <p:txBody>
          <a:bodyPr/>
          <a:lstStyle/>
          <a:p>
            <a:pPr lvl="0"/>
            <a:r>
              <a:rPr lang="it-IT" dirty="0"/>
              <a:t>Modifica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872E8-939B-41AC-B617-4CE710FB602C}" type="slidenum">
              <a:rPr lang="it-IT" smtClean="0"/>
              <a:pPr/>
              <a:t>‹N°›</a:t>
            </a:fld>
            <a:endParaRPr lang="it-IT"/>
          </a:p>
        </p:txBody>
      </p:sp>
      <p:sp>
        <p:nvSpPr>
          <p:cNvPr id="10" name="Titolo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Fare clic per modificare lo stile del titolo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13"/>
          </p:nvPr>
        </p:nvSpPr>
        <p:spPr>
          <a:xfrm>
            <a:off x="1289095" y="1408026"/>
            <a:ext cx="4021016" cy="369332"/>
          </a:xfrm>
          <a:solidFill>
            <a:schemeClr val="bg1"/>
          </a:solidFill>
          <a:effectLst>
            <a:outerShdw dist="101600" dir="8100000" algn="tr" rotWithShape="0">
              <a:srgbClr val="FFD500"/>
            </a:outerShdw>
          </a:effectLst>
        </p:spPr>
        <p:txBody>
          <a:bodyPr anchor="b" anchorCtr="1">
            <a:sp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800" b="1" i="0">
                <a:solidFill>
                  <a:schemeClr val="tx1"/>
                </a:solidFill>
                <a:latin typeface="+mn-lt"/>
              </a:defRPr>
            </a:lvl1pPr>
            <a:lvl2pPr marL="285750" indent="-285750">
              <a:lnSpc>
                <a:spcPct val="100000"/>
              </a:lnSpc>
              <a:buSzPct val="400000"/>
              <a:buFontTx/>
              <a:buBlip>
                <a:blip r:embed="rId2"/>
              </a:buBlip>
              <a:defRPr sz="1200">
                <a:latin typeface="+mn-lt"/>
              </a:defRPr>
            </a:lvl2pPr>
          </a:lstStyle>
          <a:p>
            <a:pPr lvl="0"/>
            <a:r>
              <a:rPr lang="it-IT" dirty="0"/>
              <a:t>Modifica gli stili del testo dello schema</a:t>
            </a:r>
          </a:p>
        </p:txBody>
      </p:sp>
      <p:sp>
        <p:nvSpPr>
          <p:cNvPr id="11" name="Segnaposto testo 4"/>
          <p:cNvSpPr>
            <a:spLocks noGrp="1"/>
          </p:cNvSpPr>
          <p:nvPr>
            <p:ph type="body" sz="quarter" idx="14"/>
          </p:nvPr>
        </p:nvSpPr>
        <p:spPr>
          <a:xfrm>
            <a:off x="6778892" y="1408026"/>
            <a:ext cx="4021016" cy="369332"/>
          </a:xfrm>
          <a:solidFill>
            <a:schemeClr val="bg1"/>
          </a:solidFill>
          <a:effectLst>
            <a:outerShdw dist="101600" dir="8100000" algn="tr" rotWithShape="0">
              <a:srgbClr val="FFD500"/>
            </a:outerShdw>
          </a:effectLst>
        </p:spPr>
        <p:txBody>
          <a:bodyPr anchor="b" anchorCtr="1">
            <a:sp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800" b="1" i="0">
                <a:solidFill>
                  <a:schemeClr val="tx1"/>
                </a:solidFill>
                <a:latin typeface="+mn-lt"/>
              </a:defRPr>
            </a:lvl1pPr>
            <a:lvl2pPr marL="285750" indent="-285750">
              <a:lnSpc>
                <a:spcPct val="100000"/>
              </a:lnSpc>
              <a:buSzPct val="400000"/>
              <a:buFontTx/>
              <a:buBlip>
                <a:blip r:embed="rId2"/>
              </a:buBlip>
              <a:defRPr sz="1200">
                <a:latin typeface="+mn-lt"/>
              </a:defRPr>
            </a:lvl2pPr>
          </a:lstStyle>
          <a:p>
            <a:pPr lvl="0"/>
            <a:r>
              <a:rPr lang="it-IT" dirty="0"/>
              <a:t>Modifica gli stili del testo dello schema</a:t>
            </a:r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it-IT" dirty="0" smtClean="0"/>
              <a:t>gas &amp; power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65734089"/>
      </p:ext>
    </p:extLst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numero diapositiva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C8EB68E-E012-4BA0-8FC2-4838E88C4766}" type="slidenum">
              <a:rPr lang="it-IT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‹N°›</a:t>
            </a:fld>
            <a:endParaRPr lang="it-IT" dirty="0"/>
          </a:p>
        </p:txBody>
      </p:sp>
      <p:sp>
        <p:nvSpPr>
          <p:cNvPr id="15" name="Titolo 14"/>
          <p:cNvSpPr>
            <a:spLocks noGrp="1"/>
          </p:cNvSpPr>
          <p:nvPr userDrawn="1"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 smtClean="0"/>
              <a:t>gas &amp; power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21220599"/>
      </p:ext>
    </p:extLst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 a tutt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immagine 4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2192000" cy="6858000"/>
          </a:xfrm>
          <a:solidFill>
            <a:srgbClr val="C6C6C6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it-IT" dirty="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74391" y="609600"/>
            <a:ext cx="3240000" cy="3240000"/>
          </a:xfrm>
          <a:prstGeom prst="ellipse">
            <a:avLst/>
          </a:prstGeom>
          <a:solidFill>
            <a:srgbClr val="FFD500">
              <a:alpha val="4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144000" tIns="108000" rIns="144000" bIns="108000" rtlCol="0" anchor="ctr">
            <a:normAutofit/>
          </a:bodyPr>
          <a:lstStyle>
            <a:lvl1pPr>
              <a:defRPr lang="it-IT" sz="26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algn="ctr" defTabSz="914400"/>
            <a:r>
              <a:rPr lang="it-IT"/>
              <a:t>Fare clic per modificare lo stile del titolo</a:t>
            </a:r>
          </a:p>
        </p:txBody>
      </p:sp>
    </p:spTree>
    <p:extLst>
      <p:ext uri="{BB962C8B-B14F-4D97-AF65-F5344CB8AC3E}">
        <p14:creationId xmlns:p14="http://schemas.microsoft.com/office/powerpoint/2010/main" val="42909736"/>
      </p:ext>
    </p:extLst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oto a tutt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immagine 4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2192000" cy="6858000"/>
          </a:xfrm>
          <a:solidFill>
            <a:srgbClr val="FFD500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it-IT" dirty="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74391" y="5569022"/>
            <a:ext cx="5989547" cy="777600"/>
          </a:xfrm>
          <a:solidFill>
            <a:schemeClr val="tx1">
              <a:alpha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144000" tIns="108000" rIns="144000" bIns="108000" rtlCol="0" anchor="ctr">
            <a:normAutofit/>
          </a:bodyPr>
          <a:lstStyle>
            <a:lvl1pPr>
              <a:defRPr lang="it-IT" sz="26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algn="ctr" defTabSz="914400"/>
            <a:r>
              <a:rPr lang="it-IT"/>
              <a:t>Fare clic per modificare lo stile del titolo</a:t>
            </a:r>
          </a:p>
        </p:txBody>
      </p:sp>
    </p:spTree>
    <p:extLst>
      <p:ext uri="{BB962C8B-B14F-4D97-AF65-F5344CB8AC3E}">
        <p14:creationId xmlns:p14="http://schemas.microsoft.com/office/powerpoint/2010/main" val="432280438"/>
      </p:ext>
    </p:extLst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magine 8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7999"/>
          </a:xfrm>
          <a:prstGeom prst="rect">
            <a:avLst/>
          </a:prstGeom>
        </p:spPr>
      </p:pic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640800" y="172800"/>
            <a:ext cx="10053291" cy="777600"/>
          </a:xfrm>
          <a:prstGeom prst="rect">
            <a:avLst/>
          </a:prstGeom>
        </p:spPr>
        <p:txBody>
          <a:bodyPr vert="horz" lIns="90000" tIns="45720" rIns="90000" bIns="45720" rtlCol="0" anchor="ctr">
            <a:normAutofit/>
          </a:bodyPr>
          <a:lstStyle/>
          <a:p>
            <a:r>
              <a:rPr lang="it-IT" dirty="0"/>
              <a:t>Fare clic per modificare </a:t>
            </a:r>
            <a:br>
              <a:rPr lang="it-IT" dirty="0"/>
            </a:br>
            <a:r>
              <a:rPr lang="it-IT" dirty="0"/>
              <a:t>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40799" y="1600202"/>
            <a:ext cx="10824981" cy="43218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Fare clic per modificare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0" y="6346622"/>
            <a:ext cx="616226" cy="33247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C8EB68E-E012-4BA0-8FC2-4838E88C4766}" type="slidenum">
              <a:rPr lang="it-IT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‹N°›</a:t>
            </a:fld>
            <a:endParaRPr lang="it-IT" dirty="0"/>
          </a:p>
        </p:txBody>
      </p:sp>
      <p:cxnSp>
        <p:nvCxnSpPr>
          <p:cNvPr id="10" name="Connettore 1 3"/>
          <p:cNvCxnSpPr/>
          <p:nvPr userDrawn="1"/>
        </p:nvCxnSpPr>
        <p:spPr>
          <a:xfrm>
            <a:off x="0" y="823674"/>
            <a:ext cx="6003131" cy="6389"/>
          </a:xfrm>
          <a:prstGeom prst="line">
            <a:avLst/>
          </a:prstGeom>
          <a:ln>
            <a:solidFill>
              <a:srgbClr val="FFD5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Immagine 12"/>
          <p:cNvPicPr>
            <a:picLocks noChangeAspect="1"/>
          </p:cNvPicPr>
          <p:nvPr userDrawn="1"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664" b="16549"/>
          <a:stretch/>
        </p:blipFill>
        <p:spPr>
          <a:xfrm>
            <a:off x="10975912" y="350177"/>
            <a:ext cx="489868" cy="600223"/>
          </a:xfrm>
          <a:prstGeom prst="rect">
            <a:avLst/>
          </a:prstGeom>
        </p:spPr>
      </p:pic>
      <p:sp>
        <p:nvSpPr>
          <p:cNvPr id="4" name="Segnaposto piè di pagina 3"/>
          <p:cNvSpPr>
            <a:spLocks noGrp="1"/>
          </p:cNvSpPr>
          <p:nvPr>
            <p:ph type="ftr" sz="quarter" idx="3"/>
          </p:nvPr>
        </p:nvSpPr>
        <p:spPr>
          <a:xfrm>
            <a:off x="7350980" y="6297480"/>
            <a:ext cx="41148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2400">
                <a:solidFill>
                  <a:schemeClr val="tx1"/>
                </a:solidFill>
                <a:latin typeface="EniLogo" panose="02000500050000020004" pitchFamily="2" charset="0"/>
              </a:defRPr>
            </a:lvl1pPr>
          </a:lstStyle>
          <a:p>
            <a:r>
              <a:rPr lang="it-IT" dirty="0" smtClean="0"/>
              <a:t>gas &amp; power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27631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663" r:id="rId2"/>
    <p:sldLayoutId id="2147483685" r:id="rId3"/>
    <p:sldLayoutId id="2147483693" r:id="rId4"/>
    <p:sldLayoutId id="2147483717" r:id="rId5"/>
    <p:sldLayoutId id="2147483715" r:id="rId6"/>
    <p:sldLayoutId id="2147483686" r:id="rId7"/>
    <p:sldLayoutId id="2147483700" r:id="rId8"/>
    <p:sldLayoutId id="2147483718" r:id="rId9"/>
    <p:sldLayoutId id="2147483684" r:id="rId10"/>
    <p:sldLayoutId id="2147483716" r:id="rId11"/>
  </p:sldLayoutIdLst>
  <p:transition spd="slow">
    <p:fade/>
  </p:transition>
  <p:hf hdr="0" dt="0"/>
  <p:txStyles>
    <p:titleStyle>
      <a:lvl1pPr algn="l" defTabSz="914377" rtl="0" eaLnBrk="1" latinLnBrk="0" hangingPunct="1">
        <a:lnSpc>
          <a:spcPts val="2400"/>
        </a:lnSpc>
        <a:spcBef>
          <a:spcPct val="0"/>
        </a:spcBef>
        <a:buNone/>
        <a:defRPr sz="2400" b="1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914377" rtl="0" eaLnBrk="1" latinLnBrk="0" hangingPunct="1">
        <a:spcBef>
          <a:spcPct val="20000"/>
        </a:spcBef>
        <a:buClr>
          <a:srgbClr val="FFD500"/>
        </a:buClr>
        <a:buSzPct val="120000"/>
        <a:buFont typeface="Wingdings" panose="05000000000000000000" pitchFamily="2" charset="2"/>
        <a:buChar char="§"/>
        <a:defRPr sz="2400" i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defTabSz="914377" rtl="0" eaLnBrk="1" latinLnBrk="0" hangingPunct="1">
        <a:spcBef>
          <a:spcPct val="20000"/>
        </a:spcBef>
        <a:buClr>
          <a:srgbClr val="8B2231"/>
        </a:buClr>
        <a:buFont typeface="Arial" pitchFamily="34" charset="0"/>
        <a:buChar char="•"/>
        <a:defRPr sz="2000" i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7"/>
          <p:cNvSpPr>
            <a:spLocks noGrp="1"/>
          </p:cNvSpPr>
          <p:nvPr>
            <p:ph type="ctrTitle"/>
          </p:nvPr>
        </p:nvSpPr>
        <p:spPr>
          <a:xfrm>
            <a:off x="497534" y="5004478"/>
            <a:ext cx="6885043" cy="514350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fr-FR" dirty="0" smtClean="0"/>
              <a:t>Monte Carlo Simulations for Option Pricing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grpSp>
        <p:nvGrpSpPr>
          <p:cNvPr id="2" name="Gruppo 1"/>
          <p:cNvGrpSpPr/>
          <p:nvPr/>
        </p:nvGrpSpPr>
        <p:grpSpPr>
          <a:xfrm>
            <a:off x="8055429" y="340617"/>
            <a:ext cx="3737986" cy="991874"/>
            <a:chOff x="8055429" y="340617"/>
            <a:chExt cx="3159648" cy="991874"/>
          </a:xfrm>
        </p:grpSpPr>
        <p:pic>
          <p:nvPicPr>
            <p:cNvPr id="7" name="Immagine 6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3762"/>
            <a:stretch/>
          </p:blipFill>
          <p:spPr>
            <a:xfrm>
              <a:off x="8055429" y="340617"/>
              <a:ext cx="625548" cy="874304"/>
            </a:xfrm>
            <a:prstGeom prst="rect">
              <a:avLst/>
            </a:prstGeom>
          </p:spPr>
        </p:pic>
        <p:sp>
          <p:nvSpPr>
            <p:cNvPr id="10" name="CasellaDiTesto 9"/>
            <p:cNvSpPr txBox="1"/>
            <p:nvPr/>
          </p:nvSpPr>
          <p:spPr>
            <a:xfrm>
              <a:off x="8657133" y="824660"/>
              <a:ext cx="2557944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700" dirty="0" smtClean="0">
                  <a:latin typeface="EniLogo" panose="02000500050000020004" pitchFamily="2" charset="0"/>
                </a:rPr>
                <a:t>gas &amp; power</a:t>
              </a:r>
              <a:endParaRPr lang="en-GB" sz="2700" dirty="0">
                <a:latin typeface="EniLogo" panose="02000500050000020004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9184726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Definition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0"/>
          </p:nvPr>
        </p:nvSpPr>
        <p:spPr>
          <a:xfrm>
            <a:off x="641246" y="1850338"/>
            <a:ext cx="10824534" cy="5007662"/>
          </a:xfrm>
        </p:spPr>
        <p:txBody>
          <a:bodyPr>
            <a:normAutofit/>
          </a:bodyPr>
          <a:lstStyle/>
          <a:p>
            <a:pPr algn="just"/>
            <a:endParaRPr lang="fr-FR" sz="2200" dirty="0" smtClean="0"/>
          </a:p>
          <a:p>
            <a:pPr algn="just"/>
            <a:r>
              <a:rPr lang="fr-FR" sz="2600" dirty="0"/>
              <a:t>D</a:t>
            </a:r>
            <a:r>
              <a:rPr lang="fr-FR" sz="2600" dirty="0" smtClean="0"/>
              <a:t>iffuse </a:t>
            </a:r>
            <a:r>
              <a:rPr lang="fr-FR" sz="2600" dirty="0" err="1" smtClean="0"/>
              <a:t>your</a:t>
            </a:r>
            <a:r>
              <a:rPr lang="fr-FR" sz="2600" dirty="0" smtClean="0"/>
              <a:t> </a:t>
            </a:r>
            <a:r>
              <a:rPr lang="fr-FR" sz="2600" dirty="0" err="1" smtClean="0"/>
              <a:t>underlying</a:t>
            </a:r>
            <a:r>
              <a:rPr lang="fr-FR" sz="2600" dirty="0" smtClean="0"/>
              <a:t> N times to have N terminal </a:t>
            </a:r>
            <a:r>
              <a:rPr lang="fr-FR" sz="2600" dirty="0" err="1" smtClean="0"/>
              <a:t>underlying</a:t>
            </a:r>
            <a:r>
              <a:rPr lang="fr-FR" sz="2600" dirty="0" smtClean="0"/>
              <a:t> </a:t>
            </a:r>
            <a:r>
              <a:rPr lang="fr-FR" sz="2600" dirty="0" err="1" smtClean="0"/>
              <a:t>prices</a:t>
            </a:r>
            <a:endParaRPr lang="fr-FR" sz="2600" dirty="0" smtClean="0"/>
          </a:p>
          <a:p>
            <a:pPr algn="just"/>
            <a:r>
              <a:rPr lang="fr-FR" sz="2600" dirty="0" err="1" smtClean="0"/>
              <a:t>Each</a:t>
            </a:r>
            <a:r>
              <a:rPr lang="fr-FR" sz="2600" dirty="0" smtClean="0"/>
              <a:t> </a:t>
            </a:r>
            <a:r>
              <a:rPr lang="fr-FR" sz="2600" dirty="0" err="1" smtClean="0"/>
              <a:t>path</a:t>
            </a:r>
            <a:r>
              <a:rPr lang="fr-FR" sz="2600" dirty="0" smtClean="0"/>
              <a:t> </a:t>
            </a:r>
            <a:r>
              <a:rPr lang="fr-FR" sz="2600" dirty="0" err="1" smtClean="0"/>
              <a:t>will</a:t>
            </a:r>
            <a:r>
              <a:rPr lang="fr-FR" sz="2600" dirty="0" smtClean="0"/>
              <a:t> </a:t>
            </a:r>
            <a:r>
              <a:rPr lang="fr-FR" sz="2600" dirty="0" err="1" smtClean="0"/>
              <a:t>be</a:t>
            </a:r>
            <a:r>
              <a:rPr lang="fr-FR" sz="2600" dirty="0" smtClean="0"/>
              <a:t> </a:t>
            </a:r>
            <a:r>
              <a:rPr lang="fr-FR" sz="2600" dirty="0" err="1" smtClean="0"/>
              <a:t>different</a:t>
            </a:r>
            <a:r>
              <a:rPr lang="fr-FR" sz="2600" dirty="0" smtClean="0"/>
              <a:t> </a:t>
            </a:r>
            <a:r>
              <a:rPr lang="fr-FR" sz="2600" dirty="0" err="1" smtClean="0"/>
              <a:t>since</a:t>
            </a:r>
            <a:r>
              <a:rPr lang="fr-FR" sz="2600" dirty="0" smtClean="0"/>
              <a:t> </a:t>
            </a:r>
            <a:r>
              <a:rPr lang="fr-FR" sz="2600" dirty="0" err="1" smtClean="0"/>
              <a:t>this</a:t>
            </a:r>
            <a:r>
              <a:rPr lang="fr-FR" sz="2600" dirty="0" smtClean="0"/>
              <a:t> </a:t>
            </a:r>
            <a:r>
              <a:rPr lang="fr-FR" sz="2600" dirty="0" err="1" smtClean="0"/>
              <a:t>is</a:t>
            </a:r>
            <a:r>
              <a:rPr lang="fr-FR" sz="2600" dirty="0" smtClean="0"/>
              <a:t> a </a:t>
            </a:r>
            <a:r>
              <a:rPr lang="fr-FR" sz="2600" dirty="0" err="1" smtClean="0"/>
              <a:t>stochastic</a:t>
            </a:r>
            <a:r>
              <a:rPr lang="fr-FR" sz="2600" dirty="0" smtClean="0"/>
              <a:t> </a:t>
            </a:r>
            <a:r>
              <a:rPr lang="fr-FR" sz="2600" dirty="0" err="1" smtClean="0"/>
              <a:t>process</a:t>
            </a:r>
            <a:endParaRPr lang="fr-FR" sz="2600" dirty="0" smtClean="0"/>
          </a:p>
          <a:p>
            <a:pPr algn="just"/>
            <a:r>
              <a:rPr lang="fr-FR" sz="2600" dirty="0" smtClean="0"/>
              <a:t>The </a:t>
            </a:r>
            <a:r>
              <a:rPr lang="fr-FR" sz="2600" dirty="0" err="1" smtClean="0"/>
              <a:t>higher</a:t>
            </a:r>
            <a:r>
              <a:rPr lang="fr-FR" sz="2600" dirty="0" smtClean="0"/>
              <a:t> the </a:t>
            </a:r>
            <a:r>
              <a:rPr lang="fr-FR" sz="2600" dirty="0" err="1" smtClean="0"/>
              <a:t>volatility</a:t>
            </a:r>
            <a:r>
              <a:rPr lang="fr-FR" sz="2600" dirty="0" smtClean="0"/>
              <a:t> the more </a:t>
            </a:r>
            <a:r>
              <a:rPr lang="fr-FR" sz="2600" dirty="0" err="1" smtClean="0"/>
              <a:t>different</a:t>
            </a:r>
            <a:r>
              <a:rPr lang="fr-FR" sz="2600" dirty="0" smtClean="0"/>
              <a:t> the </a:t>
            </a:r>
            <a:r>
              <a:rPr lang="fr-FR" sz="2600" dirty="0" err="1" smtClean="0"/>
              <a:t>paths</a:t>
            </a:r>
            <a:endParaRPr lang="fr-FR" sz="2600" dirty="0" smtClean="0"/>
          </a:p>
          <a:p>
            <a:pPr algn="just"/>
            <a:r>
              <a:rPr lang="fr-FR" sz="2600" dirty="0" err="1" smtClean="0"/>
              <a:t>Compute</a:t>
            </a:r>
            <a:r>
              <a:rPr lang="fr-FR" sz="2600" dirty="0" smtClean="0"/>
              <a:t> option value for </a:t>
            </a:r>
            <a:r>
              <a:rPr lang="fr-FR" sz="2600" dirty="0" err="1" smtClean="0"/>
              <a:t>each</a:t>
            </a:r>
            <a:r>
              <a:rPr lang="fr-FR" sz="2600" dirty="0" smtClean="0"/>
              <a:t> </a:t>
            </a:r>
            <a:r>
              <a:rPr lang="fr-FR" sz="2600" dirty="0" err="1" smtClean="0"/>
              <a:t>path</a:t>
            </a:r>
            <a:endParaRPr lang="fr-FR" sz="2600" dirty="0" smtClean="0"/>
          </a:p>
          <a:p>
            <a:pPr algn="just"/>
            <a:r>
              <a:rPr lang="fr-FR" sz="2600" dirty="0" err="1" smtClean="0"/>
              <a:t>Average</a:t>
            </a:r>
            <a:r>
              <a:rPr lang="fr-FR" sz="2600" dirty="0" smtClean="0"/>
              <a:t> and </a:t>
            </a:r>
            <a:r>
              <a:rPr lang="fr-FR" sz="2600" dirty="0" err="1" smtClean="0"/>
              <a:t>then</a:t>
            </a:r>
            <a:r>
              <a:rPr lang="fr-FR" sz="2600" dirty="0" smtClean="0"/>
              <a:t> discount</a:t>
            </a:r>
          </a:p>
          <a:p>
            <a:pPr algn="just"/>
            <a:r>
              <a:rPr lang="fr-FR" sz="2600" dirty="0" smtClean="0"/>
              <a:t>Equiprobable </a:t>
            </a:r>
            <a:r>
              <a:rPr lang="fr-FR" sz="2600" dirty="0" err="1" smtClean="0"/>
              <a:t>tree</a:t>
            </a:r>
            <a:r>
              <a:rPr lang="fr-FR" sz="2600" dirty="0" smtClean="0"/>
              <a:t> </a:t>
            </a:r>
            <a:r>
              <a:rPr lang="fr-FR" sz="2600" dirty="0" err="1" smtClean="0"/>
              <a:t>pricing</a:t>
            </a:r>
            <a:endParaRPr lang="fr-FR" sz="2600" dirty="0" smtClean="0"/>
          </a:p>
          <a:p>
            <a:pPr algn="just"/>
            <a:r>
              <a:rPr lang="en-US" sz="2600" dirty="0"/>
              <a:t>For Europeans path is </a:t>
            </a:r>
            <a:r>
              <a:rPr lang="en-US" sz="2600" dirty="0" smtClean="0"/>
              <a:t>irrelevant</a:t>
            </a:r>
          </a:p>
          <a:p>
            <a:pPr algn="just"/>
            <a:r>
              <a:rPr lang="en-US" sz="2600" dirty="0" smtClean="0"/>
              <a:t>For </a:t>
            </a:r>
            <a:r>
              <a:rPr lang="en-US" sz="2600" dirty="0"/>
              <a:t>Americans and Swing </a:t>
            </a:r>
            <a:r>
              <a:rPr lang="en-US" sz="2600" dirty="0" smtClean="0"/>
              <a:t>it isn’t</a:t>
            </a:r>
            <a:endParaRPr lang="en-US" dirty="0" smtClean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C8EB68E-E012-4BA0-8FC2-4838E88C4766}" type="slidenum">
              <a:rPr lang="it-IT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it-IT" dirty="0"/>
          </a:p>
        </p:txBody>
      </p:sp>
      <p:sp>
        <p:nvSpPr>
          <p:cNvPr id="6" name="Segnaposto contenuto 5"/>
          <p:cNvSpPr txBox="1">
            <a:spLocks/>
          </p:cNvSpPr>
          <p:nvPr/>
        </p:nvSpPr>
        <p:spPr>
          <a:xfrm>
            <a:off x="641245" y="991405"/>
            <a:ext cx="10824535" cy="819107"/>
          </a:xfrm>
          <a:prstGeom prst="rect">
            <a:avLst/>
          </a:prstGeom>
          <a:ln>
            <a:solidFill>
              <a:schemeClr val="accent6"/>
            </a:solidFill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342891" indent="-342891" algn="l" defTabSz="914377" rtl="0" eaLnBrk="1" latinLnBrk="0" hangingPunct="1">
              <a:spcBef>
                <a:spcPct val="20000"/>
              </a:spcBef>
              <a:buClr>
                <a:srgbClr val="FFD500"/>
              </a:buClr>
              <a:buSzPct val="120000"/>
              <a:buFont typeface="Wingdings" panose="05000000000000000000" pitchFamily="2" charset="2"/>
              <a:buChar char="§"/>
              <a:defRPr sz="24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Clr>
                <a:srgbClr val="8B2231"/>
              </a:buClr>
              <a:buFont typeface="Arial" pitchFamily="34" charset="0"/>
              <a:buChar char="•"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600" b="1" dirty="0"/>
              <a:t>Monte Carlo simulations are used to model the probability of different outcomes in a process that cannot easily be predicted due to the intervention of random variables.</a:t>
            </a:r>
            <a:endParaRPr lang="en-US" sz="1600" b="1" dirty="0" smtClean="0">
              <a:solidFill>
                <a:srgbClr val="FF0000"/>
              </a:solidFill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2042" y="3799732"/>
            <a:ext cx="6079958" cy="3039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44919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Disadvantages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fr-FR" dirty="0" smtClean="0"/>
              <a:t>There are a large </a:t>
            </a:r>
            <a:r>
              <a:rPr lang="fr-FR" dirty="0" err="1" smtClean="0"/>
              <a:t>number</a:t>
            </a:r>
            <a:r>
              <a:rPr lang="fr-FR" dirty="0" smtClean="0"/>
              <a:t> of </a:t>
            </a:r>
            <a:r>
              <a:rPr lang="fr-FR" dirty="0" err="1" smtClean="0"/>
              <a:t>paths</a:t>
            </a:r>
            <a:r>
              <a:rPr lang="fr-FR" dirty="0" smtClean="0"/>
              <a:t> </a:t>
            </a:r>
            <a:r>
              <a:rPr lang="fr-FR" dirty="0" err="1" smtClean="0"/>
              <a:t>that</a:t>
            </a:r>
            <a:r>
              <a:rPr lang="fr-FR" dirty="0" smtClean="0"/>
              <a:t> an </a:t>
            </a:r>
            <a:r>
              <a:rPr lang="fr-FR" dirty="0" err="1" smtClean="0"/>
              <a:t>unerlying</a:t>
            </a:r>
            <a:r>
              <a:rPr lang="fr-FR" dirty="0" smtClean="0"/>
              <a:t> </a:t>
            </a:r>
            <a:r>
              <a:rPr lang="fr-FR" dirty="0" err="1" smtClean="0"/>
              <a:t>can</a:t>
            </a:r>
            <a:r>
              <a:rPr lang="fr-FR" dirty="0" smtClean="0"/>
              <a:t> </a:t>
            </a:r>
            <a:r>
              <a:rPr lang="fr-FR" dirty="0" err="1" smtClean="0"/>
              <a:t>take</a:t>
            </a:r>
            <a:r>
              <a:rPr lang="fr-FR" dirty="0" smtClean="0"/>
              <a:t> and </a:t>
            </a:r>
            <a:r>
              <a:rPr lang="fr-FR" dirty="0" err="1" smtClean="0"/>
              <a:t>so</a:t>
            </a:r>
            <a:r>
              <a:rPr lang="fr-FR" dirty="0" smtClean="0"/>
              <a:t> a large </a:t>
            </a:r>
            <a:r>
              <a:rPr lang="fr-FR" dirty="0" err="1" smtClean="0"/>
              <a:t>number</a:t>
            </a:r>
            <a:r>
              <a:rPr lang="fr-FR" dirty="0" smtClean="0"/>
              <a:t> of option </a:t>
            </a:r>
            <a:r>
              <a:rPr lang="fr-FR" dirty="0" err="1" smtClean="0"/>
              <a:t>prices</a:t>
            </a:r>
            <a:r>
              <a:rPr lang="fr-FR" dirty="0" smtClean="0"/>
              <a:t> </a:t>
            </a:r>
            <a:r>
              <a:rPr lang="fr-FR" dirty="0" err="1" smtClean="0"/>
              <a:t>will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generated</a:t>
            </a:r>
            <a:endParaRPr lang="fr-FR" dirty="0" smtClean="0"/>
          </a:p>
          <a:p>
            <a:r>
              <a:rPr lang="fr-FR" dirty="0" smtClean="0"/>
              <a:t>How </a:t>
            </a:r>
            <a:r>
              <a:rPr lang="fr-FR" dirty="0" err="1" smtClean="0"/>
              <a:t>much</a:t>
            </a:r>
            <a:r>
              <a:rPr lang="fr-FR" dirty="0" smtClean="0"/>
              <a:t> are </a:t>
            </a:r>
            <a:r>
              <a:rPr lang="fr-FR" dirty="0" err="1" smtClean="0"/>
              <a:t>enough</a:t>
            </a:r>
            <a:r>
              <a:rPr lang="fr-FR" dirty="0" smtClean="0"/>
              <a:t> ? </a:t>
            </a:r>
            <a:r>
              <a:rPr lang="fr-FR" dirty="0" err="1" smtClean="0"/>
              <a:t>When</a:t>
            </a:r>
            <a:r>
              <a:rPr lang="fr-FR" dirty="0" smtClean="0"/>
              <a:t> do </a:t>
            </a:r>
            <a:r>
              <a:rPr lang="fr-FR" dirty="0" err="1" smtClean="0"/>
              <a:t>averages</a:t>
            </a:r>
            <a:r>
              <a:rPr lang="fr-FR" dirty="0" smtClean="0"/>
              <a:t> converge ?</a:t>
            </a:r>
          </a:p>
          <a:p>
            <a:r>
              <a:rPr lang="fr-FR" dirty="0" err="1" smtClean="0"/>
              <a:t>Derivation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not possible and </a:t>
            </a:r>
            <a:r>
              <a:rPr lang="fr-FR" dirty="0" err="1" smtClean="0"/>
              <a:t>so</a:t>
            </a:r>
            <a:r>
              <a:rPr lang="fr-FR" dirty="0" smtClean="0"/>
              <a:t> </a:t>
            </a:r>
            <a:r>
              <a:rPr lang="fr-FR" dirty="0" err="1" smtClean="0"/>
              <a:t>numerical</a:t>
            </a:r>
            <a:r>
              <a:rPr lang="fr-FR" dirty="0" smtClean="0"/>
              <a:t> approximations of </a:t>
            </a:r>
            <a:r>
              <a:rPr lang="fr-FR" dirty="0" err="1" smtClean="0"/>
              <a:t>greeks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needed</a:t>
            </a:r>
            <a:r>
              <a:rPr lang="fr-FR" dirty="0" smtClean="0"/>
              <a:t>.</a:t>
            </a:r>
          </a:p>
          <a:p>
            <a:r>
              <a:rPr lang="fr-FR" dirty="0" err="1" smtClean="0"/>
              <a:t>Numerical</a:t>
            </a:r>
            <a:r>
              <a:rPr lang="fr-FR" dirty="0" smtClean="0"/>
              <a:t> approximation </a:t>
            </a:r>
            <a:r>
              <a:rPr lang="fr-FR" dirty="0" err="1" smtClean="0"/>
              <a:t>is</a:t>
            </a:r>
            <a:r>
              <a:rPr lang="fr-FR" dirty="0" smtClean="0"/>
              <a:t> hard and not </a:t>
            </a:r>
            <a:r>
              <a:rPr lang="fr-FR" dirty="0" err="1" smtClean="0"/>
              <a:t>reliable</a:t>
            </a:r>
            <a:endParaRPr lang="fr-FR" dirty="0" smtClean="0"/>
          </a:p>
          <a:p>
            <a:endParaRPr lang="en-US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gas &amp; power</a:t>
            </a:r>
            <a:endParaRPr lang="it-IT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C8EB68E-E012-4BA0-8FC2-4838E88C4766}" type="slidenum">
              <a:rPr lang="it-IT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it-IT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0072" y="3603950"/>
            <a:ext cx="5001927" cy="3254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494208"/>
      </p:ext>
    </p:extLst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Long Staff Schwartz </a:t>
            </a:r>
            <a:r>
              <a:rPr lang="fr-FR" dirty="0" err="1" smtClean="0"/>
              <a:t>MonteCarlo</a:t>
            </a:r>
            <a:r>
              <a:rPr lang="fr-FR" dirty="0" smtClean="0"/>
              <a:t> for </a:t>
            </a:r>
            <a:r>
              <a:rPr lang="fr-FR" dirty="0" err="1" smtClean="0"/>
              <a:t>early</a:t>
            </a:r>
            <a:r>
              <a:rPr lang="fr-FR" dirty="0" smtClean="0"/>
              <a:t>/multiple </a:t>
            </a:r>
            <a:r>
              <a:rPr lang="fr-FR" dirty="0" err="1" smtClean="0"/>
              <a:t>exercise</a:t>
            </a:r>
            <a:r>
              <a:rPr lang="fr-FR" dirty="0" smtClean="0"/>
              <a:t> options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0" y="866274"/>
                <a:ext cx="12192000" cy="5991726"/>
              </a:xfrm>
            </p:spPr>
            <p:txBody>
              <a:bodyPr/>
              <a:lstStyle/>
              <a:p>
                <a:r>
                  <a:rPr lang="fr-FR" dirty="0" smtClean="0"/>
                  <a:t>We look at </a:t>
                </a:r>
                <a:r>
                  <a:rPr lang="fr-FR" dirty="0" err="1" smtClean="0"/>
                  <a:t>exercises</a:t>
                </a:r>
                <a:r>
                  <a:rPr lang="fr-FR" dirty="0" smtClean="0"/>
                  <a:t> at </a:t>
                </a:r>
                <a:r>
                  <a:rPr lang="fr-FR" dirty="0" err="1" smtClean="0"/>
                  <a:t>specific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nodes</a:t>
                </a:r>
                <a:r>
                  <a:rPr lang="fr-FR" dirty="0" smtClean="0"/>
                  <a:t> of the </a:t>
                </a:r>
                <a:r>
                  <a:rPr lang="fr-FR" dirty="0" err="1" smtClean="0"/>
                  <a:t>tree</a:t>
                </a:r>
                <a:r>
                  <a:rPr lang="fr-FR" dirty="0" smtClean="0"/>
                  <a:t> (if </a:t>
                </a:r>
                <a:r>
                  <a:rPr lang="fr-FR" dirty="0" err="1" smtClean="0"/>
                  <a:t>we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construct</a:t>
                </a:r>
                <a:r>
                  <a:rPr lang="fr-FR" dirty="0" smtClean="0"/>
                  <a:t> an </a:t>
                </a:r>
                <a:r>
                  <a:rPr lang="fr-FR" dirty="0" err="1" smtClean="0"/>
                  <a:t>infinite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amount</a:t>
                </a:r>
                <a:r>
                  <a:rPr lang="fr-FR" dirty="0" smtClean="0"/>
                  <a:t> of </a:t>
                </a:r>
                <a:r>
                  <a:rPr lang="fr-FR" dirty="0" err="1" smtClean="0"/>
                  <a:t>nodes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we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can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consider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that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exercise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is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continuous</a:t>
                </a:r>
                <a:r>
                  <a:rPr lang="fr-FR" dirty="0" smtClean="0"/>
                  <a:t>)</a:t>
                </a:r>
              </a:p>
              <a:p>
                <a:r>
                  <a:rPr lang="en-US" dirty="0"/>
                  <a:t>At each potential exercise date t, the value of the option is </a:t>
                </a:r>
                <a:r>
                  <a:rPr lang="en-US" dirty="0" smtClean="0"/>
                  <a:t>the maximum </a:t>
                </a:r>
                <a:r>
                  <a:rPr lang="en-US" dirty="0"/>
                  <a:t>of two </a:t>
                </a:r>
                <a:r>
                  <a:rPr lang="en-US" dirty="0" smtClean="0"/>
                  <a:t>choices:</a:t>
                </a:r>
              </a:p>
              <a:p>
                <a:pPr lvl="1"/>
                <a:r>
                  <a:rPr lang="en-US" dirty="0" smtClean="0"/>
                  <a:t>1</a:t>
                </a:r>
                <a:r>
                  <a:rPr lang="en-US" dirty="0"/>
                  <a:t>. the value of immediate </a:t>
                </a:r>
                <a:r>
                  <a:rPr lang="en-US" dirty="0" smtClean="0"/>
                  <a:t>exercise</a:t>
                </a:r>
              </a:p>
              <a:p>
                <a:pPr lvl="1"/>
                <a:r>
                  <a:rPr lang="en-US" dirty="0" smtClean="0"/>
                  <a:t>2</a:t>
                </a:r>
                <a:r>
                  <a:rPr lang="en-US" dirty="0"/>
                  <a:t>. the discounted expected value of the option at the next </a:t>
                </a:r>
                <a:r>
                  <a:rPr lang="en-US" dirty="0" smtClean="0"/>
                  <a:t>possible exercise </a:t>
                </a:r>
                <a:r>
                  <a:rPr lang="en-US" dirty="0"/>
                  <a:t>moment</a:t>
                </a:r>
                <a:r>
                  <a:rPr lang="en-US" dirty="0" smtClean="0"/>
                  <a:t>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b="0" i="0" smtClean="0">
                              <a:latin typeface="Cambria Math" panose="02040503050406030204" pitchFamily="18" charset="0"/>
                            </a:rPr>
                            <m:t>AC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fr-FR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</m:sSub>
                      <m:r>
                        <a:rPr lang="fr-FR" b="0" i="0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m:rPr>
                          <m:sty m:val="p"/>
                        </m:rPr>
                        <a:rPr lang="fr-FR" b="0" i="0" smtClean="0"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⁡(</m:t>
                      </m:r>
                      <m:func>
                        <m:func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fr-FR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b>
                              </m:s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 0</m:t>
                              </m:r>
                            </m:e>
                          </m:d>
                        </m:e>
                      </m:func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𝐴𝐶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+∆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r>
                  <a:rPr lang="fr-FR" dirty="0" smtClean="0"/>
                  <a:t>Just </a:t>
                </a:r>
                <a:r>
                  <a:rPr lang="fr-FR" dirty="0" err="1" smtClean="0"/>
                  <a:t>like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we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did</a:t>
                </a:r>
                <a:r>
                  <a:rPr lang="fr-FR" dirty="0" smtClean="0"/>
                  <a:t> in </a:t>
                </a:r>
                <a:r>
                  <a:rPr lang="fr-FR" dirty="0" err="1" smtClean="0"/>
                  <a:t>trees</a:t>
                </a:r>
                <a:r>
                  <a:rPr lang="fr-FR" dirty="0" smtClean="0"/>
                  <a:t>, but the </a:t>
                </a:r>
                <a:r>
                  <a:rPr lang="fr-FR" dirty="0" err="1" smtClean="0"/>
                  <a:t>problem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is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that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when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you</a:t>
                </a:r>
                <a:r>
                  <a:rPr lang="fr-FR" dirty="0" smtClean="0"/>
                  <a:t> do </a:t>
                </a:r>
                <a:r>
                  <a:rPr lang="fr-FR" dirty="0" err="1" smtClean="0"/>
                  <a:t>this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you</a:t>
                </a:r>
                <a:r>
                  <a:rPr lang="fr-FR" dirty="0" smtClean="0"/>
                  <a:t> assume </a:t>
                </a:r>
                <a:r>
                  <a:rPr lang="fr-FR" dirty="0" err="1" smtClean="0"/>
                  <a:t>that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you</a:t>
                </a:r>
                <a:r>
                  <a:rPr lang="fr-FR" dirty="0" smtClean="0"/>
                  <a:t> know </a:t>
                </a:r>
                <a:r>
                  <a:rPr lang="fr-FR" dirty="0" err="1" smtClean="0"/>
                  <a:t>what</a:t>
                </a:r>
                <a:r>
                  <a:rPr lang="fr-FR" dirty="0" smtClean="0"/>
                  <a:t> the value at the </a:t>
                </a:r>
                <a:r>
                  <a:rPr lang="fr-FR" dirty="0" err="1" smtClean="0"/>
                  <a:t>next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step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is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it’s</a:t>
                </a:r>
                <a:r>
                  <a:rPr lang="fr-FR" dirty="0" smtClean="0"/>
                  <a:t> not </a:t>
                </a:r>
                <a:r>
                  <a:rPr lang="fr-FR" dirty="0" err="1" smtClean="0"/>
                  <a:t>really</a:t>
                </a:r>
                <a:r>
                  <a:rPr lang="fr-FR" dirty="0" smtClean="0"/>
                  <a:t> an </a:t>
                </a:r>
                <a:r>
                  <a:rPr lang="fr-FR" dirty="0" err="1" smtClean="0"/>
                  <a:t>expected</a:t>
                </a:r>
                <a:r>
                  <a:rPr lang="fr-FR" dirty="0" smtClean="0"/>
                  <a:t> value </a:t>
                </a:r>
                <a:r>
                  <a:rPr lang="fr-FR" dirty="0" err="1" smtClean="0"/>
                  <a:t>it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is</a:t>
                </a:r>
                <a:r>
                  <a:rPr lang="fr-FR" dirty="0" smtClean="0"/>
                  <a:t> a </a:t>
                </a:r>
                <a:r>
                  <a:rPr lang="fr-FR" dirty="0" err="1" smtClean="0"/>
                  <a:t>known</a:t>
                </a:r>
                <a:r>
                  <a:rPr lang="fr-FR" dirty="0" smtClean="0"/>
                  <a:t> value, </a:t>
                </a:r>
                <a:r>
                  <a:rPr lang="fr-FR" dirty="0" err="1" smtClean="0"/>
                  <a:t>this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is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wrong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since</a:t>
                </a:r>
                <a:r>
                  <a:rPr lang="fr-FR" dirty="0" smtClean="0"/>
                  <a:t> in real life </a:t>
                </a:r>
                <a:r>
                  <a:rPr lang="fr-FR" dirty="0" err="1" smtClean="0"/>
                  <a:t>you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cannot</a:t>
                </a:r>
                <a:r>
                  <a:rPr lang="fr-FR" dirty="0" smtClean="0"/>
                  <a:t> know the real value</a:t>
                </a:r>
              </a:p>
              <a:p>
                <a:r>
                  <a:rPr lang="fr-FR" dirty="0" smtClean="0"/>
                  <a:t>To </a:t>
                </a:r>
                <a:r>
                  <a:rPr lang="fr-FR" dirty="0" err="1" smtClean="0"/>
                  <a:t>transform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this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known</a:t>
                </a:r>
                <a:r>
                  <a:rPr lang="fr-FR" dirty="0" smtClean="0"/>
                  <a:t> value </a:t>
                </a:r>
                <a:r>
                  <a:rPr lang="fr-FR" dirty="0" err="1" smtClean="0"/>
                  <a:t>into</a:t>
                </a:r>
                <a:r>
                  <a:rPr lang="fr-FR" dirty="0" smtClean="0"/>
                  <a:t> an </a:t>
                </a:r>
                <a:r>
                  <a:rPr lang="fr-FR" dirty="0" err="1" smtClean="0"/>
                  <a:t>expected</a:t>
                </a:r>
                <a:r>
                  <a:rPr lang="fr-FR" dirty="0" smtClean="0"/>
                  <a:t> value </a:t>
                </a:r>
                <a:r>
                  <a:rPr lang="fr-FR" dirty="0" err="1" smtClean="0"/>
                  <a:t>we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regress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this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known</a:t>
                </a:r>
                <a:r>
                  <a:rPr lang="fr-FR" dirty="0" smtClean="0"/>
                  <a:t> value (of t + </a:t>
                </a:r>
                <a14:m>
                  <m:oMath xmlns:m="http://schemas.openxmlformats.org/officeDocument/2006/math">
                    <m:r>
                      <a:rPr lang="fr-F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 </m:t>
                    </m:r>
                  </m:oMath>
                </a14:m>
                <a:r>
                  <a:rPr lang="fr-FR" dirty="0" smtClean="0"/>
                  <a:t>t) on the values of the </a:t>
                </a:r>
                <a:r>
                  <a:rPr lang="fr-FR" dirty="0" err="1" smtClean="0"/>
                  <a:t>underlying</a:t>
                </a:r>
                <a:r>
                  <a:rPr lang="fr-FR" dirty="0" smtClean="0"/>
                  <a:t> at </a:t>
                </a:r>
                <a:r>
                  <a:rPr lang="fr-FR" dirty="0" err="1" smtClean="0"/>
                  <a:t>step</a:t>
                </a:r>
                <a:r>
                  <a:rPr lang="fr-FR" dirty="0" smtClean="0"/>
                  <a:t> t, and </a:t>
                </a:r>
                <a:r>
                  <a:rPr lang="fr-FR" dirty="0" err="1" smtClean="0"/>
                  <a:t>we</a:t>
                </a:r>
                <a:r>
                  <a:rPr lang="fr-FR" dirty="0" smtClean="0"/>
                  <a:t> use the </a:t>
                </a:r>
                <a:r>
                  <a:rPr lang="fr-FR" dirty="0" err="1" smtClean="0"/>
                  <a:t>result</a:t>
                </a:r>
                <a:r>
                  <a:rPr lang="fr-FR" dirty="0" smtClean="0"/>
                  <a:t> of </a:t>
                </a:r>
                <a:r>
                  <a:rPr lang="fr-FR" dirty="0" err="1" smtClean="0"/>
                  <a:t>this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regression</a:t>
                </a:r>
                <a:r>
                  <a:rPr lang="fr-FR" dirty="0" smtClean="0"/>
                  <a:t> as AC of t </a:t>
                </a:r>
                <a:r>
                  <a:rPr lang="fr-FR" dirty="0"/>
                  <a:t>+ </a:t>
                </a:r>
                <a14:m>
                  <m:oMath xmlns:m="http://schemas.openxmlformats.org/officeDocument/2006/math">
                    <m:r>
                      <a:rPr lang="fr-F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 </m:t>
                    </m:r>
                  </m:oMath>
                </a14:m>
                <a:r>
                  <a:rPr lang="fr-FR" dirty="0" smtClean="0"/>
                  <a:t>t. This </a:t>
                </a:r>
                <a:r>
                  <a:rPr lang="fr-FR" dirty="0" err="1" smtClean="0"/>
                  <a:t>way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we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consider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it</a:t>
                </a:r>
                <a:r>
                  <a:rPr lang="fr-FR" dirty="0" smtClean="0"/>
                  <a:t> as </a:t>
                </a:r>
                <a:r>
                  <a:rPr lang="fr-FR" dirty="0" err="1" smtClean="0"/>
                  <a:t>expected</a:t>
                </a:r>
                <a:r>
                  <a:rPr lang="fr-FR" dirty="0" smtClean="0"/>
                  <a:t> and not </a:t>
                </a:r>
                <a:r>
                  <a:rPr lang="fr-FR" dirty="0" err="1" smtClean="0"/>
                  <a:t>known</a:t>
                </a:r>
                <a:endParaRPr lang="fr-FR" dirty="0"/>
              </a:p>
              <a:p>
                <a:r>
                  <a:rPr lang="en-US" dirty="0"/>
                  <a:t>You need to do as many regressions as steps in the </a:t>
                </a:r>
                <a:r>
                  <a:rPr lang="en-US" dirty="0" smtClean="0"/>
                  <a:t>tree</a:t>
                </a:r>
              </a:p>
              <a:p>
                <a:r>
                  <a:rPr lang="en-US" dirty="0"/>
                  <a:t>The number of </a:t>
                </a:r>
                <a:r>
                  <a:rPr lang="en-US" smtClean="0"/>
                  <a:t>regression variables is </a:t>
                </a:r>
                <a:r>
                  <a:rPr lang="en-US" dirty="0"/>
                  <a:t>equal to the number </a:t>
                </a:r>
                <a:r>
                  <a:rPr lang="en-US"/>
                  <a:t>of </a:t>
                </a:r>
                <a:r>
                  <a:rPr lang="en-US" smtClean="0"/>
                  <a:t>paths</a:t>
                </a:r>
                <a:endParaRPr lang="en-US" dirty="0"/>
              </a:p>
            </p:txBody>
          </p:sp>
        </mc:Choice>
        <mc:Fallback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0" y="866274"/>
                <a:ext cx="12192000" cy="5991726"/>
              </a:xfrm>
              <a:blipFill rotWithShape="0">
                <a:blip r:embed="rId2"/>
                <a:stretch>
                  <a:fillRect l="-950" t="-17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gas &amp; power</a:t>
            </a:r>
            <a:endParaRPr lang="it-IT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C8EB68E-E012-4BA0-8FC2-4838E88C4766}" type="slidenum">
              <a:rPr lang="it-IT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62953068"/>
      </p:ext>
    </p:extLst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slide mastro">
  <a:themeElements>
    <a:clrScheme name="eni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FD500"/>
      </a:accent1>
      <a:accent2>
        <a:srgbClr val="CA0538"/>
      </a:accent2>
      <a:accent3>
        <a:srgbClr val="C6C6C6"/>
      </a:accent3>
      <a:accent4>
        <a:srgbClr val="E3E3E3"/>
      </a:accent4>
      <a:accent5>
        <a:srgbClr val="FF9900"/>
      </a:accent5>
      <a:accent6>
        <a:srgbClr val="000000"/>
      </a:accent6>
      <a:hlink>
        <a:srgbClr val="CA0538"/>
      </a:hlink>
      <a:folHlink>
        <a:srgbClr val="A75B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vestor" id="{00082B0F-8944-BA4D-BECB-25C3A47F7D83}" vid="{3A944245-4325-2147-B8EA-D5B4E864C183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8283</TotalTime>
  <Words>235</Words>
  <Application>Microsoft Office PowerPoint</Application>
  <PresentationFormat>Grand écran</PresentationFormat>
  <Paragraphs>35</Paragraphs>
  <Slides>4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Cambria Math</vt:lpstr>
      <vt:lpstr>EniLogo</vt:lpstr>
      <vt:lpstr>Wingdings</vt:lpstr>
      <vt:lpstr>slide mastro</vt:lpstr>
      <vt:lpstr>Monte Carlo Simulations for Option Pricing </vt:lpstr>
      <vt:lpstr>Definition</vt:lpstr>
      <vt:lpstr>Disadvantages</vt:lpstr>
      <vt:lpstr>Long Staff Schwartz MonteCarlo for early/multiple exercise options</vt:lpstr>
    </vt:vector>
  </TitlesOfParts>
  <Company>eni S.p.A.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Muccioli Annalisa</dc:creator>
  <cp:lastModifiedBy>Eliot Tabet</cp:lastModifiedBy>
  <cp:revision>721</cp:revision>
  <cp:lastPrinted>2017-01-30T14:49:46Z</cp:lastPrinted>
  <dcterms:created xsi:type="dcterms:W3CDTF">2017-01-25T15:34:15Z</dcterms:created>
  <dcterms:modified xsi:type="dcterms:W3CDTF">2021-11-10T17:27:59Z</dcterms:modified>
</cp:coreProperties>
</file>