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notesSlides/notesSlide5.xml" ContentType="application/vnd.openxmlformats-officedocument.presentationml.notesSlide+xml"/>
  <Override PartName="/ppt/tags/tag17.xml" ContentType="application/vnd.openxmlformats-officedocument.presentationml.tags+xml"/>
  <Override PartName="/ppt/notesSlides/notesSlide6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0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11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3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5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6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7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8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9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notesSlides/notesSlide20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21.xml" ContentType="application/vnd.openxmlformats-officedocument.presentationml.notesSlide+xml"/>
  <Override PartName="/ppt/tags/tag98.xml" ContentType="application/vnd.openxmlformats-officedocument.presentationml.tags+xml"/>
  <Override PartName="/ppt/notesSlides/notesSlide22.xml" ContentType="application/vnd.openxmlformats-officedocument.presentationml.notesSlide+xml"/>
  <Override PartName="/ppt/tags/tag99.xml" ContentType="application/vnd.openxmlformats-officedocument.presentationml.tags+xml"/>
  <Override PartName="/ppt/notesSlides/notesSlide23.xml" ContentType="application/vnd.openxmlformats-officedocument.presentationml.notesSlide+xml"/>
  <Override PartName="/ppt/tags/tag100.xml" ContentType="application/vnd.openxmlformats-officedocument.presentationml.tags+xml"/>
  <Override PartName="/ppt/notesSlides/notesSlide24.xml" ContentType="application/vnd.openxmlformats-officedocument.presentationml.notesSlide+xml"/>
  <Override PartName="/ppt/tags/tag101.xml" ContentType="application/vnd.openxmlformats-officedocument.presentationml.tags+xml"/>
  <Override PartName="/ppt/notesSlides/notesSlide25.xml" ContentType="application/vnd.openxmlformats-officedocument.presentationml.notesSlide+xml"/>
  <Override PartName="/ppt/tags/tag102.xml" ContentType="application/vnd.openxmlformats-officedocument.presentationml.tags+xml"/>
  <Override PartName="/ppt/notesSlides/notesSlide26.xml" ContentType="application/vnd.openxmlformats-officedocument.presentationml.notesSlide+xml"/>
  <Override PartName="/ppt/tags/tag103.xml" ContentType="application/vnd.openxmlformats-officedocument.presentationml.tags+xml"/>
  <Override PartName="/ppt/notesSlides/notesSlide27.xml" ContentType="application/vnd.openxmlformats-officedocument.presentationml.notesSlide+xml"/>
  <Override PartName="/ppt/tags/tag104.xml" ContentType="application/vnd.openxmlformats-officedocument.presentationml.tags+xml"/>
  <Override PartName="/ppt/notesSlides/notesSlide28.xml" ContentType="application/vnd.openxmlformats-officedocument.presentationml.notesSlide+xml"/>
  <Override PartName="/ppt/tags/tag105.xml" ContentType="application/vnd.openxmlformats-officedocument.presentationml.tags+xml"/>
  <Override PartName="/ppt/notesSlides/notesSlide29.xml" ContentType="application/vnd.openxmlformats-officedocument.presentationml.notesSlide+xml"/>
  <Override PartName="/ppt/tags/tag106.xml" ContentType="application/vnd.openxmlformats-officedocument.presentationml.tags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58" r:id="rId3"/>
    <p:sldId id="262" r:id="rId4"/>
    <p:sldId id="263" r:id="rId5"/>
    <p:sldId id="264" r:id="rId6"/>
    <p:sldId id="266" r:id="rId7"/>
    <p:sldId id="267" r:id="rId8"/>
    <p:sldId id="265" r:id="rId9"/>
    <p:sldId id="269" r:id="rId10"/>
    <p:sldId id="271" r:id="rId11"/>
    <p:sldId id="272" r:id="rId12"/>
    <p:sldId id="276" r:id="rId13"/>
    <p:sldId id="277" r:id="rId14"/>
    <p:sldId id="278" r:id="rId15"/>
    <p:sldId id="279" r:id="rId16"/>
    <p:sldId id="280" r:id="rId17"/>
    <p:sldId id="281" r:id="rId18"/>
    <p:sldId id="283" r:id="rId19"/>
    <p:sldId id="284" r:id="rId20"/>
    <p:sldId id="287" r:id="rId21"/>
    <p:sldId id="288" r:id="rId22"/>
    <p:sldId id="289" r:id="rId23"/>
    <p:sldId id="293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291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5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>
      <p:cViewPr varScale="1">
        <p:scale>
          <a:sx n="56" d="100"/>
          <a:sy n="56" d="100"/>
        </p:scale>
        <p:origin x="9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3726B-15B6-4890-8992-7C64717E671D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AB820-2B3B-4FF5-8F54-585ABAF20A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8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17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79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43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04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33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926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296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1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21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8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44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575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86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57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492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613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38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745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693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622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0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7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9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5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88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9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96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51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245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524D-0D50-4B45-90F3-CC641322B450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D2D-AEBA-423F-9655-1A3293223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20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524D-0D50-4B45-90F3-CC641322B450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D2D-AEBA-423F-9655-1A3293223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07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524D-0D50-4B45-90F3-CC641322B450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D2D-AEBA-423F-9655-1A3293223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755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524D-0D50-4B45-90F3-CC641322B450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D2D-AEBA-423F-9655-1A3293223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33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524D-0D50-4B45-90F3-CC641322B450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D2D-AEBA-423F-9655-1A3293223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2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524D-0D50-4B45-90F3-CC641322B450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D2D-AEBA-423F-9655-1A3293223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43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524D-0D50-4B45-90F3-CC641322B450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D2D-AEBA-423F-9655-1A3293223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713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524D-0D50-4B45-90F3-CC641322B450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D2D-AEBA-423F-9655-1A3293223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64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524D-0D50-4B45-90F3-CC641322B450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D2D-AEBA-423F-9655-1A3293223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9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524D-0D50-4B45-90F3-CC641322B450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D2D-AEBA-423F-9655-1A3293223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46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1524D-0D50-4B45-90F3-CC641322B450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58D2D-AEBA-423F-9655-1A3293223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30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1524D-0D50-4B45-90F3-CC641322B450}" type="datetimeFigureOut">
              <a:rPr lang="ru-RU" smtClean="0"/>
              <a:t>30.03.2025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58D2D-AEBA-423F-9655-1A3293223E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09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../media/image23.png"/><Relationship Id="rId4" Type="http://schemas.openxmlformats.org/officeDocument/2006/relationships/notesSlide" Target="../notesSlides/notesSlide10.xml"/><Relationship Id="rId9" Type="http://schemas.openxmlformats.org/officeDocument/2006/relationships/image" Target="../media/image17.png"/><Relationship Id="rId14" Type="http://schemas.openxmlformats.org/officeDocument/2006/relationships/image" Target="../media/image2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32.xml"/><Relationship Id="rId7" Type="http://schemas.openxmlformats.org/officeDocument/2006/relationships/image" Target="../media/image25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35.xml"/><Relationship Id="rId7" Type="http://schemas.openxmlformats.org/officeDocument/2006/relationships/image" Target="../media/image25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14.xml"/><Relationship Id="rId10" Type="http://schemas.openxmlformats.org/officeDocument/2006/relationships/image" Target="../media/image28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tags" Target="../tags/tag37.xml"/><Relationship Id="rId16" Type="http://schemas.openxmlformats.org/officeDocument/2006/relationships/image" Target="../media/image30.png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25.png"/><Relationship Id="rId5" Type="http://schemas.openxmlformats.org/officeDocument/2006/relationships/tags" Target="../tags/tag40.xml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tags" Target="../tags/tag39.xml"/><Relationship Id="rId9" Type="http://schemas.openxmlformats.org/officeDocument/2006/relationships/notesSlide" Target="../notesSlides/notesSlide15.xml"/><Relationship Id="rId1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6.xml"/><Relationship Id="rId13" Type="http://schemas.openxmlformats.org/officeDocument/2006/relationships/image" Target="../media/image36.png"/><Relationship Id="rId3" Type="http://schemas.openxmlformats.org/officeDocument/2006/relationships/tags" Target="../tags/tag45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1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30.png"/><Relationship Id="rId5" Type="http://schemas.openxmlformats.org/officeDocument/2006/relationships/tags" Target="../tags/tag47.xml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tags" Target="../tags/tag46.xml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61.xml"/><Relationship Id="rId18" Type="http://schemas.openxmlformats.org/officeDocument/2006/relationships/notesSlide" Target="../notesSlides/notesSlide17.xml"/><Relationship Id="rId26" Type="http://schemas.openxmlformats.org/officeDocument/2006/relationships/image" Target="../media/image39.png"/><Relationship Id="rId3" Type="http://schemas.openxmlformats.org/officeDocument/2006/relationships/tags" Target="../tags/tag51.xml"/><Relationship Id="rId21" Type="http://schemas.openxmlformats.org/officeDocument/2006/relationships/image" Target="../media/image30.png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38.png"/><Relationship Id="rId33" Type="http://schemas.openxmlformats.org/officeDocument/2006/relationships/image" Target="../media/image46.png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image" Target="../media/image35.png"/><Relationship Id="rId29" Type="http://schemas.openxmlformats.org/officeDocument/2006/relationships/image" Target="../media/image42.pn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tags" Target="../tags/tag58.xml"/><Relationship Id="rId19" Type="http://schemas.openxmlformats.org/officeDocument/2006/relationships/image" Target="../media/image34.png"/><Relationship Id="rId31" Type="http://schemas.openxmlformats.org/officeDocument/2006/relationships/image" Target="../media/image44.png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image" Target="../media/image31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8" Type="http://schemas.openxmlformats.org/officeDocument/2006/relationships/tags" Target="../tags/tag56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tags" Target="../tags/tag77.xml"/><Relationship Id="rId18" Type="http://schemas.openxmlformats.org/officeDocument/2006/relationships/notesSlide" Target="../notesSlides/notesSlide18.xml"/><Relationship Id="rId26" Type="http://schemas.openxmlformats.org/officeDocument/2006/relationships/image" Target="../media/image39.png"/><Relationship Id="rId3" Type="http://schemas.openxmlformats.org/officeDocument/2006/relationships/tags" Target="../tags/tag67.xml"/><Relationship Id="rId21" Type="http://schemas.openxmlformats.org/officeDocument/2006/relationships/image" Target="../media/image30.png"/><Relationship Id="rId34" Type="http://schemas.openxmlformats.org/officeDocument/2006/relationships/image" Target="../media/image48.png"/><Relationship Id="rId7" Type="http://schemas.openxmlformats.org/officeDocument/2006/relationships/tags" Target="../tags/tag71.xml"/><Relationship Id="rId12" Type="http://schemas.openxmlformats.org/officeDocument/2006/relationships/tags" Target="../tags/tag76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47.png"/><Relationship Id="rId33" Type="http://schemas.openxmlformats.org/officeDocument/2006/relationships/image" Target="../media/image46.png"/><Relationship Id="rId2" Type="http://schemas.openxmlformats.org/officeDocument/2006/relationships/tags" Target="../tags/tag66.xml"/><Relationship Id="rId16" Type="http://schemas.openxmlformats.org/officeDocument/2006/relationships/tags" Target="../tags/tag80.xml"/><Relationship Id="rId20" Type="http://schemas.openxmlformats.org/officeDocument/2006/relationships/image" Target="../media/image35.png"/><Relationship Id="rId29" Type="http://schemas.openxmlformats.org/officeDocument/2006/relationships/image" Target="../media/image42.png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tags" Target="../tags/tag75.xml"/><Relationship Id="rId24" Type="http://schemas.openxmlformats.org/officeDocument/2006/relationships/image" Target="../media/image37.png"/><Relationship Id="rId32" Type="http://schemas.openxmlformats.org/officeDocument/2006/relationships/image" Target="../media/image45.png"/><Relationship Id="rId5" Type="http://schemas.openxmlformats.org/officeDocument/2006/relationships/tags" Target="../tags/tag69.xml"/><Relationship Id="rId15" Type="http://schemas.openxmlformats.org/officeDocument/2006/relationships/tags" Target="../tags/tag79.xml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tags" Target="../tags/tag74.xml"/><Relationship Id="rId19" Type="http://schemas.openxmlformats.org/officeDocument/2006/relationships/image" Target="../media/image34.png"/><Relationship Id="rId31" Type="http://schemas.openxmlformats.org/officeDocument/2006/relationships/image" Target="../media/image44.png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tags" Target="../tags/tag78.xml"/><Relationship Id="rId22" Type="http://schemas.openxmlformats.org/officeDocument/2006/relationships/image" Target="../media/image31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8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85.xml"/><Relationship Id="rId7" Type="http://schemas.openxmlformats.org/officeDocument/2006/relationships/notesSlide" Target="../notesSlides/notesSlide20.xml"/><Relationship Id="rId12" Type="http://schemas.openxmlformats.org/officeDocument/2006/relationships/image" Target="../media/image53.png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52.png"/><Relationship Id="rId5" Type="http://schemas.openxmlformats.org/officeDocument/2006/relationships/tags" Target="../tags/tag87.xml"/><Relationship Id="rId10" Type="http://schemas.openxmlformats.org/officeDocument/2006/relationships/image" Target="../media/image51.png"/><Relationship Id="rId4" Type="http://schemas.openxmlformats.org/officeDocument/2006/relationships/tags" Target="../tags/tag86.xml"/><Relationship Id="rId9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13" Type="http://schemas.openxmlformats.org/officeDocument/2006/relationships/image" Target="../media/image49.png"/><Relationship Id="rId18" Type="http://schemas.openxmlformats.org/officeDocument/2006/relationships/image" Target="../media/image55.png"/><Relationship Id="rId3" Type="http://schemas.openxmlformats.org/officeDocument/2006/relationships/tags" Target="../tags/tag90.xml"/><Relationship Id="rId21" Type="http://schemas.openxmlformats.org/officeDocument/2006/relationships/image" Target="../media/image57.png"/><Relationship Id="rId7" Type="http://schemas.openxmlformats.org/officeDocument/2006/relationships/tags" Target="../tags/tag94.xml"/><Relationship Id="rId12" Type="http://schemas.openxmlformats.org/officeDocument/2006/relationships/notesSlide" Target="../notesSlides/notesSlide21.xml"/><Relationship Id="rId17" Type="http://schemas.openxmlformats.org/officeDocument/2006/relationships/image" Target="../media/image54.png"/><Relationship Id="rId2" Type="http://schemas.openxmlformats.org/officeDocument/2006/relationships/tags" Target="../tags/tag89.xml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92.xml"/><Relationship Id="rId15" Type="http://schemas.openxmlformats.org/officeDocument/2006/relationships/image" Target="../media/image51.png"/><Relationship Id="rId10" Type="http://schemas.openxmlformats.org/officeDocument/2006/relationships/tags" Target="../tags/tag97.xml"/><Relationship Id="rId19" Type="http://schemas.openxmlformats.org/officeDocument/2006/relationships/image" Target="../media/image53.png"/><Relationship Id="rId4" Type="http://schemas.openxmlformats.org/officeDocument/2006/relationships/tags" Target="../tags/tag91.xml"/><Relationship Id="rId9" Type="http://schemas.openxmlformats.org/officeDocument/2006/relationships/tags" Target="../tags/tag96.xml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8.xml"/><Relationship Id="rId10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9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0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8.png"/><Relationship Id="rId9" Type="http://schemas.openxmlformats.org/officeDocument/2006/relationships/image" Target="../media/image6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4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8.png"/><Relationship Id="rId9" Type="http://schemas.openxmlformats.org/officeDocument/2006/relationships/image" Target="../media/image6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image" Target="../media/image4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notesSlide" Target="../notesSlides/notesSlide2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7.png"/><Relationship Id="rId4" Type="http://schemas.openxmlformats.org/officeDocument/2006/relationships/tags" Target="../tags/tag7.xml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5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60.png"/><Relationship Id="rId4" Type="http://schemas.openxmlformats.org/officeDocument/2006/relationships/image" Target="../media/image58.png"/><Relationship Id="rId9" Type="http://schemas.openxmlformats.org/officeDocument/2006/relationships/image" Target="../media/image65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6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70.png"/><Relationship Id="rId4" Type="http://schemas.openxmlformats.org/officeDocument/2006/relationships/image" Target="../media/image58.png"/><Relationship Id="rId9" Type="http://schemas.openxmlformats.org/officeDocument/2006/relationships/image" Target="../media/image6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0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0.png"/><Relationship Id="rId5" Type="http://schemas.openxmlformats.org/officeDocument/2006/relationships/image" Target="../media/image610.png"/><Relationship Id="rId4" Type="http://schemas.openxmlformats.org/officeDocument/2006/relationships/image" Target="../media/image6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tags" Target="../tags/tag10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7.png"/><Relationship Id="rId4" Type="http://schemas.openxmlformats.org/officeDocument/2006/relationships/tags" Target="../tags/tag1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4.xml"/><Relationship Id="rId7" Type="http://schemas.openxmlformats.org/officeDocument/2006/relationships/image" Target="../media/image4.png"/><Relationship Id="rId12" Type="http://schemas.openxmlformats.org/officeDocument/2006/relationships/image" Target="../media/image10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notesSlide" Target="../notesSlides/notesSlide4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7.png"/><Relationship Id="rId4" Type="http://schemas.openxmlformats.org/officeDocument/2006/relationships/tags" Target="../tags/tag15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2013" y="1312690"/>
            <a:ext cx="751513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i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Линейная регрессия </a:t>
            </a:r>
            <a:r>
              <a:rPr lang="ru-RU" sz="5400" i="1" dirty="0" smtClean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нескольких переменных</a:t>
            </a:r>
            <a:endParaRPr lang="en-US" sz="5400" i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3346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1" y="537893"/>
            <a:ext cx="7826756" cy="476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297" y="1204897"/>
            <a:ext cx="11080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Для удобства введём</a:t>
            </a:r>
            <a:r>
              <a:rPr lang="en-US" sz="3200" dirty="0" smtClean="0"/>
              <a:t>                </a:t>
            </a:r>
            <a:r>
              <a:rPr lang="ru-RU" sz="3200" dirty="0" smtClean="0"/>
              <a:t> для всех обучающих примеров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33" y="1332248"/>
            <a:ext cx="1301496" cy="394716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064344" y="738680"/>
                <a:ext cx="1289456" cy="55143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ru-RU" sz="24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344" y="738680"/>
                <a:ext cx="1289456" cy="55143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19059" y="2022292"/>
                <a:ext cx="2880212" cy="2008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ru-RU" sz="2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i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sz="2800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ru-RU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800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ru-RU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800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r>
                              <a:rPr lang="ru-RU" sz="2800" i="0">
                                <a:latin typeface="Cambria Math" panose="02040503050406030204" pitchFamily="18" charset="0"/>
                              </a:rPr>
                              <m:t>&amp;⋮</m:t>
                            </m:r>
                          </m:e>
                          <m:e>
                            <m:r>
                              <a:rPr lang="ru-RU" sz="2800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ru-RU" sz="2800" i="0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800" i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59" y="2022292"/>
                <a:ext cx="2880212" cy="2008114"/>
              </a:xfrm>
              <a:prstGeom prst="rect">
                <a:avLst/>
              </a:prstGeom>
              <a:blipFill rotWithShape="0">
                <a:blip r:embed="rId8"/>
                <a:stretch>
                  <a:fillRect l="-4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602881" y="1967499"/>
                <a:ext cx="3106043" cy="2173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ru-RU" sz="28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800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800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28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 ∈ </m:t>
                      </m:r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81" y="1967499"/>
                <a:ext cx="3106043" cy="21738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00297" y="4263026"/>
            <a:ext cx="211183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 вектор признаков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2881" y="4284587"/>
            <a:ext cx="209928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вектор параметров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4" name="Прямая со стрелкой 13"/>
          <p:cNvCxnSpPr>
            <a:stCxn id="11" idx="0"/>
          </p:cNvCxnSpPr>
          <p:nvPr/>
        </p:nvCxnSpPr>
        <p:spPr>
          <a:xfrm flipH="1" flipV="1">
            <a:off x="558802" y="3265714"/>
            <a:ext cx="697410" cy="99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3935760" y="3265714"/>
            <a:ext cx="495387" cy="99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6753496" y="2022292"/>
            <a:ext cx="0" cy="273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7341680" y="2219710"/>
                <a:ext cx="3061671" cy="1679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800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8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680" y="2219710"/>
                <a:ext cx="3061671" cy="167975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10377277" y="2858962"/>
                <a:ext cx="1228513" cy="5225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ru-RU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277" y="2858962"/>
                <a:ext cx="1228513" cy="52257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Левая фигурная скобка 18"/>
          <p:cNvSpPr/>
          <p:nvPr/>
        </p:nvSpPr>
        <p:spPr>
          <a:xfrm rot="16200000">
            <a:off x="8438527" y="2361116"/>
            <a:ext cx="147129" cy="2090692"/>
          </a:xfrm>
          <a:prstGeom prst="leftBrace">
            <a:avLst/>
          </a:prstGeom>
          <a:ln>
            <a:solidFill>
              <a:srgbClr val="D90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Прямоугольник 19"/>
              <p:cNvSpPr/>
              <p:nvPr/>
            </p:nvSpPr>
            <p:spPr>
              <a:xfrm>
                <a:off x="8263368" y="3619875"/>
                <a:ext cx="6690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ru-RU" sz="2800" i="1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Прямоугольник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368" y="3619875"/>
                <a:ext cx="669029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8045487" y="4193104"/>
                <a:ext cx="11047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rgbClr val="D905BB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solidFill>
                          <a:srgbClr val="D905BB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 smtClean="0">
                    <a:solidFill>
                      <a:srgbClr val="D905BB"/>
                    </a:solidFill>
                  </a:rPr>
                  <a:t>(n+1)</a:t>
                </a:r>
                <a:r>
                  <a:rPr lang="ru-RU" sz="2000" dirty="0" smtClean="0">
                    <a:solidFill>
                      <a:srgbClr val="D905BB"/>
                    </a:solidFill>
                  </a:rPr>
                  <a:t> </a:t>
                </a:r>
                <a:endParaRPr lang="ru-RU" sz="2000" dirty="0">
                  <a:solidFill>
                    <a:srgbClr val="D905BB"/>
                  </a:solidFill>
                </a:endParaRPr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487" y="4193104"/>
                <a:ext cx="1104790" cy="400110"/>
              </a:xfrm>
              <a:prstGeom prst="rect">
                <a:avLst/>
              </a:prstGeom>
              <a:blipFill rotWithShape="0">
                <a:blip r:embed="rId13"/>
                <a:stretch>
                  <a:fillRect l="-6077" t="-9231" b="-2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9651715" y="3723337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rgbClr val="D905BB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dirty="0">
                  <a:solidFill>
                    <a:srgbClr val="D905BB"/>
                  </a:solidFill>
                </a:endParaRPr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715" y="3723337"/>
                <a:ext cx="468077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9580862" y="4208493"/>
            <a:ext cx="53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905BB"/>
                </a:solidFill>
              </a:rPr>
              <a:t>n+1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52410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1" y="537893"/>
            <a:ext cx="7826756" cy="476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297" y="1204897"/>
            <a:ext cx="11080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Для удобства введём</a:t>
            </a:r>
            <a:r>
              <a:rPr lang="en-US" sz="3200" dirty="0" smtClean="0"/>
              <a:t>                </a:t>
            </a:r>
            <a:r>
              <a:rPr lang="ru-RU" sz="3200" dirty="0" smtClean="0"/>
              <a:t> для всех обучающих примеров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33" y="1332248"/>
            <a:ext cx="1301496" cy="394716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064344" y="738680"/>
                <a:ext cx="1289456" cy="55143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ru-RU" sz="24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344" y="738680"/>
                <a:ext cx="1289456" cy="55143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19059" y="2022292"/>
                <a:ext cx="2880212" cy="2008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ru-RU" sz="2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i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sz="2800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ru-RU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800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ru-RU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800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r>
                              <a:rPr lang="ru-RU" sz="2800" i="0">
                                <a:latin typeface="Cambria Math" panose="02040503050406030204" pitchFamily="18" charset="0"/>
                              </a:rPr>
                              <m:t>&amp;⋮</m:t>
                            </m:r>
                          </m:e>
                          <m:e>
                            <m:r>
                              <a:rPr lang="ru-RU" sz="2800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ru-RU" sz="2800" i="0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800" i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59" y="2022292"/>
                <a:ext cx="2880212" cy="2008114"/>
              </a:xfrm>
              <a:prstGeom prst="rect">
                <a:avLst/>
              </a:prstGeom>
              <a:blipFill rotWithShape="0">
                <a:blip r:embed="rId8"/>
                <a:stretch>
                  <a:fillRect l="-4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602881" y="1967499"/>
                <a:ext cx="3106043" cy="2173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ru-RU" sz="28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800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800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28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 ∈ </m:t>
                      </m:r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81" y="1967499"/>
                <a:ext cx="3106043" cy="21738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00297" y="4263026"/>
            <a:ext cx="211183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 вектор признаков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2881" y="4284587"/>
            <a:ext cx="209928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вектор параметров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4" name="Прямая со стрелкой 13"/>
          <p:cNvCxnSpPr>
            <a:stCxn id="11" idx="0"/>
          </p:cNvCxnSpPr>
          <p:nvPr/>
        </p:nvCxnSpPr>
        <p:spPr>
          <a:xfrm flipH="1" flipV="1">
            <a:off x="558802" y="3265714"/>
            <a:ext cx="697410" cy="99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3935760" y="3265714"/>
            <a:ext cx="495387" cy="99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240325" y="5147191"/>
                <a:ext cx="739086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3200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ru-RU" sz="32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25" y="5147191"/>
                <a:ext cx="7390869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/>
          <p:nvPr/>
        </p:nvCxnSpPr>
        <p:spPr>
          <a:xfrm>
            <a:off x="6753496" y="2022292"/>
            <a:ext cx="0" cy="273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7341680" y="2219710"/>
                <a:ext cx="3061671" cy="16797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800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ru-RU" sz="28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680" y="2219710"/>
                <a:ext cx="3061671" cy="167975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10377277" y="2858962"/>
                <a:ext cx="1228513" cy="5225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ru-RU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277" y="2858962"/>
                <a:ext cx="1228513" cy="522578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Двойная стрелка влево/вправо 17"/>
          <p:cNvSpPr/>
          <p:nvPr/>
        </p:nvSpPr>
        <p:spPr>
          <a:xfrm rot="19034551">
            <a:off x="7689631" y="4746640"/>
            <a:ext cx="1980646" cy="138026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2710542" y="4874937"/>
            <a:ext cx="57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D905BB"/>
                </a:solidFill>
              </a:rPr>
              <a:t>=1</a:t>
            </a:r>
            <a:endParaRPr lang="ru-RU" dirty="0">
              <a:solidFill>
                <a:srgbClr val="D905BB"/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2612571" y="5147191"/>
            <a:ext cx="195943" cy="130941"/>
          </a:xfrm>
          <a:prstGeom prst="straightConnector1">
            <a:avLst/>
          </a:prstGeom>
          <a:ln>
            <a:solidFill>
              <a:srgbClr val="D90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Левая фигурная скобка 23"/>
          <p:cNvSpPr/>
          <p:nvPr/>
        </p:nvSpPr>
        <p:spPr>
          <a:xfrm rot="16200000">
            <a:off x="8438527" y="2361116"/>
            <a:ext cx="147129" cy="2090692"/>
          </a:xfrm>
          <a:prstGeom prst="leftBrace">
            <a:avLst/>
          </a:prstGeom>
          <a:ln>
            <a:solidFill>
              <a:srgbClr val="D90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8263368" y="3619875"/>
                <a:ext cx="66902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800" i="1" smtClean="0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1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ru-RU" sz="2800" i="1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368" y="3619875"/>
                <a:ext cx="669029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9701761" y="3947108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solidFill>
                            <a:srgbClr val="D905BB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2800" dirty="0">
                  <a:solidFill>
                    <a:srgbClr val="D905BB"/>
                  </a:solidFill>
                </a:endParaRPr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761" y="3947108"/>
                <a:ext cx="468077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8045487" y="4193104"/>
                <a:ext cx="1104790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>
                    <a:solidFill>
                      <a:srgbClr val="D905BB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solidFill>
                          <a:srgbClr val="D905BB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000" dirty="0" smtClean="0">
                    <a:solidFill>
                      <a:srgbClr val="D905BB"/>
                    </a:solidFill>
                  </a:rPr>
                  <a:t>(n+1)</a:t>
                </a:r>
                <a:r>
                  <a:rPr lang="ru-RU" sz="2000" dirty="0" smtClean="0">
                    <a:solidFill>
                      <a:srgbClr val="D905BB"/>
                    </a:solidFill>
                  </a:rPr>
                  <a:t> </a:t>
                </a:r>
                <a:endParaRPr lang="ru-RU" sz="2000" dirty="0">
                  <a:solidFill>
                    <a:srgbClr val="D905BB"/>
                  </a:solidFill>
                </a:endParaRPr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487" y="4193104"/>
                <a:ext cx="1104790" cy="400110"/>
              </a:xfrm>
              <a:prstGeom prst="rect">
                <a:avLst/>
              </a:prstGeom>
              <a:blipFill rotWithShape="0">
                <a:blip r:embed="rId15"/>
                <a:stretch>
                  <a:fillRect l="-6077" t="-9231" b="-276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932441" y="6013474"/>
            <a:ext cx="9059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Это линейная регрессия нескольких переменных</a:t>
            </a:r>
            <a:endParaRPr lang="ru-RU" sz="3200" dirty="0"/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1859165" y="6002606"/>
            <a:ext cx="9132368" cy="65283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030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328699"/>
            <a:ext cx="8348472" cy="4389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000" y="1253057"/>
            <a:ext cx="248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 smtClean="0"/>
              <a:t>Гипотеза</a:t>
            </a:r>
            <a:r>
              <a:rPr lang="en-US" sz="3200" i="1" u="sng" dirty="0" smtClean="0"/>
              <a:t>:</a:t>
            </a:r>
            <a:endParaRPr lang="en-US" sz="3200" i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508000" y="1848156"/>
            <a:ext cx="248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 smtClean="0"/>
              <a:t>Параметры</a:t>
            </a:r>
            <a:r>
              <a:rPr lang="en-US" sz="3200" i="1" u="sng" dirty="0" smtClean="0"/>
              <a:t>:</a:t>
            </a:r>
            <a:endParaRPr lang="en-US" sz="3200" i="1" u="sng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998331"/>
            <a:ext cx="2185416" cy="368808"/>
          </a:xfrm>
          <a:prstGeom prst="rect">
            <a:avLst/>
          </a:prstGeom>
        </p:spPr>
      </p:pic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76704" y="47763"/>
            <a:ext cx="83539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ГРАДИЕНТНЫЙ СПУСК ДЛЯ ЛИНЕЙНОЙ РЕГРЕССИИ </a:t>
            </a:r>
          </a:p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НЕСКОЛЬКИХ ПЕРЕМЕННЫХ</a:t>
            </a:r>
            <a:endParaRPr lang="ru-RU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88241" y="1039256"/>
            <a:ext cx="57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D905BB"/>
                </a:solidFill>
              </a:rPr>
              <a:t>=1</a:t>
            </a:r>
            <a:endParaRPr lang="ru-RU" dirty="0">
              <a:solidFill>
                <a:srgbClr val="D905BB"/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6155709" y="1277647"/>
            <a:ext cx="195943" cy="130941"/>
          </a:xfrm>
          <a:prstGeom prst="straightConnector1">
            <a:avLst/>
          </a:prstGeom>
          <a:ln>
            <a:solidFill>
              <a:srgbClr val="D90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5895445" y="1877046"/>
                <a:ext cx="5205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45" y="1877046"/>
                <a:ext cx="520527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Стрелка вправо 19"/>
          <p:cNvSpPr/>
          <p:nvPr/>
        </p:nvSpPr>
        <p:spPr>
          <a:xfrm>
            <a:off x="5384107" y="2085057"/>
            <a:ext cx="511338" cy="153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9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328699"/>
            <a:ext cx="8348472" cy="4389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000" y="1253057"/>
            <a:ext cx="248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 smtClean="0"/>
              <a:t>Гипотеза</a:t>
            </a:r>
            <a:r>
              <a:rPr lang="en-US" sz="3200" i="1" u="sng" dirty="0" smtClean="0"/>
              <a:t>:</a:t>
            </a:r>
            <a:endParaRPr lang="en-US" sz="3200" i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508000" y="1848156"/>
            <a:ext cx="248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 smtClean="0"/>
              <a:t>Параметры</a:t>
            </a:r>
            <a:r>
              <a:rPr lang="en-US" sz="3200" i="1" u="sng" dirty="0" smtClean="0"/>
              <a:t>:</a:t>
            </a:r>
            <a:endParaRPr lang="en-US" sz="3200" i="1" u="sng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998331"/>
            <a:ext cx="2185416" cy="368808"/>
          </a:xfrm>
          <a:prstGeom prst="rect">
            <a:avLst/>
          </a:prstGeom>
        </p:spPr>
      </p:pic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76704" y="47763"/>
            <a:ext cx="83539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ГРАДИЕНТНЫЙ СПУСК ДЛЯ ЛИНЕЙНОЙ РЕГРЕССИИ </a:t>
            </a:r>
          </a:p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НЕСКОЛЬКИХ ПЕРЕМЕННЫХ</a:t>
            </a:r>
            <a:endParaRPr lang="ru-RU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88241" y="1039256"/>
            <a:ext cx="57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D905BB"/>
                </a:solidFill>
              </a:rPr>
              <a:t>=1</a:t>
            </a:r>
            <a:endParaRPr lang="ru-RU" dirty="0">
              <a:solidFill>
                <a:srgbClr val="D905BB"/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6155709" y="1277647"/>
            <a:ext cx="195943" cy="130941"/>
          </a:xfrm>
          <a:prstGeom prst="straightConnector1">
            <a:avLst/>
          </a:prstGeom>
          <a:ln>
            <a:solidFill>
              <a:srgbClr val="D90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5895445" y="1877046"/>
                <a:ext cx="5205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45" y="1877046"/>
                <a:ext cx="520527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Стрелка вправо 19"/>
          <p:cNvSpPr/>
          <p:nvPr/>
        </p:nvSpPr>
        <p:spPr>
          <a:xfrm>
            <a:off x="5384107" y="2085057"/>
            <a:ext cx="511338" cy="153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698821" y="1848156"/>
            <a:ext cx="4189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- </a:t>
            </a:r>
            <a:r>
              <a:rPr lang="en-US" sz="2800" dirty="0" smtClean="0"/>
              <a:t>     n + 1 – </a:t>
            </a:r>
            <a:r>
              <a:rPr lang="ru-RU" sz="2800" dirty="0" smtClean="0"/>
              <a:t>мерный вектор</a:t>
            </a:r>
            <a:endParaRPr lang="ru-RU" sz="28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2808514" y="1998331"/>
            <a:ext cx="2326931" cy="434600"/>
          </a:xfrm>
          <a:prstGeom prst="line">
            <a:avLst/>
          </a:prstGeom>
          <a:ln>
            <a:solidFill>
              <a:srgbClr val="D90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76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328699"/>
            <a:ext cx="8348472" cy="4389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000" y="1253057"/>
            <a:ext cx="248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 smtClean="0"/>
              <a:t>Гипотеза</a:t>
            </a:r>
            <a:r>
              <a:rPr lang="en-US" sz="3200" i="1" u="sng" dirty="0" smtClean="0"/>
              <a:t>:</a:t>
            </a:r>
            <a:endParaRPr lang="en-US" sz="3200" i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508000" y="1848156"/>
            <a:ext cx="248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 smtClean="0"/>
              <a:t>Параметры</a:t>
            </a:r>
            <a:r>
              <a:rPr lang="en-US" sz="3200" i="1" u="sng" dirty="0" smtClean="0"/>
              <a:t>:</a:t>
            </a:r>
            <a:endParaRPr lang="en-US" sz="3200" i="1" u="sng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998331"/>
            <a:ext cx="2185416" cy="368808"/>
          </a:xfrm>
          <a:prstGeom prst="rect">
            <a:avLst/>
          </a:prstGeom>
        </p:spPr>
      </p:pic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76704" y="47763"/>
            <a:ext cx="83539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ГРАДИЕНТНЫЙ СПУСК ДЛЯ ЛИНЕЙНОЙ РЕГРЕССИИ </a:t>
            </a:r>
          </a:p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НЕСКОЛЬКИХ ПЕРЕМЕННЫХ</a:t>
            </a:r>
            <a:endParaRPr lang="ru-RU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88241" y="1039256"/>
            <a:ext cx="57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D905BB"/>
                </a:solidFill>
              </a:rPr>
              <a:t>=1</a:t>
            </a:r>
            <a:endParaRPr lang="ru-RU" dirty="0">
              <a:solidFill>
                <a:srgbClr val="D905BB"/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6155709" y="1277647"/>
            <a:ext cx="195943" cy="130941"/>
          </a:xfrm>
          <a:prstGeom prst="straightConnector1">
            <a:avLst/>
          </a:prstGeom>
          <a:ln>
            <a:solidFill>
              <a:srgbClr val="D90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5895445" y="1877046"/>
                <a:ext cx="5205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45" y="1877046"/>
                <a:ext cx="520527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Стрелка вправо 19"/>
          <p:cNvSpPr/>
          <p:nvPr/>
        </p:nvSpPr>
        <p:spPr>
          <a:xfrm>
            <a:off x="5384107" y="2085057"/>
            <a:ext cx="511338" cy="153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698821" y="1848156"/>
            <a:ext cx="4189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- </a:t>
            </a:r>
            <a:r>
              <a:rPr lang="en-US" sz="2800" dirty="0" smtClean="0"/>
              <a:t>     n + 1 – </a:t>
            </a:r>
            <a:r>
              <a:rPr lang="ru-RU" sz="2800" dirty="0" smtClean="0"/>
              <a:t>мерный вектор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07999" y="2443255"/>
            <a:ext cx="407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 smtClean="0"/>
              <a:t>Функция стоимости</a:t>
            </a:r>
            <a:r>
              <a:rPr lang="en-US" sz="3200" i="1" u="sng" dirty="0" smtClean="0"/>
              <a:t>:</a:t>
            </a:r>
            <a:endParaRPr lang="en-US" sz="3200" i="1" u="sng" dirty="0"/>
          </a:p>
        </p:txBody>
      </p:sp>
      <p:pic>
        <p:nvPicPr>
          <p:cNvPr id="1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01" y="2843956"/>
            <a:ext cx="7540752" cy="1109472"/>
          </a:xfrm>
          <a:prstGeom prst="rect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 flipV="1">
            <a:off x="2808514" y="1998331"/>
            <a:ext cx="2326931" cy="434600"/>
          </a:xfrm>
          <a:prstGeom prst="line">
            <a:avLst/>
          </a:prstGeom>
          <a:ln>
            <a:solidFill>
              <a:srgbClr val="D90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70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328699"/>
            <a:ext cx="8348472" cy="4389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000" y="1253057"/>
            <a:ext cx="248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 smtClean="0"/>
              <a:t>Гипотеза</a:t>
            </a:r>
            <a:r>
              <a:rPr lang="en-US" sz="3200" i="1" u="sng" dirty="0" smtClean="0"/>
              <a:t>:</a:t>
            </a:r>
            <a:endParaRPr lang="en-US" sz="3200" i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508000" y="1848156"/>
            <a:ext cx="248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 smtClean="0"/>
              <a:t>Параметры</a:t>
            </a:r>
            <a:r>
              <a:rPr lang="en-US" sz="3200" i="1" u="sng" dirty="0" smtClean="0"/>
              <a:t>:</a:t>
            </a:r>
            <a:endParaRPr lang="en-US" sz="3200" i="1" u="sng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998331"/>
            <a:ext cx="2185416" cy="368808"/>
          </a:xfrm>
          <a:prstGeom prst="rect">
            <a:avLst/>
          </a:prstGeom>
        </p:spPr>
      </p:pic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76704" y="47763"/>
            <a:ext cx="83539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ГРАДИЕНТНЫЙ СПУСК ДЛЯ ЛИНЕЙНОЙ РЕГРЕССИИ </a:t>
            </a:r>
          </a:p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НЕСКОЛЬКИХ ПЕРЕМЕННЫХ</a:t>
            </a:r>
            <a:endParaRPr lang="ru-RU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88241" y="1039256"/>
            <a:ext cx="57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D905BB"/>
                </a:solidFill>
              </a:rPr>
              <a:t>=1</a:t>
            </a:r>
            <a:endParaRPr lang="ru-RU" dirty="0">
              <a:solidFill>
                <a:srgbClr val="D905BB"/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6155709" y="1277647"/>
            <a:ext cx="195943" cy="130941"/>
          </a:xfrm>
          <a:prstGeom prst="straightConnector1">
            <a:avLst/>
          </a:prstGeom>
          <a:ln>
            <a:solidFill>
              <a:srgbClr val="D90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5895445" y="1877046"/>
                <a:ext cx="5205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45" y="1877046"/>
                <a:ext cx="520527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Стрелка вправо 19"/>
          <p:cNvSpPr/>
          <p:nvPr/>
        </p:nvSpPr>
        <p:spPr>
          <a:xfrm>
            <a:off x="5384107" y="2085057"/>
            <a:ext cx="511338" cy="153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698821" y="1848156"/>
            <a:ext cx="4189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- </a:t>
            </a:r>
            <a:r>
              <a:rPr lang="en-US" sz="2800" dirty="0" smtClean="0"/>
              <a:t>     n + 1 – </a:t>
            </a:r>
            <a:r>
              <a:rPr lang="ru-RU" sz="2800" dirty="0" smtClean="0"/>
              <a:t>мерный вектор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07999" y="2443255"/>
            <a:ext cx="40715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 smtClean="0"/>
              <a:t>Функция стоимости</a:t>
            </a:r>
            <a:r>
              <a:rPr lang="en-US" sz="3200" i="1" u="sng" dirty="0" smtClean="0"/>
              <a:t>:</a:t>
            </a:r>
            <a:endParaRPr lang="en-US" sz="3200" i="1" u="sng" dirty="0"/>
          </a:p>
        </p:txBody>
      </p:sp>
      <p:pic>
        <p:nvPicPr>
          <p:cNvPr id="1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01" y="2843956"/>
            <a:ext cx="7540752" cy="1109472"/>
          </a:xfrm>
          <a:prstGeom prst="rect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 flipV="1">
            <a:off x="2808514" y="1998331"/>
            <a:ext cx="2326931" cy="434600"/>
          </a:xfrm>
          <a:prstGeom prst="line">
            <a:avLst/>
          </a:prstGeom>
          <a:ln>
            <a:solidFill>
              <a:srgbClr val="D90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3277904" y="3134000"/>
            <a:ext cx="2326931" cy="434600"/>
          </a:xfrm>
          <a:prstGeom prst="line">
            <a:avLst/>
          </a:prstGeom>
          <a:ln>
            <a:solidFill>
              <a:srgbClr val="D90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96789" y="3592769"/>
                <a:ext cx="8828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 smtClean="0">
                    <a:solidFill>
                      <a:srgbClr val="D905B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J(</a:t>
                </a:r>
                <a14:m>
                  <m:oMath xmlns:m="http://schemas.openxmlformats.org/officeDocument/2006/math">
                    <m:r>
                      <a:rPr lang="ru-RU" sz="3200" i="1" smtClean="0">
                        <a:solidFill>
                          <a:srgbClr val="D905BB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i="1" dirty="0" smtClean="0">
                    <a:solidFill>
                      <a:srgbClr val="D905B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3200" i="1" dirty="0">
                  <a:solidFill>
                    <a:srgbClr val="D905B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89" y="3592769"/>
                <a:ext cx="882806" cy="584775"/>
              </a:xfrm>
              <a:prstGeom prst="rect">
                <a:avLst/>
              </a:prstGeom>
              <a:blipFill rotWithShape="0">
                <a:blip r:embed="rId10"/>
                <a:stretch>
                  <a:fillRect l="-17241" t="-14583" r="-16552" b="-322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76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328699"/>
            <a:ext cx="8348472" cy="4389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000" y="1253057"/>
            <a:ext cx="248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 smtClean="0"/>
              <a:t>Гипотеза</a:t>
            </a:r>
            <a:r>
              <a:rPr lang="en-US" sz="3200" i="1" u="sng" dirty="0" smtClean="0"/>
              <a:t>:</a:t>
            </a:r>
            <a:endParaRPr lang="en-US" sz="3200" i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508000" y="1848156"/>
            <a:ext cx="248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 smtClean="0"/>
              <a:t>Параметры</a:t>
            </a:r>
            <a:r>
              <a:rPr lang="en-US" sz="3200" i="1" u="sng" dirty="0" smtClean="0"/>
              <a:t>:</a:t>
            </a:r>
            <a:endParaRPr lang="en-US" sz="3200" i="1" u="sng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029" y="1998331"/>
            <a:ext cx="2185416" cy="368808"/>
          </a:xfrm>
          <a:prstGeom prst="rect">
            <a:avLst/>
          </a:prstGeom>
        </p:spPr>
      </p:pic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076704" y="47763"/>
            <a:ext cx="83539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ГРАДИЕНТНЫЙ СПУСК ДЛЯ ЛИНЕЙНОЙ РЕГРЕССИИ </a:t>
            </a:r>
          </a:p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НЕСКОЛЬКИХ ПЕРЕМЕННЫХ</a:t>
            </a:r>
            <a:endParaRPr lang="ru-RU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88241" y="1039256"/>
            <a:ext cx="57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D905BB"/>
                </a:solidFill>
              </a:rPr>
              <a:t>=1</a:t>
            </a:r>
            <a:endParaRPr lang="ru-RU" dirty="0">
              <a:solidFill>
                <a:srgbClr val="D905BB"/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6155709" y="1277647"/>
            <a:ext cx="195943" cy="130941"/>
          </a:xfrm>
          <a:prstGeom prst="straightConnector1">
            <a:avLst/>
          </a:prstGeom>
          <a:ln>
            <a:solidFill>
              <a:srgbClr val="D90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5895445" y="1877046"/>
                <a:ext cx="5205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445" y="1877046"/>
                <a:ext cx="520527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Стрелка вправо 19"/>
          <p:cNvSpPr/>
          <p:nvPr/>
        </p:nvSpPr>
        <p:spPr>
          <a:xfrm>
            <a:off x="5384107" y="2085057"/>
            <a:ext cx="511338" cy="153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6698821" y="1848156"/>
            <a:ext cx="4189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- </a:t>
            </a:r>
            <a:r>
              <a:rPr lang="en-US" sz="2800" dirty="0" smtClean="0"/>
              <a:t>     n + 1 – </a:t>
            </a:r>
            <a:r>
              <a:rPr lang="ru-RU" sz="2800" dirty="0" smtClean="0"/>
              <a:t>мерный вектор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507999" y="2443255"/>
            <a:ext cx="4364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i="1" u="sng" dirty="0" smtClean="0"/>
              <a:t>Функция стоимости</a:t>
            </a:r>
            <a:r>
              <a:rPr lang="en-US" sz="3200" i="1" u="sng" dirty="0" smtClean="0"/>
              <a:t>:</a:t>
            </a:r>
            <a:endParaRPr lang="en-US" sz="3200" i="1" u="sng" dirty="0"/>
          </a:p>
        </p:txBody>
      </p:sp>
      <p:pic>
        <p:nvPicPr>
          <p:cNvPr id="1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01" y="2843956"/>
            <a:ext cx="7540752" cy="1109472"/>
          </a:xfrm>
          <a:prstGeom prst="rect">
            <a:avLst/>
          </a:prstGeom>
        </p:spPr>
      </p:pic>
      <p:cxnSp>
        <p:nvCxnSpPr>
          <p:cNvPr id="16" name="Прямая соединительная линия 15"/>
          <p:cNvCxnSpPr/>
          <p:nvPr/>
        </p:nvCxnSpPr>
        <p:spPr>
          <a:xfrm flipV="1">
            <a:off x="2808514" y="1998331"/>
            <a:ext cx="2326931" cy="434600"/>
          </a:xfrm>
          <a:prstGeom prst="line">
            <a:avLst/>
          </a:prstGeom>
          <a:ln>
            <a:solidFill>
              <a:srgbClr val="D90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3277904" y="3134000"/>
            <a:ext cx="2326931" cy="434600"/>
          </a:xfrm>
          <a:prstGeom prst="line">
            <a:avLst/>
          </a:prstGeom>
          <a:ln>
            <a:solidFill>
              <a:srgbClr val="D90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96789" y="3592769"/>
                <a:ext cx="8828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 smtClean="0">
                    <a:solidFill>
                      <a:srgbClr val="D905B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J(</a:t>
                </a:r>
                <a14:m>
                  <m:oMath xmlns:m="http://schemas.openxmlformats.org/officeDocument/2006/math">
                    <m:r>
                      <a:rPr lang="ru-RU" sz="3200" i="1" smtClean="0">
                        <a:solidFill>
                          <a:srgbClr val="D905BB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i="1" dirty="0" smtClean="0">
                    <a:solidFill>
                      <a:srgbClr val="D905B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3200" i="1" dirty="0">
                  <a:solidFill>
                    <a:srgbClr val="D905B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89" y="3592769"/>
                <a:ext cx="882806" cy="584775"/>
              </a:xfrm>
              <a:prstGeom prst="rect">
                <a:avLst/>
              </a:prstGeom>
              <a:blipFill rotWithShape="0">
                <a:blip r:embed="rId14"/>
                <a:stretch>
                  <a:fillRect l="-17241" t="-14583" r="-16552" b="-322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4"/>
          <p:cNvGrpSpPr/>
          <p:nvPr/>
        </p:nvGrpSpPr>
        <p:grpSpPr>
          <a:xfrm>
            <a:off x="467358" y="4209366"/>
            <a:ext cx="11000377" cy="2371100"/>
            <a:chOff x="380999" y="2952750"/>
            <a:chExt cx="8250283" cy="1778325"/>
          </a:xfrm>
        </p:grpSpPr>
        <p:pic>
          <p:nvPicPr>
            <p:cNvPr id="24" name="Picture 2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00" y="4423440"/>
              <a:ext cx="1293495" cy="220980"/>
            </a:xfrm>
            <a:prstGeom prst="rect">
              <a:avLst/>
            </a:prstGeom>
          </p:spPr>
        </p:pic>
        <p:pic>
          <p:nvPicPr>
            <p:cNvPr id="25" name="Picture 2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63" y="3447007"/>
              <a:ext cx="109728" cy="304038"/>
            </a:xfrm>
            <a:prstGeom prst="rect">
              <a:avLst/>
            </a:prstGeom>
          </p:spPr>
        </p:pic>
        <p:grpSp>
          <p:nvGrpSpPr>
            <p:cNvPr id="26" name="Group 2"/>
            <p:cNvGrpSpPr/>
            <p:nvPr/>
          </p:nvGrpSpPr>
          <p:grpSpPr>
            <a:xfrm>
              <a:off x="380999" y="2952750"/>
              <a:ext cx="8250283" cy="1778325"/>
              <a:chOff x="380999" y="2952750"/>
              <a:chExt cx="8250283" cy="1778325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2488991" y="4354000"/>
                <a:ext cx="6142291" cy="3770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67" dirty="0" smtClean="0"/>
                  <a:t>(</a:t>
                </a:r>
                <a:r>
                  <a:rPr lang="ru-RU" sz="2667" dirty="0" smtClean="0"/>
                  <a:t>одновременное обновление для всех</a:t>
                </a:r>
                <a:r>
                  <a:rPr lang="en-US" sz="2667" dirty="0" smtClean="0"/>
                  <a:t> </a:t>
                </a:r>
                <a:r>
                  <a:rPr lang="ru-RU" sz="2667" dirty="0" smtClean="0"/>
                  <a:t>     </a:t>
                </a:r>
                <a:r>
                  <a:rPr lang="en-US" sz="2667" dirty="0" smtClean="0"/>
                  <a:t>                       </a:t>
                </a:r>
                <a:r>
                  <a:rPr lang="en-US" sz="2667" dirty="0"/>
                  <a:t>)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028700" y="3390840"/>
                <a:ext cx="961263" cy="377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667" dirty="0"/>
                  <a:t>Repeat</a:t>
                </a:r>
                <a:endParaRPr lang="en-US" sz="3200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80999" y="2952750"/>
                <a:ext cx="3053696" cy="438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i="1" u="sng" dirty="0" smtClean="0"/>
                  <a:t>Градиентный спуск</a:t>
                </a:r>
                <a:r>
                  <a:rPr lang="en-US" sz="3200" i="1" u="sng" dirty="0" smtClean="0"/>
                  <a:t>:</a:t>
                </a:r>
                <a:endParaRPr lang="en-US" sz="3200" i="1" u="sng" dirty="0"/>
              </a:p>
            </p:txBody>
          </p:sp>
          <p:pic>
            <p:nvPicPr>
              <p:cNvPr id="30" name="Picture 3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4379695"/>
                <a:ext cx="109728" cy="304038"/>
              </a:xfrm>
              <a:prstGeom prst="rect">
                <a:avLst/>
              </a:prstGeom>
            </p:spPr>
          </p:pic>
          <p:pic>
            <p:nvPicPr>
              <p:cNvPr id="31" name="Picture 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9047" y="3854463"/>
                <a:ext cx="3698748" cy="436626"/>
              </a:xfrm>
              <a:prstGeom prst="rect">
                <a:avLst/>
              </a:prstGeom>
            </p:spPr>
          </p:pic>
        </p:grpSp>
      </p:grpSp>
      <p:cxnSp>
        <p:nvCxnSpPr>
          <p:cNvPr id="32" name="Прямая соединительная линия 31"/>
          <p:cNvCxnSpPr/>
          <p:nvPr/>
        </p:nvCxnSpPr>
        <p:spPr>
          <a:xfrm flipV="1">
            <a:off x="4872446" y="5411650"/>
            <a:ext cx="2043973" cy="406809"/>
          </a:xfrm>
          <a:prstGeom prst="line">
            <a:avLst/>
          </a:prstGeom>
          <a:ln>
            <a:solidFill>
              <a:srgbClr val="D905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931471" y="5351915"/>
                <a:ext cx="8828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i="1" dirty="0" smtClean="0">
                    <a:solidFill>
                      <a:srgbClr val="D905B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J(</a:t>
                </a:r>
                <a14:m>
                  <m:oMath xmlns:m="http://schemas.openxmlformats.org/officeDocument/2006/math">
                    <m:r>
                      <a:rPr lang="ru-RU" sz="3200" i="1" smtClean="0">
                        <a:solidFill>
                          <a:srgbClr val="D905BB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3200" i="1" dirty="0" smtClean="0">
                    <a:solidFill>
                      <a:srgbClr val="D905BB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3200" i="1" dirty="0">
                  <a:solidFill>
                    <a:srgbClr val="D905BB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471" y="5351915"/>
                <a:ext cx="882806" cy="584775"/>
              </a:xfrm>
              <a:prstGeom prst="rect">
                <a:avLst/>
              </a:prstGeom>
              <a:blipFill rotWithShape="0">
                <a:blip r:embed="rId19"/>
                <a:stretch>
                  <a:fillRect l="-17241" t="-14583" r="-16552" b="-322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307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39120" y="4736048"/>
            <a:ext cx="543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 smtClean="0"/>
              <a:t>(</a:t>
            </a:r>
            <a:r>
              <a:rPr lang="ru-RU" sz="2400" dirty="0" smtClean="0"/>
              <a:t>одновременное обновление</a:t>
            </a:r>
            <a:r>
              <a:rPr lang="en-US" sz="2400" dirty="0" smtClean="0"/>
              <a:t>             </a:t>
            </a:r>
            <a:r>
              <a:rPr lang="en-US" sz="2133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1535388"/>
            <a:ext cx="355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Repeat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1001908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Было ранее</a:t>
            </a:r>
            <a:r>
              <a:rPr lang="en-US" sz="2667" dirty="0" smtClean="0"/>
              <a:t> </a:t>
            </a:r>
            <a:r>
              <a:rPr lang="en-US" sz="2667" dirty="0"/>
              <a:t>(n=1):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16077"/>
            <a:ext cx="4473703" cy="8321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744" y="4854702"/>
            <a:ext cx="644652" cy="27660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284" y="1610277"/>
            <a:ext cx="146304" cy="40538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1" y="5461000"/>
            <a:ext cx="146304" cy="4053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88538"/>
            <a:ext cx="4930903" cy="8321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11" y="3204721"/>
            <a:ext cx="969264" cy="409195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3535807" y="1703199"/>
            <a:ext cx="179071" cy="2746504"/>
          </a:xfrm>
          <a:prstGeom prst="rightBrace">
            <a:avLst>
              <a:gd name="adj1" fmla="val 4791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Номер слайда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2076704" y="47763"/>
            <a:ext cx="83539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ГРАДИЕНТНЫЙ СПУСК ДЛЯ ЛИНЕЙНОЙ РЕГРЕССИИ </a:t>
            </a:r>
          </a:p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НЕСКОЛЬКИХ ПЕРЕМЕННЫХ</a:t>
            </a:r>
            <a:endParaRPr lang="ru-RU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392222" y="4334338"/>
                <a:ext cx="588174" cy="436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ru-RU" i="1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22" y="4334338"/>
                <a:ext cx="588174" cy="436402"/>
              </a:xfrm>
              <a:prstGeom prst="rect">
                <a:avLst/>
              </a:prstGeom>
              <a:blipFill rotWithShape="0">
                <a:blip r:embed="rId1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/>
          <p:cNvCxnSpPr/>
          <p:nvPr/>
        </p:nvCxnSpPr>
        <p:spPr>
          <a:xfrm flipH="1" flipV="1">
            <a:off x="5238206" y="4310744"/>
            <a:ext cx="154016" cy="232762"/>
          </a:xfrm>
          <a:prstGeom prst="straightConnector1">
            <a:avLst/>
          </a:prstGeom>
          <a:ln>
            <a:solidFill>
              <a:srgbClr val="D90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6981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39120" y="4736048"/>
            <a:ext cx="543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 smtClean="0"/>
              <a:t>(</a:t>
            </a:r>
            <a:r>
              <a:rPr lang="ru-RU" sz="2400" dirty="0" smtClean="0"/>
              <a:t>одновременное обновление</a:t>
            </a:r>
            <a:r>
              <a:rPr lang="en-US" sz="2400" dirty="0" smtClean="0"/>
              <a:t>             </a:t>
            </a:r>
            <a:r>
              <a:rPr lang="en-US" sz="2133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1535388"/>
            <a:ext cx="355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Repeat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1001908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u="sng" dirty="0" smtClean="0"/>
              <a:t>Было ранее</a:t>
            </a:r>
            <a:r>
              <a:rPr lang="en-US" sz="2667" i="1" u="sng" dirty="0" smtClean="0"/>
              <a:t> </a:t>
            </a:r>
            <a:r>
              <a:rPr lang="en-US" sz="2667" dirty="0"/>
              <a:t>(n=1):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16077"/>
            <a:ext cx="4473703" cy="8321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744" y="4854702"/>
            <a:ext cx="644652" cy="27660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284" y="1610277"/>
            <a:ext cx="146304" cy="40538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1" y="5461000"/>
            <a:ext cx="146304" cy="4053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88538"/>
            <a:ext cx="4930903" cy="8321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11" y="3204721"/>
            <a:ext cx="969264" cy="409195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3535807" y="1703199"/>
            <a:ext cx="179071" cy="2746504"/>
          </a:xfrm>
          <a:prstGeom prst="rightBrace">
            <a:avLst>
              <a:gd name="adj1" fmla="val 4791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Номер слайда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2076704" y="47763"/>
            <a:ext cx="83539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ГРАДИЕНТНЫЙ СПУСК ДЛЯ ЛИНЕЙНОЙ РЕГРЕССИИ </a:t>
            </a:r>
          </a:p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НЕСКОЛЬКИХ ПЕРЕМЕННЫХ</a:t>
            </a:r>
            <a:endParaRPr lang="ru-RU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392222" y="4334338"/>
                <a:ext cx="588174" cy="436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ru-RU" i="1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22" y="4334338"/>
                <a:ext cx="588174" cy="436402"/>
              </a:xfrm>
              <a:prstGeom prst="rect">
                <a:avLst/>
              </a:prstGeom>
              <a:blipFill rotWithShape="0">
                <a:blip r:embed="rId2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/>
          <p:cNvCxnSpPr/>
          <p:nvPr/>
        </p:nvCxnSpPr>
        <p:spPr>
          <a:xfrm flipH="1" flipV="1">
            <a:off x="5238206" y="4310744"/>
            <a:ext cx="154016" cy="232762"/>
          </a:xfrm>
          <a:prstGeom prst="straightConnector1">
            <a:avLst/>
          </a:prstGeom>
          <a:ln>
            <a:solidFill>
              <a:srgbClr val="D90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8"/>
          <p:cNvCxnSpPr/>
          <p:nvPr/>
        </p:nvCxnSpPr>
        <p:spPr>
          <a:xfrm>
            <a:off x="6244046" y="1162594"/>
            <a:ext cx="4354" cy="5517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4704" y="865854"/>
            <a:ext cx="4775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i="1" u="sng" dirty="0" smtClean="0"/>
              <a:t>Стало</a:t>
            </a:r>
            <a:r>
              <a:rPr lang="ru-RU" sz="2667" dirty="0" smtClean="0"/>
              <a:t>               </a:t>
            </a:r>
            <a:r>
              <a:rPr lang="en-US" sz="2667" dirty="0" smtClean="0"/>
              <a:t>:</a:t>
            </a:r>
            <a:endParaRPr lang="en-US" sz="2667" dirty="0"/>
          </a:p>
        </p:txBody>
      </p:sp>
      <p:pic>
        <p:nvPicPr>
          <p:cNvPr id="19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16" y="1001908"/>
            <a:ext cx="916687" cy="3063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63577" y="1407807"/>
            <a:ext cx="355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Repeat</a:t>
            </a:r>
            <a:endParaRPr lang="en-US" sz="3200" dirty="0"/>
          </a:p>
        </p:txBody>
      </p:sp>
      <p:pic>
        <p:nvPicPr>
          <p:cNvPr id="22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521" y="1407585"/>
            <a:ext cx="146304" cy="4053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943" y="1787119"/>
            <a:ext cx="4914900" cy="83210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261137" y="2573783"/>
            <a:ext cx="551687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 smtClean="0"/>
              <a:t>(</a:t>
            </a:r>
            <a:r>
              <a:rPr lang="ru-RU" sz="2000" dirty="0" smtClean="0"/>
              <a:t>одновременное обновление</a:t>
            </a:r>
            <a:endParaRPr lang="en-US" sz="2133" dirty="0"/>
          </a:p>
          <a:p>
            <a:r>
              <a:rPr lang="en-US" sz="2133" dirty="0"/>
              <a:t>    </a:t>
            </a:r>
            <a:r>
              <a:rPr lang="ru-RU" sz="2133" dirty="0" smtClean="0"/>
              <a:t>для</a:t>
            </a:r>
            <a:r>
              <a:rPr lang="en-US" sz="2133" dirty="0" smtClean="0"/>
              <a:t>                   </a:t>
            </a:r>
            <a:r>
              <a:rPr lang="ru-RU" sz="2133" dirty="0" smtClean="0"/>
              <a:t>                    </a:t>
            </a:r>
            <a:r>
              <a:rPr lang="en-US" sz="2133" dirty="0" smtClean="0"/>
              <a:t> </a:t>
            </a:r>
            <a:r>
              <a:rPr lang="en-US" sz="2133" dirty="0"/>
              <a:t>)</a:t>
            </a:r>
          </a:p>
        </p:txBody>
      </p:sp>
      <p:pic>
        <p:nvPicPr>
          <p:cNvPr id="25" name="Picture 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458" y="2664576"/>
            <a:ext cx="224028" cy="306324"/>
          </a:xfrm>
          <a:prstGeom prst="rect">
            <a:avLst/>
          </a:prstGeom>
        </p:spPr>
      </p:pic>
      <p:pic>
        <p:nvPicPr>
          <p:cNvPr id="26" name="Picture 1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586" y="3048131"/>
            <a:ext cx="1379728" cy="235712"/>
          </a:xfrm>
          <a:prstGeom prst="rect">
            <a:avLst/>
          </a:prstGeom>
        </p:spPr>
      </p:pic>
      <p:pic>
        <p:nvPicPr>
          <p:cNvPr id="27" name="Picture 3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464" y="3120618"/>
            <a:ext cx="146304" cy="405384"/>
          </a:xfrm>
          <a:prstGeom prst="rect">
            <a:avLst/>
          </a:prstGeom>
        </p:spPr>
      </p:pic>
      <p:cxnSp>
        <p:nvCxnSpPr>
          <p:cNvPr id="28" name="Straight Connector 39"/>
          <p:cNvCxnSpPr/>
          <p:nvPr/>
        </p:nvCxnSpPr>
        <p:spPr>
          <a:xfrm flipH="1">
            <a:off x="6514704" y="3613916"/>
            <a:ext cx="528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581" y="3632200"/>
            <a:ext cx="4880611" cy="832104"/>
          </a:xfrm>
          <a:prstGeom prst="rect">
            <a:avLst/>
          </a:prstGeom>
        </p:spPr>
      </p:pic>
      <p:pic>
        <p:nvPicPr>
          <p:cNvPr id="32" name="Picture 1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08" y="4628896"/>
            <a:ext cx="4880611" cy="832104"/>
          </a:xfrm>
          <a:prstGeom prst="rect">
            <a:avLst/>
          </a:prstGeom>
        </p:spPr>
      </p:pic>
      <p:pic>
        <p:nvPicPr>
          <p:cNvPr id="34" name="Picture 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08" y="5543296"/>
            <a:ext cx="4880611" cy="832104"/>
          </a:xfrm>
          <a:prstGeom prst="rect">
            <a:avLst/>
          </a:prstGeom>
        </p:spPr>
      </p:pic>
      <p:pic>
        <p:nvPicPr>
          <p:cNvPr id="36" name="Picture 5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08" y="6505575"/>
            <a:ext cx="253365" cy="2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244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239120" y="4736048"/>
            <a:ext cx="543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 smtClean="0"/>
              <a:t>(</a:t>
            </a:r>
            <a:r>
              <a:rPr lang="ru-RU" sz="2400" dirty="0" smtClean="0"/>
              <a:t>одновременное обновление</a:t>
            </a:r>
            <a:r>
              <a:rPr lang="en-US" sz="2400" dirty="0" smtClean="0"/>
              <a:t>             </a:t>
            </a:r>
            <a:r>
              <a:rPr lang="en-US" sz="2133" dirty="0"/>
              <a:t>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1535388"/>
            <a:ext cx="355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Repeat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609600" y="1001908"/>
            <a:ext cx="4775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i="1" u="sng" dirty="0" smtClean="0"/>
              <a:t>Было ранее</a:t>
            </a:r>
            <a:r>
              <a:rPr lang="en-US" sz="2667" i="1" u="sng" dirty="0" smtClean="0"/>
              <a:t> </a:t>
            </a:r>
            <a:r>
              <a:rPr lang="en-US" sz="2667" dirty="0"/>
              <a:t>(n=1):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16077"/>
            <a:ext cx="4473703" cy="8321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744" y="4854702"/>
            <a:ext cx="644652" cy="276607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284" y="1610277"/>
            <a:ext cx="146304" cy="40538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81" y="5461000"/>
            <a:ext cx="146304" cy="4053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788538"/>
            <a:ext cx="4930903" cy="83210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711" y="3204721"/>
            <a:ext cx="969264" cy="409195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3535807" y="1703199"/>
            <a:ext cx="179071" cy="2746504"/>
          </a:xfrm>
          <a:prstGeom prst="rightBrace">
            <a:avLst>
              <a:gd name="adj1" fmla="val 4791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Номер слайда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2076704" y="47763"/>
            <a:ext cx="835395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ГРАДИЕНТНЫЙ СПУСК ДЛЯ ЛИНЕЙНОЙ РЕГРЕССИИ </a:t>
            </a:r>
          </a:p>
          <a:p>
            <a:pPr algn="ctr"/>
            <a:r>
              <a:rPr lang="ru-RU" sz="2400" b="1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НЕСКОЛЬКИХ ПЕРЕМЕННЫХ</a:t>
            </a:r>
            <a:endParaRPr lang="ru-RU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5197612" y="4517847"/>
                <a:ext cx="588174" cy="4364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i="1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0" smtClean="0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ctrlPr>
                                <a:rPr lang="ru-RU" i="1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612" y="4517847"/>
                <a:ext cx="588174" cy="436402"/>
              </a:xfrm>
              <a:prstGeom prst="rect">
                <a:avLst/>
              </a:prstGeom>
              <a:blipFill rotWithShape="0">
                <a:blip r:embed="rId2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/>
          <p:cNvCxnSpPr/>
          <p:nvPr/>
        </p:nvCxnSpPr>
        <p:spPr>
          <a:xfrm flipH="1" flipV="1">
            <a:off x="5238206" y="4310744"/>
            <a:ext cx="154016" cy="232762"/>
          </a:xfrm>
          <a:prstGeom prst="straightConnector1">
            <a:avLst/>
          </a:prstGeom>
          <a:ln>
            <a:solidFill>
              <a:srgbClr val="D90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8"/>
          <p:cNvCxnSpPr/>
          <p:nvPr/>
        </p:nvCxnSpPr>
        <p:spPr>
          <a:xfrm>
            <a:off x="6244046" y="1162594"/>
            <a:ext cx="4354" cy="55176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14704" y="865854"/>
            <a:ext cx="4775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i="1" u="sng" dirty="0" smtClean="0"/>
              <a:t>Стало</a:t>
            </a:r>
            <a:r>
              <a:rPr lang="ru-RU" sz="2667" dirty="0" smtClean="0"/>
              <a:t>               </a:t>
            </a:r>
            <a:r>
              <a:rPr lang="en-US" sz="2667" dirty="0" smtClean="0"/>
              <a:t>:</a:t>
            </a:r>
            <a:endParaRPr lang="en-US" sz="2667" dirty="0"/>
          </a:p>
        </p:txBody>
      </p:sp>
      <p:pic>
        <p:nvPicPr>
          <p:cNvPr id="19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816" y="1001908"/>
            <a:ext cx="916687" cy="30632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463577" y="1407807"/>
            <a:ext cx="355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Repeat</a:t>
            </a:r>
            <a:endParaRPr lang="en-US" sz="3200" dirty="0"/>
          </a:p>
        </p:txBody>
      </p:sp>
      <p:pic>
        <p:nvPicPr>
          <p:cNvPr id="22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521" y="1407585"/>
            <a:ext cx="146304" cy="40538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1943" y="1787119"/>
            <a:ext cx="4914900" cy="83210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261137" y="2573783"/>
            <a:ext cx="551687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 smtClean="0"/>
              <a:t>(</a:t>
            </a:r>
            <a:r>
              <a:rPr lang="ru-RU" sz="2000" dirty="0" smtClean="0"/>
              <a:t>одновременное обновление</a:t>
            </a:r>
            <a:endParaRPr lang="en-US" sz="2133" dirty="0"/>
          </a:p>
          <a:p>
            <a:r>
              <a:rPr lang="en-US" sz="2133" dirty="0"/>
              <a:t>    </a:t>
            </a:r>
            <a:r>
              <a:rPr lang="ru-RU" sz="2133" dirty="0" smtClean="0"/>
              <a:t>для</a:t>
            </a:r>
            <a:r>
              <a:rPr lang="en-US" sz="2133" dirty="0" smtClean="0"/>
              <a:t>                   </a:t>
            </a:r>
            <a:r>
              <a:rPr lang="ru-RU" sz="2133" dirty="0" smtClean="0"/>
              <a:t>                    </a:t>
            </a:r>
            <a:r>
              <a:rPr lang="en-US" sz="2133" dirty="0" smtClean="0"/>
              <a:t> </a:t>
            </a:r>
            <a:r>
              <a:rPr lang="en-US" sz="2133" dirty="0"/>
              <a:t>)</a:t>
            </a:r>
          </a:p>
        </p:txBody>
      </p:sp>
      <p:pic>
        <p:nvPicPr>
          <p:cNvPr id="25" name="Picture 5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458" y="2664576"/>
            <a:ext cx="224028" cy="306324"/>
          </a:xfrm>
          <a:prstGeom prst="rect">
            <a:avLst/>
          </a:prstGeom>
        </p:spPr>
      </p:pic>
      <p:pic>
        <p:nvPicPr>
          <p:cNvPr id="26" name="Picture 1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586" y="3048131"/>
            <a:ext cx="1379728" cy="235712"/>
          </a:xfrm>
          <a:prstGeom prst="rect">
            <a:avLst/>
          </a:prstGeom>
        </p:spPr>
      </p:pic>
      <p:pic>
        <p:nvPicPr>
          <p:cNvPr id="27" name="Picture 33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464" y="3120618"/>
            <a:ext cx="146304" cy="405384"/>
          </a:xfrm>
          <a:prstGeom prst="rect">
            <a:avLst/>
          </a:prstGeom>
        </p:spPr>
      </p:pic>
      <p:cxnSp>
        <p:nvCxnSpPr>
          <p:cNvPr id="28" name="Straight Connector 39"/>
          <p:cNvCxnSpPr/>
          <p:nvPr/>
        </p:nvCxnSpPr>
        <p:spPr>
          <a:xfrm flipH="1">
            <a:off x="6514704" y="3613916"/>
            <a:ext cx="5283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581" y="3632200"/>
            <a:ext cx="4880611" cy="832104"/>
          </a:xfrm>
          <a:prstGeom prst="rect">
            <a:avLst/>
          </a:prstGeom>
        </p:spPr>
      </p:pic>
      <p:pic>
        <p:nvPicPr>
          <p:cNvPr id="32" name="Picture 1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08" y="4628896"/>
            <a:ext cx="4880611" cy="832104"/>
          </a:xfrm>
          <a:prstGeom prst="rect">
            <a:avLst/>
          </a:prstGeom>
        </p:spPr>
      </p:pic>
      <p:pic>
        <p:nvPicPr>
          <p:cNvPr id="34" name="Picture 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08" y="5543296"/>
            <a:ext cx="4880611" cy="832104"/>
          </a:xfrm>
          <a:prstGeom prst="rect">
            <a:avLst/>
          </a:prstGeom>
        </p:spPr>
      </p:pic>
      <p:pic>
        <p:nvPicPr>
          <p:cNvPr id="36" name="Picture 5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08" y="6505575"/>
            <a:ext cx="253365" cy="28575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609600" y="2076888"/>
            <a:ext cx="4782622" cy="932054"/>
          </a:xfrm>
          <a:prstGeom prst="roundRect">
            <a:avLst/>
          </a:prstGeom>
          <a:noFill/>
          <a:ln w="28575">
            <a:solidFill>
              <a:srgbClr val="D90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6738966" y="3608297"/>
            <a:ext cx="5058937" cy="887411"/>
          </a:xfrm>
          <a:prstGeom prst="roundRect">
            <a:avLst/>
          </a:prstGeom>
          <a:noFill/>
          <a:ln w="28575">
            <a:solidFill>
              <a:srgbClr val="D90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1231048" y="3720330"/>
            <a:ext cx="507999" cy="5782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Прямоугольник 38"/>
              <p:cNvSpPr/>
              <p:nvPr/>
            </p:nvSpPr>
            <p:spPr>
              <a:xfrm>
                <a:off x="11209729" y="3039721"/>
                <a:ext cx="1021818" cy="4398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ru-RU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d>
                            <m:dPr>
                              <m:ctrlPr>
                                <a:rPr lang="ru-RU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</m:sup>
                      </m:sSubSup>
                      <m:r>
                        <a:rPr lang="ru-R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ru-RU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Прямоугольник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9729" y="3039721"/>
                <a:ext cx="1021818" cy="439864"/>
              </a:xfrm>
              <a:prstGeom prst="rect">
                <a:avLst/>
              </a:prstGeom>
              <a:blipFill rotWithShape="0">
                <a:blip r:embed="rId3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 стрелкой 13"/>
          <p:cNvCxnSpPr>
            <a:endCxn id="39" idx="2"/>
          </p:cNvCxnSpPr>
          <p:nvPr/>
        </p:nvCxnSpPr>
        <p:spPr>
          <a:xfrm flipV="1">
            <a:off x="11485047" y="3479585"/>
            <a:ext cx="235591" cy="2407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Скругленный прямоугольник 39"/>
          <p:cNvSpPr/>
          <p:nvPr/>
        </p:nvSpPr>
        <p:spPr>
          <a:xfrm>
            <a:off x="532334" y="3721118"/>
            <a:ext cx="5163204" cy="932054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6706792" y="4528291"/>
            <a:ext cx="5163204" cy="932054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Скругленный прямоугольник 41"/>
          <p:cNvSpPr/>
          <p:nvPr/>
        </p:nvSpPr>
        <p:spPr>
          <a:xfrm>
            <a:off x="6681616" y="5508434"/>
            <a:ext cx="5163204" cy="932054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340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307437"/>
              </p:ext>
            </p:extLst>
          </p:nvPr>
        </p:nvGraphicFramePr>
        <p:xfrm>
          <a:off x="4488597" y="1500595"/>
          <a:ext cx="3639402" cy="3627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19701"/>
                <a:gridCol w="1819701"/>
              </a:tblGrid>
              <a:tr h="1176565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 smtClean="0">
                          <a:effectLst/>
                          <a:latin typeface="+mj-lt"/>
                        </a:rPr>
                        <a:t>площадь</a:t>
                      </a:r>
                      <a:r>
                        <a:rPr lang="en-US" sz="24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24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24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24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24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цена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($1000)</a:t>
                      </a:r>
                    </a:p>
                    <a:p>
                      <a:pPr algn="ctr" fontAlgn="b"/>
                      <a:endParaRPr lang="en-US" sz="2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smtClean="0">
                          <a:effectLst/>
                          <a:latin typeface="+mj-lt"/>
                        </a:rPr>
                        <a:t>2104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976" y="2407920"/>
            <a:ext cx="204216" cy="1828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888" y="2380996"/>
            <a:ext cx="192024" cy="2621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5144084"/>
            <a:ext cx="3913632" cy="5445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99232" y="915820"/>
            <a:ext cx="1036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smtClean="0">
                <a:solidFill>
                  <a:srgbClr val="002060"/>
                </a:solidFill>
              </a:rPr>
              <a:t>Случай одного признака</a:t>
            </a:r>
            <a:r>
              <a:rPr lang="en-US" sz="2800" b="1" i="1" dirty="0" smtClean="0">
                <a:solidFill>
                  <a:srgbClr val="002060"/>
                </a:solidFill>
              </a:rPr>
              <a:t> (</a:t>
            </a:r>
            <a:r>
              <a:rPr lang="ru-RU" sz="2800" b="1" i="1" dirty="0" smtClean="0">
                <a:solidFill>
                  <a:srgbClr val="002060"/>
                </a:solidFill>
              </a:rPr>
              <a:t>переменной</a:t>
            </a:r>
            <a:r>
              <a:rPr lang="en-US" sz="2800" b="1" i="1" dirty="0" smtClean="0">
                <a:solidFill>
                  <a:srgbClr val="002060"/>
                </a:solidFill>
              </a:rPr>
              <a:t>).</a:t>
            </a:r>
            <a:endParaRPr lang="en-US" sz="2800" b="1" i="1" dirty="0">
              <a:solidFill>
                <a:srgbClr val="002060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44093" y="69202"/>
            <a:ext cx="8451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u="sng" dirty="0">
                <a:solidFill>
                  <a:schemeClr val="accent1"/>
                </a:solidFill>
              </a:rPr>
              <a:t>Обучающий </a:t>
            </a:r>
            <a:r>
              <a:rPr lang="ru-RU" sz="2800" i="1" u="sng" dirty="0" smtClean="0">
                <a:solidFill>
                  <a:schemeClr val="accent1"/>
                </a:solidFill>
              </a:rPr>
              <a:t>набор данных для </a:t>
            </a:r>
            <a:r>
              <a:rPr lang="ru-RU" sz="2800" i="1" u="sng" dirty="0">
                <a:solidFill>
                  <a:schemeClr val="accent1"/>
                </a:solidFill>
              </a:rPr>
              <a:t>стоимости жилья</a:t>
            </a:r>
            <a:endParaRPr lang="en-US" sz="2800" i="1" u="sng" dirty="0">
              <a:solidFill>
                <a:schemeClr val="accent1"/>
              </a:solidFill>
            </a:endParaRPr>
          </a:p>
          <a:p>
            <a:pPr algn="ctr"/>
            <a:r>
              <a:rPr lang="en-US" sz="2800" u="sng" dirty="0">
                <a:solidFill>
                  <a:schemeClr val="accent1"/>
                </a:solidFill>
              </a:rPr>
              <a:t>(Portland, OR)</a:t>
            </a:r>
          </a:p>
        </p:txBody>
      </p:sp>
    </p:spTree>
    <p:extLst>
      <p:ext uri="{BB962C8B-B14F-4D97-AF65-F5344CB8AC3E}">
        <p14:creationId xmlns:p14="http://schemas.microsoft.com/office/powerpoint/2010/main" val="26536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000" y="1295401"/>
            <a:ext cx="6197600" cy="108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67"/>
              </a:spcAft>
            </a:pPr>
            <a:r>
              <a:rPr lang="en-US" sz="2667" dirty="0"/>
              <a:t>E.g.       = </a:t>
            </a:r>
            <a:r>
              <a:rPr lang="ru-RU" sz="2667" dirty="0" smtClean="0"/>
              <a:t>площадь</a:t>
            </a:r>
            <a:r>
              <a:rPr lang="en-US" sz="2667" dirty="0" smtClean="0"/>
              <a:t> </a:t>
            </a:r>
            <a:r>
              <a:rPr lang="en-US" sz="2667" dirty="0"/>
              <a:t>(0-2000 feet</a:t>
            </a:r>
            <a:r>
              <a:rPr lang="en-US" sz="2667" baseline="30000" dirty="0"/>
              <a:t>2</a:t>
            </a:r>
            <a:r>
              <a:rPr lang="en-US" sz="2667" dirty="0"/>
              <a:t>)</a:t>
            </a:r>
            <a:endParaRPr lang="en-US" sz="2667" dirty="0">
              <a:solidFill>
                <a:srgbClr val="000000"/>
              </a:solidFill>
            </a:endParaRPr>
          </a:p>
          <a:p>
            <a:pPr>
              <a:spcAft>
                <a:spcPts val="667"/>
              </a:spcAft>
            </a:pPr>
            <a:r>
              <a:rPr lang="en-US" sz="2667" dirty="0"/>
              <a:t>              = </a:t>
            </a:r>
            <a:r>
              <a:rPr lang="ru-RU" sz="2667" dirty="0" smtClean="0"/>
              <a:t>количество спален</a:t>
            </a:r>
            <a:r>
              <a:rPr lang="en-US" sz="2667" dirty="0" smtClean="0"/>
              <a:t>(1-5</a:t>
            </a:r>
            <a:r>
              <a:rPr lang="en-US" sz="32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98600"/>
            <a:ext cx="356616" cy="2407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91043"/>
            <a:ext cx="365760" cy="240792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458724" y="177800"/>
            <a:ext cx="934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 smtClean="0">
                <a:solidFill>
                  <a:srgbClr val="002060"/>
                </a:solidFill>
              </a:rPr>
              <a:t>Масштабирование признаков</a:t>
            </a:r>
            <a:endParaRPr lang="en-US" sz="3200" b="1" u="sng" dirty="0">
              <a:solidFill>
                <a:srgbClr val="002060"/>
              </a:solidFill>
            </a:endParaRPr>
          </a:p>
          <a:p>
            <a:pPr>
              <a:spcAft>
                <a:spcPts val="667"/>
              </a:spcAft>
            </a:pPr>
            <a:r>
              <a:rPr lang="ru-RU" sz="3200" dirty="0" smtClean="0"/>
              <a:t>Идея</a:t>
            </a:r>
            <a:r>
              <a:rPr lang="en-US" sz="3200" dirty="0" smtClean="0"/>
              <a:t>: </a:t>
            </a:r>
            <a:r>
              <a:rPr lang="ru-RU" sz="3200" dirty="0" smtClean="0"/>
              <a:t>Привести признаки к одинаковому масштабу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2" name="Rectangle 1"/>
          <p:cNvSpPr/>
          <p:nvPr/>
        </p:nvSpPr>
        <p:spPr>
          <a:xfrm>
            <a:off x="8284908" y="1295400"/>
            <a:ext cx="1669161" cy="33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Rectangle 2"/>
          <p:cNvSpPr/>
          <p:nvPr/>
        </p:nvSpPr>
        <p:spPr>
          <a:xfrm>
            <a:off x="8284907" y="2324886"/>
            <a:ext cx="3352357" cy="250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30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000" y="1295401"/>
            <a:ext cx="6197600" cy="108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67"/>
              </a:spcAft>
            </a:pPr>
            <a:r>
              <a:rPr lang="en-US" sz="2667" dirty="0"/>
              <a:t>E.g.       = </a:t>
            </a:r>
            <a:r>
              <a:rPr lang="ru-RU" sz="2667" dirty="0" smtClean="0"/>
              <a:t>площадь</a:t>
            </a:r>
            <a:r>
              <a:rPr lang="en-US" sz="2667" dirty="0" smtClean="0"/>
              <a:t> </a:t>
            </a:r>
            <a:r>
              <a:rPr lang="en-US" sz="2667" dirty="0"/>
              <a:t>(0-2000 feet</a:t>
            </a:r>
            <a:r>
              <a:rPr lang="en-US" sz="2667" baseline="30000" dirty="0"/>
              <a:t>2</a:t>
            </a:r>
            <a:r>
              <a:rPr lang="en-US" sz="2667" dirty="0"/>
              <a:t>)</a:t>
            </a:r>
            <a:endParaRPr lang="en-US" sz="2667" dirty="0">
              <a:solidFill>
                <a:srgbClr val="000000"/>
              </a:solidFill>
            </a:endParaRPr>
          </a:p>
          <a:p>
            <a:pPr>
              <a:spcAft>
                <a:spcPts val="667"/>
              </a:spcAft>
            </a:pPr>
            <a:r>
              <a:rPr lang="en-US" sz="2667" dirty="0"/>
              <a:t>              = </a:t>
            </a:r>
            <a:r>
              <a:rPr lang="ru-RU" sz="2667" dirty="0" smtClean="0"/>
              <a:t>количество спален</a:t>
            </a:r>
            <a:r>
              <a:rPr lang="en-US" sz="2667" dirty="0" smtClean="0"/>
              <a:t>(1-5</a:t>
            </a:r>
            <a:r>
              <a:rPr lang="en-US" sz="32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98600"/>
            <a:ext cx="356616" cy="2407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91043"/>
            <a:ext cx="365760" cy="240792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 flipV="1">
            <a:off x="2269287" y="2575106"/>
            <a:ext cx="0" cy="409286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64488" y="6347460"/>
            <a:ext cx="270911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35" y="2834184"/>
            <a:ext cx="316992" cy="35052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6172200"/>
            <a:ext cx="307848" cy="350520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458724" y="177800"/>
            <a:ext cx="934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 smtClean="0">
                <a:solidFill>
                  <a:srgbClr val="002060"/>
                </a:solidFill>
              </a:rPr>
              <a:t>Масштабирование признаков</a:t>
            </a:r>
            <a:endParaRPr lang="en-US" sz="3200" b="1" u="sng" dirty="0">
              <a:solidFill>
                <a:srgbClr val="002060"/>
              </a:solidFill>
            </a:endParaRPr>
          </a:p>
          <a:p>
            <a:pPr>
              <a:spcAft>
                <a:spcPts val="667"/>
              </a:spcAft>
            </a:pPr>
            <a:r>
              <a:rPr lang="ru-RU" sz="3200" dirty="0" smtClean="0"/>
              <a:t>Идея</a:t>
            </a:r>
            <a:r>
              <a:rPr lang="en-US" sz="3200" dirty="0" smtClean="0"/>
              <a:t>: </a:t>
            </a:r>
            <a:r>
              <a:rPr lang="ru-RU" sz="3200" dirty="0" smtClean="0"/>
              <a:t>Привести признаки к одинаковому масштабу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9" name="Picture 7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168" y="3284394"/>
            <a:ext cx="713232" cy="40843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284907" y="2324886"/>
            <a:ext cx="3352357" cy="250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4" name="Группа 3"/>
          <p:cNvGrpSpPr/>
          <p:nvPr/>
        </p:nvGrpSpPr>
        <p:grpSpPr>
          <a:xfrm>
            <a:off x="2725762" y="3332426"/>
            <a:ext cx="1149531" cy="2730138"/>
            <a:chOff x="2725762" y="3332426"/>
            <a:chExt cx="1149531" cy="2730138"/>
          </a:xfrm>
        </p:grpSpPr>
        <p:sp>
          <p:nvSpPr>
            <p:cNvPr id="25" name="Овал 24"/>
            <p:cNvSpPr/>
            <p:nvPr/>
          </p:nvSpPr>
          <p:spPr>
            <a:xfrm>
              <a:off x="2725762" y="3332426"/>
              <a:ext cx="1149531" cy="27301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2862922" y="3567554"/>
              <a:ext cx="914398" cy="225987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3008790" y="3732471"/>
              <a:ext cx="622662" cy="19300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191671" y="4306201"/>
              <a:ext cx="261256" cy="82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3104584" y="4001892"/>
              <a:ext cx="431073" cy="13911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0" name="Прямая соединительная линия 9"/>
          <p:cNvCxnSpPr/>
          <p:nvPr/>
        </p:nvCxnSpPr>
        <p:spPr>
          <a:xfrm>
            <a:off x="2688892" y="5092731"/>
            <a:ext cx="290402" cy="880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endCxn id="26" idx="3"/>
          </p:cNvCxnSpPr>
          <p:nvPr/>
        </p:nvCxnSpPr>
        <p:spPr>
          <a:xfrm flipV="1">
            <a:off x="2862922" y="5496480"/>
            <a:ext cx="133910" cy="56288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>
            <a:off x="2870296" y="5213555"/>
            <a:ext cx="241662" cy="606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rot="3720000" flipV="1">
            <a:off x="3075207" y="5356631"/>
            <a:ext cx="0" cy="191297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/>
          <p:cNvCxnSpPr/>
          <p:nvPr/>
        </p:nvCxnSpPr>
        <p:spPr>
          <a:xfrm rot="3060000" flipV="1">
            <a:off x="3226995" y="5256425"/>
            <a:ext cx="0" cy="18000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 rot="2640000" flipV="1">
            <a:off x="3379184" y="5080832"/>
            <a:ext cx="0" cy="25200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/>
          <p:cNvCxnSpPr/>
          <p:nvPr/>
        </p:nvCxnSpPr>
        <p:spPr>
          <a:xfrm flipH="1" flipV="1">
            <a:off x="3158993" y="5071616"/>
            <a:ext cx="324000" cy="3600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/>
          <p:nvPr/>
        </p:nvCxnSpPr>
        <p:spPr>
          <a:xfrm flipV="1">
            <a:off x="3247050" y="5020411"/>
            <a:ext cx="207719" cy="3600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flipH="1" flipV="1">
            <a:off x="3204243" y="4963384"/>
            <a:ext cx="216000" cy="4608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 flipV="1">
            <a:off x="3234369" y="4929187"/>
            <a:ext cx="180000" cy="33986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 flipH="1" flipV="1">
            <a:off x="3226699" y="4880884"/>
            <a:ext cx="144000" cy="3600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 flipV="1">
            <a:off x="3281359" y="4856275"/>
            <a:ext cx="126000" cy="1800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 flipH="1" flipV="1">
            <a:off x="3251413" y="4832069"/>
            <a:ext cx="108000" cy="1800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Умножение 87"/>
          <p:cNvSpPr/>
          <p:nvPr/>
        </p:nvSpPr>
        <p:spPr>
          <a:xfrm>
            <a:off x="3229003" y="4668555"/>
            <a:ext cx="205050" cy="200112"/>
          </a:xfrm>
          <a:prstGeom prst="mathMultiply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16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8000" y="1295401"/>
            <a:ext cx="6197600" cy="108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67"/>
              </a:spcAft>
            </a:pPr>
            <a:r>
              <a:rPr lang="en-US" sz="2667" dirty="0"/>
              <a:t>E.g.       = </a:t>
            </a:r>
            <a:r>
              <a:rPr lang="ru-RU" sz="2667" dirty="0" smtClean="0"/>
              <a:t>площадь</a:t>
            </a:r>
            <a:r>
              <a:rPr lang="en-US" sz="2667" dirty="0" smtClean="0"/>
              <a:t> </a:t>
            </a:r>
            <a:r>
              <a:rPr lang="en-US" sz="2667" dirty="0"/>
              <a:t>(0-2000 feet</a:t>
            </a:r>
            <a:r>
              <a:rPr lang="en-US" sz="2667" baseline="30000" dirty="0"/>
              <a:t>2</a:t>
            </a:r>
            <a:r>
              <a:rPr lang="en-US" sz="2667" dirty="0"/>
              <a:t>)</a:t>
            </a:r>
            <a:endParaRPr lang="en-US" sz="2667" dirty="0">
              <a:solidFill>
                <a:srgbClr val="000000"/>
              </a:solidFill>
            </a:endParaRPr>
          </a:p>
          <a:p>
            <a:pPr>
              <a:spcAft>
                <a:spcPts val="667"/>
              </a:spcAft>
            </a:pPr>
            <a:r>
              <a:rPr lang="en-US" sz="2667" dirty="0"/>
              <a:t>              = </a:t>
            </a:r>
            <a:r>
              <a:rPr lang="ru-RU" sz="2667" dirty="0" smtClean="0"/>
              <a:t>количество спален</a:t>
            </a:r>
            <a:r>
              <a:rPr lang="en-US" sz="2667" dirty="0" smtClean="0"/>
              <a:t>(1-5</a:t>
            </a:r>
            <a:r>
              <a:rPr lang="en-US" sz="3200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498600"/>
            <a:ext cx="356616" cy="24079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91043"/>
            <a:ext cx="365760" cy="240792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5750560" y="1481962"/>
            <a:ext cx="0" cy="48830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269287" y="2575106"/>
            <a:ext cx="0" cy="4092865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64488" y="6347460"/>
            <a:ext cx="270911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7936992" y="4217906"/>
            <a:ext cx="0" cy="241695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632192" y="6347460"/>
            <a:ext cx="26416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535" y="2834184"/>
            <a:ext cx="316992" cy="350520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00" y="6172200"/>
            <a:ext cx="307848" cy="350520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6992" y="6187907"/>
            <a:ext cx="307848" cy="35052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4217905"/>
            <a:ext cx="316992" cy="350520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465" y="1296708"/>
            <a:ext cx="2612136" cy="600456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324885"/>
            <a:ext cx="4322064" cy="527304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458724" y="177800"/>
            <a:ext cx="9347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 smtClean="0">
                <a:solidFill>
                  <a:srgbClr val="002060"/>
                </a:solidFill>
              </a:rPr>
              <a:t>Масштабирование признаков</a:t>
            </a:r>
            <a:endParaRPr lang="en-US" sz="3200" b="1" u="sng" dirty="0">
              <a:solidFill>
                <a:srgbClr val="002060"/>
              </a:solidFill>
            </a:endParaRPr>
          </a:p>
          <a:p>
            <a:pPr>
              <a:spcAft>
                <a:spcPts val="667"/>
              </a:spcAft>
            </a:pPr>
            <a:r>
              <a:rPr lang="ru-RU" sz="3200" dirty="0" smtClean="0"/>
              <a:t>Идея</a:t>
            </a:r>
            <a:r>
              <a:rPr lang="en-US" sz="3200" dirty="0" smtClean="0"/>
              <a:t>: </a:t>
            </a:r>
            <a:r>
              <a:rPr lang="ru-RU" sz="3200" dirty="0" smtClean="0"/>
              <a:t>Привести признаки к одинаковому масштабу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79" name="Picture 7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51" y="3189364"/>
            <a:ext cx="713232" cy="40843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284908" y="1295400"/>
            <a:ext cx="1669161" cy="33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0" name="Picture 7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794" y="4234696"/>
            <a:ext cx="713232" cy="408432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7863037" y="1147337"/>
            <a:ext cx="2913496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667" dirty="0" smtClean="0"/>
              <a:t>площадь</a:t>
            </a:r>
            <a:r>
              <a:rPr lang="en-US" sz="2667" dirty="0" smtClean="0"/>
              <a:t> </a:t>
            </a:r>
            <a:r>
              <a:rPr lang="en-US" sz="2667" dirty="0"/>
              <a:t>(feet</a:t>
            </a:r>
            <a:r>
              <a:rPr lang="en-US" sz="2667" baseline="30000" dirty="0"/>
              <a:t>2</a:t>
            </a:r>
            <a:r>
              <a:rPr lang="en-US" sz="2667" dirty="0"/>
              <a:t>)</a:t>
            </a:r>
            <a:endParaRPr lang="en-US" sz="2667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284907" y="2324886"/>
            <a:ext cx="3352357" cy="250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>
          <a:xfrm>
            <a:off x="8284907" y="2187691"/>
            <a:ext cx="3390240" cy="502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667" dirty="0"/>
              <a:t>количество спален</a:t>
            </a:r>
            <a:endParaRPr lang="en-US" sz="2667" dirty="0">
              <a:solidFill>
                <a:srgbClr val="000000"/>
              </a:solidFill>
            </a:endParaRPr>
          </a:p>
        </p:txBody>
      </p:sp>
      <p:sp>
        <p:nvSpPr>
          <p:cNvPr id="24" name="Номер слайда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2725762" y="3332426"/>
            <a:ext cx="1149531" cy="2730138"/>
            <a:chOff x="2725762" y="3332426"/>
            <a:chExt cx="1149531" cy="2730138"/>
          </a:xfrm>
        </p:grpSpPr>
        <p:sp>
          <p:nvSpPr>
            <p:cNvPr id="26" name="Овал 25"/>
            <p:cNvSpPr/>
            <p:nvPr/>
          </p:nvSpPr>
          <p:spPr>
            <a:xfrm>
              <a:off x="2725762" y="3332426"/>
              <a:ext cx="1149531" cy="27301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2862922" y="3567554"/>
              <a:ext cx="914398" cy="225987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Овал 27"/>
            <p:cNvSpPr/>
            <p:nvPr/>
          </p:nvSpPr>
          <p:spPr>
            <a:xfrm>
              <a:off x="3008790" y="3732471"/>
              <a:ext cx="622662" cy="19300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Овал 28"/>
            <p:cNvSpPr/>
            <p:nvPr/>
          </p:nvSpPr>
          <p:spPr>
            <a:xfrm>
              <a:off x="3191671" y="4306201"/>
              <a:ext cx="261256" cy="823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3104584" y="4001892"/>
              <a:ext cx="431073" cy="13911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1" name="Прямая соединительная линия 30"/>
          <p:cNvCxnSpPr/>
          <p:nvPr/>
        </p:nvCxnSpPr>
        <p:spPr>
          <a:xfrm>
            <a:off x="2688892" y="5092731"/>
            <a:ext cx="290402" cy="8803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endCxn id="27" idx="3"/>
          </p:cNvCxnSpPr>
          <p:nvPr/>
        </p:nvCxnSpPr>
        <p:spPr>
          <a:xfrm flipV="1">
            <a:off x="2862922" y="5496480"/>
            <a:ext cx="133910" cy="56288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/>
        </p:nvCxnSpPr>
        <p:spPr>
          <a:xfrm>
            <a:off x="2870296" y="5213555"/>
            <a:ext cx="241662" cy="6065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rot="3720000" flipV="1">
            <a:off x="3075207" y="5356631"/>
            <a:ext cx="0" cy="191297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rot="3060000" flipV="1">
            <a:off x="3226995" y="5256425"/>
            <a:ext cx="0" cy="18000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rot="2640000" flipV="1">
            <a:off x="3379184" y="5080832"/>
            <a:ext cx="0" cy="25200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H="1" flipV="1">
            <a:off x="3158993" y="5071616"/>
            <a:ext cx="324000" cy="3600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V="1">
            <a:off x="3247050" y="5020411"/>
            <a:ext cx="207719" cy="3600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H="1" flipV="1">
            <a:off x="3204243" y="4963384"/>
            <a:ext cx="216000" cy="46082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V="1">
            <a:off x="3234369" y="4929187"/>
            <a:ext cx="180000" cy="33986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H="1" flipV="1">
            <a:off x="3226699" y="4880884"/>
            <a:ext cx="144000" cy="3600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V="1">
            <a:off x="3281359" y="4856275"/>
            <a:ext cx="126000" cy="1800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 flipV="1">
            <a:off x="3251413" y="4832069"/>
            <a:ext cx="108000" cy="1800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Умножение 45"/>
          <p:cNvSpPr/>
          <p:nvPr/>
        </p:nvSpPr>
        <p:spPr>
          <a:xfrm>
            <a:off x="3229003" y="4668555"/>
            <a:ext cx="205050" cy="200112"/>
          </a:xfrm>
          <a:prstGeom prst="mathMultiply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>
            <a:off x="8255557" y="3993560"/>
            <a:ext cx="2028851" cy="202885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>
            <a:off x="9039704" y="4732370"/>
            <a:ext cx="482222" cy="48222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>
            <a:off x="8522688" y="4231358"/>
            <a:ext cx="1494588" cy="14945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>
            <a:off x="8791927" y="4500597"/>
            <a:ext cx="956110" cy="9561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Умножение 51"/>
          <p:cNvSpPr/>
          <p:nvPr/>
        </p:nvSpPr>
        <p:spPr>
          <a:xfrm>
            <a:off x="9178290" y="4881803"/>
            <a:ext cx="205050" cy="200112"/>
          </a:xfrm>
          <a:prstGeom prst="mathMultiply">
            <a:avLst/>
          </a:prstGeom>
          <a:solidFill>
            <a:srgbClr val="C00000"/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8533625" y="5507069"/>
            <a:ext cx="252000" cy="252000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/>
          <p:nvPr/>
        </p:nvCxnSpPr>
        <p:spPr>
          <a:xfrm flipV="1">
            <a:off x="8775753" y="5297469"/>
            <a:ext cx="188890" cy="218224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V="1">
            <a:off x="8961516" y="5104136"/>
            <a:ext cx="188890" cy="218224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flipV="1">
            <a:off x="9091925" y="4947299"/>
            <a:ext cx="188890" cy="218224"/>
          </a:xfrm>
          <a:prstGeom prst="line">
            <a:avLst/>
          </a:prstGeom>
          <a:ln w="127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029170" y="3070816"/>
                <a:ext cx="19477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28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8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ru-RU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170" y="3070816"/>
                <a:ext cx="1947777" cy="523220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Прямоугольник 58"/>
              <p:cNvSpPr/>
              <p:nvPr/>
            </p:nvSpPr>
            <p:spPr>
              <a:xfrm>
                <a:off x="8490465" y="3070816"/>
                <a:ext cx="19560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28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8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ru-RU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9" name="Прямоугольник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465" y="3070816"/>
                <a:ext cx="1956048" cy="523220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94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28" y="1823403"/>
            <a:ext cx="2100072" cy="33528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8"/>
          <p:cNvSpPr/>
          <p:nvPr/>
        </p:nvSpPr>
        <p:spPr>
          <a:xfrm>
            <a:off x="458724" y="177800"/>
            <a:ext cx="9347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 smtClean="0">
                <a:solidFill>
                  <a:srgbClr val="002060"/>
                </a:solidFill>
              </a:rPr>
              <a:t>Масштабирование признаков</a:t>
            </a:r>
          </a:p>
          <a:p>
            <a:pPr algn="ctr"/>
            <a:endParaRPr lang="en-US" sz="3200" b="1" u="sng" dirty="0">
              <a:solidFill>
                <a:srgbClr val="002060"/>
              </a:solidFill>
            </a:endParaRPr>
          </a:p>
          <a:p>
            <a:pPr>
              <a:spcAft>
                <a:spcPts val="667"/>
              </a:spcAft>
            </a:pPr>
            <a:r>
              <a:rPr lang="ru-RU" sz="3200" dirty="0" smtClean="0"/>
              <a:t>Надо </a:t>
            </a:r>
            <a:r>
              <a:rPr lang="en-US" sz="3200" dirty="0" smtClean="0"/>
              <a:t> </a:t>
            </a:r>
            <a:r>
              <a:rPr lang="ru-RU" sz="3200" dirty="0" smtClean="0"/>
              <a:t>привести признаки примерно к одинаковому диапазону значений,</a:t>
            </a:r>
            <a:r>
              <a:rPr lang="ru-RU" sz="3200" dirty="0"/>
              <a:t> </a:t>
            </a:r>
            <a:r>
              <a:rPr lang="ru-RU" sz="3200" dirty="0" smtClean="0"/>
              <a:t>например,                                   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572215" y="2399514"/>
            <a:ext cx="285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Пусть       = 1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08859" y="3189149"/>
            <a:ext cx="126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Тогда</a:t>
            </a:r>
            <a:endParaRPr lang="ru-RU" sz="3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710164" y="2301471"/>
            <a:ext cx="583814" cy="750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232736" y="3455247"/>
                <a:ext cx="219919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736" y="3455247"/>
                <a:ext cx="2199192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1918611" y="4250441"/>
                <a:ext cx="2827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611" y="4250441"/>
                <a:ext cx="2827441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1619650" y="5013786"/>
                <a:ext cx="342536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ru-RU" sz="32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50" y="5013786"/>
                <a:ext cx="3425361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397807" y="5803421"/>
                <a:ext cx="456985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smtClean="0"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.0001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0.0001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07" y="5803421"/>
                <a:ext cx="4569855" cy="58477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6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28" y="1823403"/>
            <a:ext cx="2100072" cy="33528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8"/>
          <p:cNvSpPr/>
          <p:nvPr/>
        </p:nvSpPr>
        <p:spPr>
          <a:xfrm>
            <a:off x="458724" y="177800"/>
            <a:ext cx="9347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 smtClean="0">
                <a:solidFill>
                  <a:srgbClr val="002060"/>
                </a:solidFill>
              </a:rPr>
              <a:t>Масштабирование признаков</a:t>
            </a:r>
          </a:p>
          <a:p>
            <a:pPr algn="ctr"/>
            <a:endParaRPr lang="en-US" sz="3200" b="1" u="sng" dirty="0">
              <a:solidFill>
                <a:srgbClr val="002060"/>
              </a:solidFill>
            </a:endParaRPr>
          </a:p>
          <a:p>
            <a:pPr>
              <a:spcAft>
                <a:spcPts val="667"/>
              </a:spcAft>
            </a:pPr>
            <a:r>
              <a:rPr lang="ru-RU" sz="3200" dirty="0" smtClean="0"/>
              <a:t>Надо </a:t>
            </a:r>
            <a:r>
              <a:rPr lang="en-US" sz="3200" dirty="0" smtClean="0"/>
              <a:t> </a:t>
            </a:r>
            <a:r>
              <a:rPr lang="ru-RU" sz="3200" dirty="0" smtClean="0"/>
              <a:t>привести признаки примерно к одинаковому диапазону значений,</a:t>
            </a:r>
            <a:r>
              <a:rPr lang="ru-RU" sz="3200" dirty="0"/>
              <a:t> </a:t>
            </a:r>
            <a:r>
              <a:rPr lang="ru-RU" sz="3200" dirty="0" smtClean="0"/>
              <a:t>например,                                   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572215" y="2399514"/>
            <a:ext cx="285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Пусть       = 1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08859" y="3189149"/>
            <a:ext cx="126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Тогда</a:t>
            </a:r>
            <a:endParaRPr lang="ru-RU" sz="3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710164" y="2301471"/>
            <a:ext cx="583814" cy="750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232736" y="3455247"/>
                <a:ext cx="219919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736" y="3455247"/>
                <a:ext cx="2199192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1918611" y="4250441"/>
                <a:ext cx="2827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611" y="4250441"/>
                <a:ext cx="2827441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1619650" y="5013786"/>
                <a:ext cx="342536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ru-RU" sz="32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50" y="5013786"/>
                <a:ext cx="3425361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397808" y="5803421"/>
                <a:ext cx="483455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smtClean="0"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.0001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0.0001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08" y="5803421"/>
                <a:ext cx="4834550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5139046" y="3252220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ru-RU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37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28" y="1823403"/>
            <a:ext cx="2100072" cy="33528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8"/>
          <p:cNvSpPr/>
          <p:nvPr/>
        </p:nvSpPr>
        <p:spPr>
          <a:xfrm>
            <a:off x="458724" y="177800"/>
            <a:ext cx="9347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 smtClean="0">
                <a:solidFill>
                  <a:srgbClr val="002060"/>
                </a:solidFill>
              </a:rPr>
              <a:t>Масштабирование признаков</a:t>
            </a:r>
          </a:p>
          <a:p>
            <a:pPr algn="ctr"/>
            <a:endParaRPr lang="en-US" sz="3200" b="1" u="sng" dirty="0">
              <a:solidFill>
                <a:srgbClr val="002060"/>
              </a:solidFill>
            </a:endParaRPr>
          </a:p>
          <a:p>
            <a:pPr>
              <a:spcAft>
                <a:spcPts val="667"/>
              </a:spcAft>
            </a:pPr>
            <a:r>
              <a:rPr lang="ru-RU" sz="3200" dirty="0" smtClean="0"/>
              <a:t>Надо </a:t>
            </a:r>
            <a:r>
              <a:rPr lang="en-US" sz="3200" dirty="0" smtClean="0"/>
              <a:t> </a:t>
            </a:r>
            <a:r>
              <a:rPr lang="ru-RU" sz="3200" dirty="0" smtClean="0"/>
              <a:t>привести признаки примерно к одинаковому диапазону значений,</a:t>
            </a:r>
            <a:r>
              <a:rPr lang="ru-RU" sz="3200" dirty="0"/>
              <a:t> </a:t>
            </a:r>
            <a:r>
              <a:rPr lang="ru-RU" sz="3200" dirty="0" smtClean="0"/>
              <a:t>например,                                   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572215" y="2399514"/>
            <a:ext cx="285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Пусть       = 1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08859" y="3189149"/>
            <a:ext cx="126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Тогда</a:t>
            </a:r>
            <a:endParaRPr lang="ru-RU" sz="3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710164" y="2301471"/>
            <a:ext cx="583814" cy="750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232736" y="3455247"/>
                <a:ext cx="219919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736" y="3455247"/>
                <a:ext cx="2199192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1918611" y="4250441"/>
                <a:ext cx="2827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611" y="4250441"/>
                <a:ext cx="2827441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1619650" y="5013786"/>
                <a:ext cx="342536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ru-RU" sz="32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50" y="5013786"/>
                <a:ext cx="3425361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325619" y="5777131"/>
                <a:ext cx="449463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smtClean="0"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.0001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0.0001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619" y="5777131"/>
                <a:ext cx="4494630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5139046" y="3252220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191551" y="4158107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ru-RU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0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28" y="1823403"/>
            <a:ext cx="2100072" cy="33528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8"/>
          <p:cNvSpPr/>
          <p:nvPr/>
        </p:nvSpPr>
        <p:spPr>
          <a:xfrm>
            <a:off x="458724" y="177800"/>
            <a:ext cx="9347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 smtClean="0">
                <a:solidFill>
                  <a:srgbClr val="002060"/>
                </a:solidFill>
              </a:rPr>
              <a:t>Масштабирование признаков</a:t>
            </a:r>
          </a:p>
          <a:p>
            <a:pPr algn="ctr"/>
            <a:endParaRPr lang="en-US" sz="3200" b="1" u="sng" dirty="0">
              <a:solidFill>
                <a:srgbClr val="002060"/>
              </a:solidFill>
            </a:endParaRPr>
          </a:p>
          <a:p>
            <a:pPr>
              <a:spcAft>
                <a:spcPts val="667"/>
              </a:spcAft>
            </a:pPr>
            <a:r>
              <a:rPr lang="ru-RU" sz="3200" dirty="0" smtClean="0"/>
              <a:t>Надо </a:t>
            </a:r>
            <a:r>
              <a:rPr lang="en-US" sz="3200" dirty="0" smtClean="0"/>
              <a:t> </a:t>
            </a:r>
            <a:r>
              <a:rPr lang="ru-RU" sz="3200" dirty="0" smtClean="0"/>
              <a:t>привести признаки примерно к одинаковому диапазону значений,</a:t>
            </a:r>
            <a:r>
              <a:rPr lang="ru-RU" sz="3200" dirty="0"/>
              <a:t> </a:t>
            </a:r>
            <a:r>
              <a:rPr lang="ru-RU" sz="3200" dirty="0" smtClean="0"/>
              <a:t>например,                                   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572215" y="2399514"/>
            <a:ext cx="285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Пусть       = 1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08859" y="3189149"/>
            <a:ext cx="126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Тогда</a:t>
            </a:r>
            <a:endParaRPr lang="ru-RU" sz="3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710164" y="2301471"/>
            <a:ext cx="583814" cy="750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232736" y="3455247"/>
                <a:ext cx="219919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736" y="3455247"/>
                <a:ext cx="2199192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1918611" y="4250441"/>
                <a:ext cx="2827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611" y="4250441"/>
                <a:ext cx="2827441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1619650" y="5013786"/>
                <a:ext cx="342536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ru-RU" sz="32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50" y="5013786"/>
                <a:ext cx="3425361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397808" y="5803421"/>
                <a:ext cx="465407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smtClean="0"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.0001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0.0001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08" y="5803421"/>
                <a:ext cx="4654076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5139046" y="3252220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66788" y="4868816"/>
            <a:ext cx="5437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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191551" y="4158107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ru-RU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63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28" y="1823403"/>
            <a:ext cx="2100072" cy="33528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8"/>
          <p:cNvSpPr/>
          <p:nvPr/>
        </p:nvSpPr>
        <p:spPr>
          <a:xfrm>
            <a:off x="458724" y="177800"/>
            <a:ext cx="9347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 smtClean="0">
                <a:solidFill>
                  <a:srgbClr val="002060"/>
                </a:solidFill>
              </a:rPr>
              <a:t>Масштабирование признаков</a:t>
            </a:r>
          </a:p>
          <a:p>
            <a:pPr algn="ctr"/>
            <a:endParaRPr lang="en-US" sz="3200" b="1" u="sng" dirty="0">
              <a:solidFill>
                <a:srgbClr val="002060"/>
              </a:solidFill>
            </a:endParaRPr>
          </a:p>
          <a:p>
            <a:pPr>
              <a:spcAft>
                <a:spcPts val="667"/>
              </a:spcAft>
            </a:pPr>
            <a:r>
              <a:rPr lang="ru-RU" sz="3200" dirty="0" smtClean="0"/>
              <a:t>Надо </a:t>
            </a:r>
            <a:r>
              <a:rPr lang="en-US" sz="3200" dirty="0" smtClean="0"/>
              <a:t> </a:t>
            </a:r>
            <a:r>
              <a:rPr lang="ru-RU" sz="3200" dirty="0" smtClean="0"/>
              <a:t>привести признаки примерно к одинаковому диапазону значений,</a:t>
            </a:r>
            <a:r>
              <a:rPr lang="ru-RU" sz="3200" dirty="0"/>
              <a:t> </a:t>
            </a:r>
            <a:r>
              <a:rPr lang="ru-RU" sz="3200" dirty="0" smtClean="0"/>
              <a:t>например,                                   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572215" y="2399514"/>
            <a:ext cx="285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Пусть       = 1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08859" y="3189149"/>
            <a:ext cx="126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Тогда</a:t>
            </a:r>
            <a:endParaRPr lang="ru-RU" sz="3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710164" y="2301471"/>
            <a:ext cx="583814" cy="750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232736" y="3455247"/>
                <a:ext cx="219919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736" y="3455247"/>
                <a:ext cx="2199192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1918611" y="4250441"/>
                <a:ext cx="2827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611" y="4250441"/>
                <a:ext cx="2827441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1619650" y="5013786"/>
                <a:ext cx="342536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ru-RU" sz="32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50" y="5013786"/>
                <a:ext cx="3425361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227221" y="5803421"/>
                <a:ext cx="450990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smtClean="0"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.0001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0.0001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221" y="5803421"/>
                <a:ext cx="4509903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5139046" y="3252220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66788" y="4868816"/>
            <a:ext cx="5437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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966789" y="5663589"/>
            <a:ext cx="5437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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191551" y="4158107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ru-RU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19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28" y="1823403"/>
            <a:ext cx="2100072" cy="33528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8"/>
          <p:cNvSpPr/>
          <p:nvPr/>
        </p:nvSpPr>
        <p:spPr>
          <a:xfrm>
            <a:off x="458724" y="177800"/>
            <a:ext cx="9347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 smtClean="0">
                <a:solidFill>
                  <a:srgbClr val="002060"/>
                </a:solidFill>
              </a:rPr>
              <a:t>Масштабирование признаков</a:t>
            </a:r>
          </a:p>
          <a:p>
            <a:pPr algn="ctr"/>
            <a:endParaRPr lang="en-US" sz="3200" b="1" u="sng" dirty="0">
              <a:solidFill>
                <a:srgbClr val="002060"/>
              </a:solidFill>
            </a:endParaRPr>
          </a:p>
          <a:p>
            <a:pPr>
              <a:spcAft>
                <a:spcPts val="667"/>
              </a:spcAft>
            </a:pPr>
            <a:r>
              <a:rPr lang="ru-RU" sz="3200" dirty="0" smtClean="0"/>
              <a:t>Надо </a:t>
            </a:r>
            <a:r>
              <a:rPr lang="en-US" sz="3200" dirty="0" smtClean="0"/>
              <a:t> </a:t>
            </a:r>
            <a:r>
              <a:rPr lang="ru-RU" sz="3200" dirty="0" smtClean="0"/>
              <a:t>привести признаки примерно к одинаковому диапазону значений,</a:t>
            </a:r>
            <a:r>
              <a:rPr lang="ru-RU" sz="3200" dirty="0"/>
              <a:t> </a:t>
            </a:r>
            <a:r>
              <a:rPr lang="ru-RU" sz="3200" dirty="0" smtClean="0"/>
              <a:t>например,                                   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572215" y="2399514"/>
            <a:ext cx="285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Пусть       = 1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08859" y="3189149"/>
            <a:ext cx="126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Тогда</a:t>
            </a:r>
            <a:endParaRPr lang="ru-RU" sz="3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710164" y="2301471"/>
            <a:ext cx="583814" cy="750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232736" y="3455247"/>
                <a:ext cx="219919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736" y="3455247"/>
                <a:ext cx="2199192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1918611" y="4250441"/>
                <a:ext cx="2827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611" y="4250441"/>
                <a:ext cx="2827441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1619650" y="5013786"/>
                <a:ext cx="342536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ru-RU" sz="32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50" y="5013786"/>
                <a:ext cx="3425361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397808" y="5803421"/>
                <a:ext cx="433931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smtClean="0"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.0001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0.0001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08" y="5803421"/>
                <a:ext cx="4339316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5139046" y="3252220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66788" y="4868816"/>
            <a:ext cx="5437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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966789" y="5663589"/>
            <a:ext cx="5437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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191551" y="4158107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ru-RU" sz="4400" dirty="0">
              <a:solidFill>
                <a:srgbClr val="00B050"/>
              </a:solidFill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946490" y="2743200"/>
            <a:ext cx="0" cy="3451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7108033" y="3361481"/>
                <a:ext cx="320109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2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sz="3200" i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RU" sz="3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2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3200" i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3200" i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ru-RU" sz="3200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    </a:t>
                </a:r>
                <a:r>
                  <a:rPr lang="ru-RU" sz="32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- ?</a:t>
                </a:r>
                <a:endParaRPr lang="ru-RU" sz="3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033" y="3361481"/>
                <a:ext cx="3201090" cy="584775"/>
              </a:xfrm>
              <a:prstGeom prst="rect">
                <a:avLst/>
              </a:prstGeom>
              <a:blipFill rotWithShape="0">
                <a:blip r:embed="rId9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517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28" y="1823403"/>
            <a:ext cx="2100072" cy="33528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8"/>
          <p:cNvSpPr/>
          <p:nvPr/>
        </p:nvSpPr>
        <p:spPr>
          <a:xfrm>
            <a:off x="458724" y="177800"/>
            <a:ext cx="9347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 smtClean="0">
                <a:solidFill>
                  <a:srgbClr val="002060"/>
                </a:solidFill>
              </a:rPr>
              <a:t>Масштабирование признаков</a:t>
            </a:r>
          </a:p>
          <a:p>
            <a:pPr algn="ctr"/>
            <a:endParaRPr lang="en-US" sz="3200" b="1" u="sng" dirty="0">
              <a:solidFill>
                <a:srgbClr val="002060"/>
              </a:solidFill>
            </a:endParaRPr>
          </a:p>
          <a:p>
            <a:pPr>
              <a:spcAft>
                <a:spcPts val="667"/>
              </a:spcAft>
            </a:pPr>
            <a:r>
              <a:rPr lang="ru-RU" sz="3200" dirty="0" smtClean="0"/>
              <a:t>Надо </a:t>
            </a:r>
            <a:r>
              <a:rPr lang="en-US" sz="3200" dirty="0" smtClean="0"/>
              <a:t> </a:t>
            </a:r>
            <a:r>
              <a:rPr lang="ru-RU" sz="3200" dirty="0" smtClean="0"/>
              <a:t>привести признаки примерно к одинаковому диапазону значений,</a:t>
            </a:r>
            <a:r>
              <a:rPr lang="ru-RU" sz="3200" dirty="0"/>
              <a:t> </a:t>
            </a:r>
            <a:r>
              <a:rPr lang="ru-RU" sz="3200" dirty="0" smtClean="0"/>
              <a:t>например,                                   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572215" y="2399514"/>
            <a:ext cx="285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Пусть       = 1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08859" y="3189149"/>
            <a:ext cx="126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Тогда</a:t>
            </a:r>
            <a:endParaRPr lang="ru-RU" sz="3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710164" y="2301471"/>
            <a:ext cx="583814" cy="750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232736" y="3455247"/>
                <a:ext cx="219919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736" y="3455247"/>
                <a:ext cx="2199192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1918611" y="4250441"/>
                <a:ext cx="2827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611" y="4250441"/>
                <a:ext cx="2827441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1619650" y="5013786"/>
                <a:ext cx="342536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ru-RU" sz="32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50" y="5013786"/>
                <a:ext cx="3425361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187355" y="5803421"/>
                <a:ext cx="454976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smtClean="0"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.0001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0.0001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355" y="5803421"/>
                <a:ext cx="4549769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5139046" y="3252220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66788" y="4868816"/>
            <a:ext cx="5437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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966789" y="5663589"/>
            <a:ext cx="5437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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191551" y="4158107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ru-RU" sz="4400" dirty="0">
              <a:solidFill>
                <a:srgbClr val="00B050"/>
              </a:solidFill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946490" y="2743200"/>
            <a:ext cx="0" cy="3451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7108033" y="3361481"/>
                <a:ext cx="308310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3200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3200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ru-RU" sz="3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033" y="3361481"/>
                <a:ext cx="3083102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21"/>
          <p:cNvSpPr/>
          <p:nvPr/>
        </p:nvSpPr>
        <p:spPr>
          <a:xfrm>
            <a:off x="10206002" y="3295429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ru-RU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0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927654"/>
              </p:ext>
            </p:extLst>
          </p:nvPr>
        </p:nvGraphicFramePr>
        <p:xfrm>
          <a:off x="1130667" y="1226275"/>
          <a:ext cx="6785423" cy="3627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5938"/>
                <a:gridCol w="1613692"/>
                <a:gridCol w="1222006"/>
                <a:gridCol w="1417849"/>
                <a:gridCol w="1265938"/>
              </a:tblGrid>
              <a:tr h="128073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 smtClean="0">
                          <a:effectLst/>
                        </a:rPr>
                        <a:t>Площадь</a:t>
                      </a:r>
                      <a:r>
                        <a:rPr lang="en-US" sz="24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24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24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24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24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Количество спален</a:t>
                      </a:r>
                      <a:endParaRPr lang="en-US" sz="2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Этаж</a:t>
                      </a:r>
                      <a:endParaRPr lang="en-US" sz="2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Год постройки </a:t>
                      </a:r>
                      <a:r>
                        <a:rPr lang="en-US" sz="2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ru-RU" sz="2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в годах</a:t>
                      </a:r>
                      <a:r>
                        <a:rPr lang="en-US" sz="2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Цена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($1000)</a:t>
                      </a:r>
                    </a:p>
                    <a:p>
                      <a:pPr algn="ctr" fontAlgn="b"/>
                      <a:endParaRPr lang="en-US" sz="2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smtClean="0">
                          <a:effectLst/>
                          <a:latin typeface="+mj-lt"/>
                        </a:rPr>
                        <a:t>2104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55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55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55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55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41040" y="748872"/>
            <a:ext cx="1036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smtClean="0">
                <a:solidFill>
                  <a:srgbClr val="002060"/>
                </a:solidFill>
              </a:rPr>
              <a:t>Несколько признаков </a:t>
            </a:r>
            <a:r>
              <a:rPr lang="en-US" sz="2800" b="1" i="1" dirty="0" smtClean="0">
                <a:solidFill>
                  <a:srgbClr val="002060"/>
                </a:solidFill>
              </a:rPr>
              <a:t>(</a:t>
            </a:r>
            <a:r>
              <a:rPr lang="ru-RU" sz="2800" b="1" i="1" dirty="0" smtClean="0">
                <a:solidFill>
                  <a:srgbClr val="002060"/>
                </a:solidFill>
              </a:rPr>
              <a:t>переменных</a:t>
            </a:r>
            <a:r>
              <a:rPr lang="en-US" sz="2800" b="1" i="1" dirty="0" smtClean="0">
                <a:solidFill>
                  <a:srgbClr val="002060"/>
                </a:solidFill>
              </a:rPr>
              <a:t>).</a:t>
            </a:r>
            <a:endParaRPr lang="en-US" sz="2800" b="1" i="1" dirty="0">
              <a:solidFill>
                <a:srgbClr val="00206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7808077" y="2909206"/>
            <a:ext cx="225579" cy="184567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185404" y="3570433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m = 47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9868" y="-65014"/>
            <a:ext cx="8451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u="sng" dirty="0">
                <a:solidFill>
                  <a:schemeClr val="accent1"/>
                </a:solidFill>
              </a:rPr>
              <a:t>Обучающий </a:t>
            </a:r>
            <a:r>
              <a:rPr lang="ru-RU" sz="2800" i="1" u="sng" dirty="0" smtClean="0">
                <a:solidFill>
                  <a:schemeClr val="accent1"/>
                </a:solidFill>
              </a:rPr>
              <a:t>набор данных для </a:t>
            </a:r>
            <a:r>
              <a:rPr lang="ru-RU" sz="2800" i="1" u="sng" dirty="0">
                <a:solidFill>
                  <a:schemeClr val="accent1"/>
                </a:solidFill>
              </a:rPr>
              <a:t>стоимости жилья</a:t>
            </a:r>
            <a:endParaRPr lang="en-US" sz="2800" i="1" u="sng" dirty="0">
              <a:solidFill>
                <a:schemeClr val="accent1"/>
              </a:solidFill>
            </a:endParaRPr>
          </a:p>
          <a:p>
            <a:pPr algn="ctr"/>
            <a:r>
              <a:rPr lang="en-US" sz="2800" u="sng" dirty="0">
                <a:solidFill>
                  <a:schemeClr val="accent1"/>
                </a:solidFill>
              </a:rPr>
              <a:t>(Portland, OR)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514" y="4908158"/>
            <a:ext cx="9009040" cy="1813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33"/>
              </a:spcAft>
            </a:pPr>
            <a:r>
              <a:rPr lang="ru-RU" sz="2400" smtClean="0"/>
              <a:t>Обозначения</a:t>
            </a:r>
            <a:r>
              <a:rPr lang="en-US" sz="2400" smtClean="0"/>
              <a:t>:</a:t>
            </a:r>
          </a:p>
          <a:p>
            <a:pPr lvl="2">
              <a:spcAft>
                <a:spcPts val="533"/>
              </a:spcAft>
            </a:pPr>
            <a:r>
              <a:rPr lang="en-US" sz="2400" smtClean="0"/>
              <a:t>= </a:t>
            </a:r>
            <a:r>
              <a:rPr lang="ru-RU" sz="2400" smtClean="0"/>
              <a:t>количество признаков</a:t>
            </a:r>
            <a:endParaRPr lang="en-US" sz="2400" smtClean="0"/>
          </a:p>
          <a:p>
            <a:pPr lvl="2">
              <a:spcAft>
                <a:spcPts val="933"/>
              </a:spcAft>
            </a:pPr>
            <a:r>
              <a:rPr lang="en-US" sz="2400" smtClean="0"/>
              <a:t>= </a:t>
            </a:r>
            <a:r>
              <a:rPr lang="ru-RU" sz="2400" smtClean="0"/>
              <a:t>входы</a:t>
            </a:r>
            <a:r>
              <a:rPr lang="en-US" sz="2400" smtClean="0"/>
              <a:t> (</a:t>
            </a:r>
            <a:r>
              <a:rPr lang="ru-RU" sz="2400" smtClean="0"/>
              <a:t>признаки</a:t>
            </a:r>
            <a:r>
              <a:rPr lang="en-US" sz="2400" smtClean="0"/>
              <a:t>)      </a:t>
            </a:r>
            <a:r>
              <a:rPr lang="ru-RU" sz="2400" smtClean="0"/>
              <a:t>-го обучающего примера</a:t>
            </a:r>
            <a:r>
              <a:rPr lang="en-US" sz="2400" smtClean="0"/>
              <a:t>.</a:t>
            </a:r>
          </a:p>
          <a:p>
            <a:pPr lvl="2">
              <a:spcAft>
                <a:spcPts val="933"/>
              </a:spcAft>
            </a:pPr>
            <a:r>
              <a:rPr lang="en-US" sz="2400" smtClean="0"/>
              <a:t>= </a:t>
            </a:r>
            <a:r>
              <a:rPr lang="ru-RU" sz="2400" smtClean="0"/>
              <a:t>значение      -го признака в   </a:t>
            </a:r>
            <a:r>
              <a:rPr lang="en-US" sz="2400" smtClean="0"/>
              <a:t> </a:t>
            </a:r>
            <a:r>
              <a:rPr lang="ru-RU" sz="2400" smtClean="0"/>
              <a:t>    -м обучающем примере</a:t>
            </a:r>
            <a:r>
              <a:rPr lang="en-US" sz="2400" smtClean="0"/>
              <a:t>.</a:t>
            </a:r>
            <a:endParaRPr lang="en-US" sz="2400" dirty="0"/>
          </a:p>
        </p:txBody>
      </p:sp>
      <p:pic>
        <p:nvPicPr>
          <p:cNvPr id="11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67" y="5515500"/>
            <a:ext cx="185420" cy="152400"/>
          </a:xfrm>
          <a:prstGeom prst="rect">
            <a:avLst/>
          </a:prstGeom>
        </p:spPr>
      </p:pic>
      <p:pic>
        <p:nvPicPr>
          <p:cNvPr id="12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07" y="5746740"/>
            <a:ext cx="467360" cy="307340"/>
          </a:xfrm>
          <a:prstGeom prst="rect">
            <a:avLst/>
          </a:prstGeom>
        </p:spPr>
      </p:pic>
      <p:pic>
        <p:nvPicPr>
          <p:cNvPr id="13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75" y="6163264"/>
            <a:ext cx="467360" cy="500380"/>
          </a:xfrm>
          <a:prstGeom prst="rect">
            <a:avLst/>
          </a:prstGeom>
        </p:spPr>
      </p:pic>
      <p:pic>
        <p:nvPicPr>
          <p:cNvPr id="14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90" y="6356350"/>
            <a:ext cx="139700" cy="292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21254" y="6163264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316087" y="3135085"/>
            <a:ext cx="4888770" cy="496389"/>
          </a:xfrm>
          <a:prstGeom prst="roundRect">
            <a:avLst/>
          </a:prstGeom>
          <a:noFill/>
          <a:ln w="38100">
            <a:solidFill>
              <a:srgbClr val="D90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160583" y="5684999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770709" y="3383279"/>
            <a:ext cx="452668" cy="0"/>
          </a:xfrm>
          <a:prstGeom prst="straightConnector1">
            <a:avLst/>
          </a:prstGeom>
          <a:ln>
            <a:solidFill>
              <a:srgbClr val="D90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328885" y="4148416"/>
                <a:ext cx="2161361" cy="1321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0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ru-RU" sz="2400" i="0">
                          <a:solidFill>
                            <a:srgbClr val="D905BB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 i="0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400" i="1">
                                      <a:solidFill>
                                        <a:srgbClr val="D905B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2400" i="1">
                                            <a:solidFill>
                                              <a:srgbClr val="D905BB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2400" i="0">
                                              <a:solidFill>
                                                <a:srgbClr val="D905BB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1416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2400" i="0">
                                              <a:solidFill>
                                                <a:srgbClr val="D905BB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ru-RU" sz="2400" i="0">
                                        <a:solidFill>
                                          <a:srgbClr val="D905B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ru-RU" sz="2400" i="0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0" smtClean="0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ru-RU" sz="2400" i="0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885" y="4148416"/>
                <a:ext cx="2161361" cy="132183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7137818" y="2152361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ru-RU" sz="2800" i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08776" y="2181664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800" i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39396" y="2181664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800" i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80152" y="2167728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800" i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4533" y="2181496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800" i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0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28" y="1823403"/>
            <a:ext cx="2100072" cy="33528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8"/>
          <p:cNvSpPr/>
          <p:nvPr/>
        </p:nvSpPr>
        <p:spPr>
          <a:xfrm>
            <a:off x="458724" y="177800"/>
            <a:ext cx="9347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 smtClean="0">
                <a:solidFill>
                  <a:srgbClr val="002060"/>
                </a:solidFill>
              </a:rPr>
              <a:t>Масштабирование признаков</a:t>
            </a:r>
          </a:p>
          <a:p>
            <a:pPr algn="ctr"/>
            <a:endParaRPr lang="en-US" sz="3200" b="1" u="sng" dirty="0">
              <a:solidFill>
                <a:srgbClr val="002060"/>
              </a:solidFill>
            </a:endParaRPr>
          </a:p>
          <a:p>
            <a:pPr>
              <a:spcAft>
                <a:spcPts val="667"/>
              </a:spcAft>
            </a:pPr>
            <a:r>
              <a:rPr lang="ru-RU" sz="3200" dirty="0" smtClean="0"/>
              <a:t>Надо </a:t>
            </a:r>
            <a:r>
              <a:rPr lang="en-US" sz="3200" dirty="0" smtClean="0"/>
              <a:t> </a:t>
            </a:r>
            <a:r>
              <a:rPr lang="ru-RU" sz="3200" dirty="0" smtClean="0"/>
              <a:t>привести признаки примерно к одинаковому диапазону значений,</a:t>
            </a:r>
            <a:r>
              <a:rPr lang="ru-RU" sz="3200" dirty="0"/>
              <a:t> </a:t>
            </a:r>
            <a:r>
              <a:rPr lang="ru-RU" sz="3200" dirty="0" smtClean="0"/>
              <a:t>например,                                   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572215" y="2399514"/>
            <a:ext cx="285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Пусть       = 1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08859" y="3189149"/>
            <a:ext cx="126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Тогда</a:t>
            </a:r>
            <a:endParaRPr lang="ru-RU" sz="3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710164" y="2301471"/>
            <a:ext cx="583814" cy="750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232736" y="3455247"/>
                <a:ext cx="219919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736" y="3455247"/>
                <a:ext cx="2199192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1918611" y="4250441"/>
                <a:ext cx="2827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611" y="4250441"/>
                <a:ext cx="2827441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1619650" y="5013786"/>
                <a:ext cx="342536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ru-RU" sz="32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50" y="5013786"/>
                <a:ext cx="3425361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397808" y="5803421"/>
                <a:ext cx="4339316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smtClean="0"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.0001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0.0001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08" y="5803421"/>
                <a:ext cx="4339316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5139046" y="3252220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66788" y="4868816"/>
            <a:ext cx="5437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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966789" y="5663589"/>
            <a:ext cx="5437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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191551" y="4158107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ru-RU" sz="4400" dirty="0">
              <a:solidFill>
                <a:srgbClr val="00B050"/>
              </a:solidFill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946490" y="2743200"/>
            <a:ext cx="0" cy="3451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7108033" y="3361481"/>
                <a:ext cx="308310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3200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3200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ru-RU" sz="3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033" y="3361481"/>
                <a:ext cx="3083102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21"/>
          <p:cNvSpPr/>
          <p:nvPr/>
        </p:nvSpPr>
        <p:spPr>
          <a:xfrm>
            <a:off x="10206002" y="3295429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ru-RU" sz="4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7432304" y="4568777"/>
                <a:ext cx="3314497" cy="8774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360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ru-RU" sz="3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600" i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3600" i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ru-RU" sz="3600" i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ru-RU" sz="3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3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3600" i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3600" i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ru-RU" sz="36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3600" i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ru-RU" sz="3600" i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ru-RU" sz="3600" dirty="0" smtClean="0"/>
                  <a:t>  </a:t>
                </a:r>
                <a:r>
                  <a:rPr lang="ru-RU" sz="3600" b="1" dirty="0" smtClean="0">
                    <a:solidFill>
                      <a:schemeClr val="accent1">
                        <a:lumMod val="75000"/>
                      </a:schemeClr>
                    </a:solidFill>
                  </a:rPr>
                  <a:t>- ?</a:t>
                </a:r>
                <a:endParaRPr lang="ru-RU" sz="3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304" y="4568777"/>
                <a:ext cx="3314497" cy="877484"/>
              </a:xfrm>
              <a:prstGeom prst="rect">
                <a:avLst/>
              </a:prstGeom>
              <a:blipFill rotWithShape="0">
                <a:blip r:embed="rId10"/>
                <a:stretch>
                  <a:fillRect r="-4779" b="-12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94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528" y="1823403"/>
            <a:ext cx="2100072" cy="33528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68"/>
          <p:cNvSpPr/>
          <p:nvPr/>
        </p:nvSpPr>
        <p:spPr>
          <a:xfrm>
            <a:off x="458724" y="177800"/>
            <a:ext cx="9347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u="sng" dirty="0" smtClean="0">
                <a:solidFill>
                  <a:srgbClr val="002060"/>
                </a:solidFill>
              </a:rPr>
              <a:t>Масштабирование признаков</a:t>
            </a:r>
          </a:p>
          <a:p>
            <a:pPr algn="ctr"/>
            <a:endParaRPr lang="en-US" sz="3200" b="1" u="sng" dirty="0">
              <a:solidFill>
                <a:srgbClr val="002060"/>
              </a:solidFill>
            </a:endParaRPr>
          </a:p>
          <a:p>
            <a:pPr>
              <a:spcAft>
                <a:spcPts val="667"/>
              </a:spcAft>
            </a:pPr>
            <a:r>
              <a:rPr lang="ru-RU" sz="3200" dirty="0" smtClean="0"/>
              <a:t>Надо </a:t>
            </a:r>
            <a:r>
              <a:rPr lang="en-US" sz="3200" dirty="0" smtClean="0"/>
              <a:t> </a:t>
            </a:r>
            <a:r>
              <a:rPr lang="ru-RU" sz="3200" dirty="0" smtClean="0"/>
              <a:t>привести признаки примерно к одинаковому диапазону значений,</a:t>
            </a:r>
            <a:r>
              <a:rPr lang="ru-RU" sz="3200" dirty="0"/>
              <a:t> </a:t>
            </a:r>
            <a:r>
              <a:rPr lang="ru-RU" sz="3200" dirty="0" smtClean="0"/>
              <a:t>например,                                   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572215" y="2399514"/>
            <a:ext cx="2859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Пусть       = 1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08859" y="3189149"/>
            <a:ext cx="126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Тогда</a:t>
            </a:r>
            <a:endParaRPr lang="ru-RU" sz="32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710164" y="2301471"/>
            <a:ext cx="583814" cy="750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4000" i="1" baseline="-25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ru-R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232736" y="3455247"/>
                <a:ext cx="219919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736" y="3455247"/>
                <a:ext cx="2199192" cy="584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1918611" y="4250441"/>
                <a:ext cx="282744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611" y="4250441"/>
                <a:ext cx="2827441" cy="58477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1619650" y="5013786"/>
                <a:ext cx="342536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ru-RU" sz="32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50" y="5013786"/>
                <a:ext cx="3425361" cy="58477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045029" y="5803421"/>
                <a:ext cx="469209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smtClean="0">
                          <a:latin typeface="Cambria Math" panose="02040503050406030204" pitchFamily="18" charset="0"/>
                        </a:rPr>
                        <m:t>−0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.0001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ru-RU" sz="3200" b="0" i="0" smtClean="0">
                          <a:latin typeface="Cambria Math" panose="02040503050406030204" pitchFamily="18" charset="0"/>
                        </a:rPr>
                        <m:t>0.0001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029" y="5803421"/>
                <a:ext cx="4692095" cy="58477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/>
          <p:cNvSpPr/>
          <p:nvPr/>
        </p:nvSpPr>
        <p:spPr>
          <a:xfrm>
            <a:off x="5139046" y="3252220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ru-RU" sz="4400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966788" y="4868816"/>
            <a:ext cx="5437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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966789" y="5663589"/>
            <a:ext cx="5437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</a:t>
            </a:r>
            <a:endParaRPr lang="ru-RU" sz="4400" dirty="0">
              <a:solidFill>
                <a:srgbClr val="FF000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5191551" y="4158107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ru-RU" sz="4400" dirty="0">
              <a:solidFill>
                <a:srgbClr val="00B050"/>
              </a:solidFill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6946490" y="2743200"/>
            <a:ext cx="0" cy="3451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/>
              <p:cNvSpPr/>
              <p:nvPr/>
            </p:nvSpPr>
            <p:spPr>
              <a:xfrm>
                <a:off x="7108033" y="3361481"/>
                <a:ext cx="308310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ru-RU" sz="3200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2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3200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≤3</m:t>
                      </m:r>
                    </m:oMath>
                  </m:oMathPara>
                </a14:m>
                <a:endParaRPr lang="ru-RU" sz="32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033" y="3361481"/>
                <a:ext cx="3083102" cy="58477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Прямоугольник 21"/>
          <p:cNvSpPr/>
          <p:nvPr/>
        </p:nvSpPr>
        <p:spPr>
          <a:xfrm>
            <a:off x="10206002" y="3295429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ru-RU" sz="4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7432304" y="4568777"/>
                <a:ext cx="2870465" cy="1133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60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3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3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ru-RU" sz="3600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3600" i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ru-RU" sz="36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3600" i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ru-RU" sz="36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304" y="4568777"/>
                <a:ext cx="2870465" cy="113306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Прямоугольник 22"/>
          <p:cNvSpPr/>
          <p:nvPr/>
        </p:nvSpPr>
        <p:spPr>
          <a:xfrm>
            <a:off x="10834700" y="4750589"/>
            <a:ext cx="62869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</a:t>
            </a:r>
            <a:endParaRPr lang="ru-RU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91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8"/>
          <p:cNvSpPr/>
          <p:nvPr/>
        </p:nvSpPr>
        <p:spPr>
          <a:xfrm>
            <a:off x="458723" y="177801"/>
            <a:ext cx="112252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b="1" u="sng" dirty="0" smtClean="0">
                <a:solidFill>
                  <a:srgbClr val="002060"/>
                </a:solidFill>
              </a:rPr>
              <a:t>Виды нормировок</a:t>
            </a:r>
            <a:r>
              <a:rPr lang="en-US" sz="3200" b="1" u="sng" dirty="0" smtClean="0">
                <a:solidFill>
                  <a:srgbClr val="002060"/>
                </a:solidFill>
              </a:rPr>
              <a:t> (</a:t>
            </a:r>
            <a:r>
              <a:rPr lang="ru-RU" sz="3200" b="1" u="sng" dirty="0" smtClean="0">
                <a:solidFill>
                  <a:srgbClr val="002060"/>
                </a:solidFill>
              </a:rPr>
              <a:t>масштабирования)</a:t>
            </a:r>
            <a:endParaRPr lang="en-US" sz="3200" b="1" u="sng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1057" y="901338"/>
            <a:ext cx="107405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 smtClean="0"/>
              <a:t>Каждый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 smtClean="0"/>
              <a:t>- </a:t>
            </a:r>
            <a:r>
              <a:rPr lang="ru-RU" sz="2400" dirty="0" smtClean="0"/>
              <a:t>й признак из обучающего набора (кроме нулевого с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= 0</a:t>
            </a:r>
            <a:r>
              <a:rPr lang="en-US" sz="2400" dirty="0" smtClean="0"/>
              <a:t>)  </a:t>
            </a:r>
            <a:r>
              <a:rPr lang="ru-RU" sz="2400" dirty="0" smtClean="0"/>
              <a:t>делим </a:t>
            </a:r>
          </a:p>
          <a:p>
            <a:r>
              <a:rPr lang="ru-RU" sz="2400" dirty="0"/>
              <a:t> </a:t>
            </a:r>
            <a:r>
              <a:rPr lang="ru-RU" sz="2400" dirty="0" smtClean="0"/>
              <a:t>      на максимальное значение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6579706" y="1747315"/>
                <a:ext cx="1712328" cy="839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706" y="1747315"/>
                <a:ext cx="1712328" cy="83971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8722" y="2717074"/>
            <a:ext cx="1081452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2. Сначала признаки центрируем (вычитаем из каждого 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/>
              <a:t>-</a:t>
            </a:r>
            <a:r>
              <a:rPr lang="ru-RU" sz="2400" dirty="0" smtClean="0"/>
              <a:t> </a:t>
            </a:r>
            <a:r>
              <a:rPr lang="ru-RU" sz="2400" dirty="0" err="1" smtClean="0"/>
              <a:t>го</a:t>
            </a:r>
            <a:r>
              <a:rPr lang="ru-RU" sz="2400" dirty="0" smtClean="0"/>
              <a:t> признака среднее </a:t>
            </a:r>
          </a:p>
          <a:p>
            <a:r>
              <a:rPr lang="ru-RU" sz="2400" dirty="0"/>
              <a:t> </a:t>
            </a:r>
            <a:r>
              <a:rPr lang="ru-RU" sz="2400" dirty="0" smtClean="0"/>
              <a:t>    значение  </a:t>
            </a:r>
            <a:r>
              <a:rPr lang="ru-RU" sz="2400" i="1" dirty="0" smtClean="0">
                <a:sym typeface="Symbol" panose="05050102010706020507" pitchFamily="18" charset="2"/>
              </a:rPr>
              <a:t>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sz="2400" i="1" dirty="0" smtClean="0">
                <a:sym typeface="Symbol" panose="05050102010706020507" pitchFamily="18" charset="2"/>
              </a:rPr>
              <a:t>  </a:t>
            </a:r>
            <a:r>
              <a:rPr lang="ru-RU" sz="2400" i="1" dirty="0" smtClean="0">
                <a:sym typeface="Symbol" panose="05050102010706020507" pitchFamily="18" charset="2"/>
              </a:rPr>
              <a:t> </a:t>
            </a:r>
            <a:r>
              <a:rPr lang="ru-RU" sz="2400" dirty="0" smtClean="0">
                <a:sym typeface="Symbol" panose="05050102010706020507" pitchFamily="18" charset="2"/>
              </a:rPr>
              <a:t>всех</a:t>
            </a:r>
            <a:r>
              <a:rPr lang="ru-RU" sz="2400" i="1" dirty="0" smtClean="0">
                <a:sym typeface="Symbol" panose="05050102010706020507" pitchFamily="18" charset="2"/>
              </a:rPr>
              <a:t>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/>
              <a:t>- </a:t>
            </a:r>
            <a:r>
              <a:rPr lang="ru-RU" sz="2400" dirty="0" smtClean="0"/>
              <a:t>х признаков </a:t>
            </a:r>
            <a:r>
              <a:rPr lang="ru-RU" sz="2400" dirty="0"/>
              <a:t>из обучающего набора </a:t>
            </a:r>
            <a:r>
              <a:rPr lang="ru-RU" sz="2400" dirty="0" smtClean="0"/>
              <a:t>и делим</a:t>
            </a:r>
          </a:p>
          <a:p>
            <a:r>
              <a:rPr lang="ru-RU" sz="2400" i="1" dirty="0"/>
              <a:t> </a:t>
            </a:r>
            <a:r>
              <a:rPr lang="ru-RU" sz="2400" i="1" dirty="0" smtClean="0"/>
              <a:t>           а) </a:t>
            </a:r>
            <a:r>
              <a:rPr lang="ru-RU" sz="2400" dirty="0" smtClean="0"/>
              <a:t>на диапазон 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max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x</a:t>
            </a:r>
            <a:r>
              <a:rPr lang="en-US" sz="28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 min</a:t>
            </a:r>
            <a:endParaRPr lang="ru-RU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96D902D8-B6A0-B14B-8D40-C4104B65BEC7}"/>
                  </a:ext>
                </a:extLst>
              </p:cNvPr>
              <p:cNvSpPr txBox="1"/>
              <p:nvPr/>
            </p:nvSpPr>
            <p:spPr>
              <a:xfrm>
                <a:off x="2141590" y="4109000"/>
                <a:ext cx="1728911" cy="840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ru-RU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6D902D8-B6A0-B14B-8D40-C4104B65B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590" y="4109000"/>
                <a:ext cx="1728911" cy="84029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550700" y="4065929"/>
                <a:ext cx="2825710" cy="839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4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700" y="4065929"/>
                <a:ext cx="2825710" cy="8397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1245224" y="5164574"/>
            <a:ext cx="57637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/>
              <a:t> </a:t>
            </a:r>
            <a:r>
              <a:rPr lang="en-US" sz="2400" i="1" dirty="0" smtClean="0"/>
              <a:t>b</a:t>
            </a:r>
            <a:r>
              <a:rPr lang="ru-RU" sz="2400" i="1" dirty="0" smtClean="0"/>
              <a:t>) </a:t>
            </a:r>
            <a:r>
              <a:rPr lang="ru-RU" sz="2400" dirty="0"/>
              <a:t>на </a:t>
            </a:r>
            <a:r>
              <a:rPr lang="ru-RU" sz="2400" dirty="0" smtClean="0"/>
              <a:t>среднеквадратичное отклонение   </a:t>
            </a:r>
            <a:r>
              <a:rPr lang="ru-RU" sz="2400" dirty="0" smtClean="0">
                <a:sym typeface="Symbol" panose="05050102010706020507" pitchFamily="18" charset="2"/>
              </a:rPr>
              <a:t></a:t>
            </a:r>
            <a:r>
              <a:rPr 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189FC2CB-763A-2C46-93F7-84D80F5B414B}"/>
                  </a:ext>
                </a:extLst>
              </p:cNvPr>
              <p:cNvSpPr txBox="1"/>
              <p:nvPr/>
            </p:nvSpPr>
            <p:spPr>
              <a:xfrm>
                <a:off x="1764472" y="5626239"/>
                <a:ext cx="2253083" cy="13546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89FC2CB-763A-2C46-93F7-84D80F5B4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472" y="5626239"/>
                <a:ext cx="2253083" cy="135460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6546726" y="5841518"/>
                <a:ext cx="1833131" cy="839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726" y="5841518"/>
                <a:ext cx="1833131" cy="83971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Скругленный прямоугольник 10"/>
          <p:cNvSpPr/>
          <p:nvPr/>
        </p:nvSpPr>
        <p:spPr>
          <a:xfrm>
            <a:off x="6546726" y="1732335"/>
            <a:ext cx="1833131" cy="85469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6579706" y="4065929"/>
            <a:ext cx="2796704" cy="883366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6579706" y="5841518"/>
            <a:ext cx="1963403" cy="83971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13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927654"/>
              </p:ext>
            </p:extLst>
          </p:nvPr>
        </p:nvGraphicFramePr>
        <p:xfrm>
          <a:off x="1130667" y="1226275"/>
          <a:ext cx="6785423" cy="3627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5938"/>
                <a:gridCol w="1613692"/>
                <a:gridCol w="1222006"/>
                <a:gridCol w="1417849"/>
                <a:gridCol w="1265938"/>
              </a:tblGrid>
              <a:tr h="128073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 smtClean="0">
                          <a:effectLst/>
                        </a:rPr>
                        <a:t>Площадь</a:t>
                      </a:r>
                      <a:r>
                        <a:rPr lang="en-US" sz="24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24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24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24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24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Количество спален</a:t>
                      </a:r>
                      <a:endParaRPr lang="en-US" sz="2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Этаж</a:t>
                      </a:r>
                      <a:endParaRPr lang="en-US" sz="2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Год постройки </a:t>
                      </a:r>
                      <a:r>
                        <a:rPr lang="en-US" sz="2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ru-RU" sz="2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в годах</a:t>
                      </a:r>
                      <a:r>
                        <a:rPr lang="en-US" sz="2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Цена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($1000)</a:t>
                      </a:r>
                    </a:p>
                    <a:p>
                      <a:pPr algn="ctr" fontAlgn="b"/>
                      <a:endParaRPr lang="en-US" sz="2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smtClean="0">
                          <a:effectLst/>
                          <a:latin typeface="+mj-lt"/>
                        </a:rPr>
                        <a:t>2104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55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55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55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55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41040" y="748872"/>
            <a:ext cx="1036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smtClean="0">
                <a:solidFill>
                  <a:srgbClr val="002060"/>
                </a:solidFill>
              </a:rPr>
              <a:t>Несколько признаков </a:t>
            </a:r>
            <a:r>
              <a:rPr lang="en-US" sz="2800" b="1" i="1" dirty="0" smtClean="0">
                <a:solidFill>
                  <a:srgbClr val="002060"/>
                </a:solidFill>
              </a:rPr>
              <a:t>(</a:t>
            </a:r>
            <a:r>
              <a:rPr lang="ru-RU" sz="2800" b="1" i="1" dirty="0" smtClean="0">
                <a:solidFill>
                  <a:srgbClr val="002060"/>
                </a:solidFill>
              </a:rPr>
              <a:t>переменных</a:t>
            </a:r>
            <a:r>
              <a:rPr lang="en-US" sz="2800" b="1" i="1" dirty="0" smtClean="0">
                <a:solidFill>
                  <a:srgbClr val="002060"/>
                </a:solidFill>
              </a:rPr>
              <a:t>).</a:t>
            </a:r>
            <a:endParaRPr lang="en-US" sz="2800" b="1" i="1" dirty="0">
              <a:solidFill>
                <a:srgbClr val="00206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7808077" y="2909206"/>
            <a:ext cx="225579" cy="184567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185404" y="3570433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m = 47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9868" y="-65014"/>
            <a:ext cx="8451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u="sng" dirty="0">
                <a:solidFill>
                  <a:schemeClr val="accent1"/>
                </a:solidFill>
              </a:rPr>
              <a:t>Обучающий </a:t>
            </a:r>
            <a:r>
              <a:rPr lang="ru-RU" sz="2800" i="1" u="sng" dirty="0" smtClean="0">
                <a:solidFill>
                  <a:schemeClr val="accent1"/>
                </a:solidFill>
              </a:rPr>
              <a:t>набор данных для </a:t>
            </a:r>
            <a:r>
              <a:rPr lang="ru-RU" sz="2800" i="1" u="sng" dirty="0">
                <a:solidFill>
                  <a:schemeClr val="accent1"/>
                </a:solidFill>
              </a:rPr>
              <a:t>стоимости жилья</a:t>
            </a:r>
            <a:endParaRPr lang="en-US" sz="2800" i="1" u="sng" dirty="0">
              <a:solidFill>
                <a:schemeClr val="accent1"/>
              </a:solidFill>
            </a:endParaRPr>
          </a:p>
          <a:p>
            <a:pPr algn="ctr"/>
            <a:r>
              <a:rPr lang="en-US" sz="2800" u="sng" dirty="0">
                <a:solidFill>
                  <a:schemeClr val="accent1"/>
                </a:solidFill>
              </a:rPr>
              <a:t>(Portland, OR)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514" y="4908158"/>
            <a:ext cx="9009040" cy="1813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33"/>
              </a:spcAft>
            </a:pPr>
            <a:r>
              <a:rPr lang="ru-RU" sz="2400" smtClean="0"/>
              <a:t>Обозначения</a:t>
            </a:r>
            <a:r>
              <a:rPr lang="en-US" sz="2400" smtClean="0"/>
              <a:t>:</a:t>
            </a:r>
          </a:p>
          <a:p>
            <a:pPr lvl="2">
              <a:spcAft>
                <a:spcPts val="533"/>
              </a:spcAft>
            </a:pPr>
            <a:r>
              <a:rPr lang="en-US" sz="2400" smtClean="0"/>
              <a:t>= </a:t>
            </a:r>
            <a:r>
              <a:rPr lang="ru-RU" sz="2400" smtClean="0"/>
              <a:t>количество признаков</a:t>
            </a:r>
            <a:endParaRPr lang="en-US" sz="2400" smtClean="0"/>
          </a:p>
          <a:p>
            <a:pPr lvl="2">
              <a:spcAft>
                <a:spcPts val="933"/>
              </a:spcAft>
            </a:pPr>
            <a:r>
              <a:rPr lang="en-US" sz="2400" smtClean="0"/>
              <a:t>= </a:t>
            </a:r>
            <a:r>
              <a:rPr lang="ru-RU" sz="2400" smtClean="0"/>
              <a:t>входы</a:t>
            </a:r>
            <a:r>
              <a:rPr lang="en-US" sz="2400" smtClean="0"/>
              <a:t> (</a:t>
            </a:r>
            <a:r>
              <a:rPr lang="ru-RU" sz="2400" smtClean="0"/>
              <a:t>признаки</a:t>
            </a:r>
            <a:r>
              <a:rPr lang="en-US" sz="2400" smtClean="0"/>
              <a:t>)      </a:t>
            </a:r>
            <a:r>
              <a:rPr lang="ru-RU" sz="2400" smtClean="0"/>
              <a:t>-го обучающего примера</a:t>
            </a:r>
            <a:r>
              <a:rPr lang="en-US" sz="2400" smtClean="0"/>
              <a:t>.</a:t>
            </a:r>
          </a:p>
          <a:p>
            <a:pPr lvl="2">
              <a:spcAft>
                <a:spcPts val="933"/>
              </a:spcAft>
            </a:pPr>
            <a:r>
              <a:rPr lang="en-US" sz="2400" smtClean="0"/>
              <a:t>= </a:t>
            </a:r>
            <a:r>
              <a:rPr lang="ru-RU" sz="2400" smtClean="0"/>
              <a:t>значение      -го признака в   </a:t>
            </a:r>
            <a:r>
              <a:rPr lang="en-US" sz="2400" smtClean="0"/>
              <a:t> </a:t>
            </a:r>
            <a:r>
              <a:rPr lang="ru-RU" sz="2400" smtClean="0"/>
              <a:t>    -м обучающем примере</a:t>
            </a:r>
            <a:r>
              <a:rPr lang="en-US" sz="2400" smtClean="0"/>
              <a:t>.</a:t>
            </a:r>
            <a:endParaRPr lang="en-US" sz="2400" dirty="0"/>
          </a:p>
        </p:txBody>
      </p:sp>
      <p:pic>
        <p:nvPicPr>
          <p:cNvPr id="11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67" y="5515500"/>
            <a:ext cx="185420" cy="152400"/>
          </a:xfrm>
          <a:prstGeom prst="rect">
            <a:avLst/>
          </a:prstGeom>
        </p:spPr>
      </p:pic>
      <p:pic>
        <p:nvPicPr>
          <p:cNvPr id="12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07" y="5746740"/>
            <a:ext cx="467360" cy="307340"/>
          </a:xfrm>
          <a:prstGeom prst="rect">
            <a:avLst/>
          </a:prstGeom>
        </p:spPr>
      </p:pic>
      <p:pic>
        <p:nvPicPr>
          <p:cNvPr id="13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75" y="6163264"/>
            <a:ext cx="467360" cy="500380"/>
          </a:xfrm>
          <a:prstGeom prst="rect">
            <a:avLst/>
          </a:prstGeom>
        </p:spPr>
      </p:pic>
      <p:pic>
        <p:nvPicPr>
          <p:cNvPr id="14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90" y="6356350"/>
            <a:ext cx="139700" cy="292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21254" y="6163264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316087" y="3135085"/>
            <a:ext cx="4888770" cy="496389"/>
          </a:xfrm>
          <a:prstGeom prst="roundRect">
            <a:avLst/>
          </a:prstGeom>
          <a:noFill/>
          <a:ln w="38100">
            <a:solidFill>
              <a:srgbClr val="D90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160583" y="5684999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770709" y="3383279"/>
            <a:ext cx="452668" cy="0"/>
          </a:xfrm>
          <a:prstGeom prst="straightConnector1">
            <a:avLst/>
          </a:prstGeom>
          <a:ln>
            <a:solidFill>
              <a:srgbClr val="D90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328885" y="4148416"/>
                <a:ext cx="2161361" cy="1321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0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ru-RU" sz="2400" i="0">
                          <a:solidFill>
                            <a:srgbClr val="D905BB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 i="0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400" i="1">
                                      <a:solidFill>
                                        <a:srgbClr val="D905B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2400" i="1">
                                            <a:solidFill>
                                              <a:srgbClr val="D905BB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2400" i="0">
                                              <a:solidFill>
                                                <a:srgbClr val="D905BB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1416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2400" i="0">
                                              <a:solidFill>
                                                <a:srgbClr val="D905BB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ru-RU" sz="2400" i="0">
                                        <a:solidFill>
                                          <a:srgbClr val="D905B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ru-RU" sz="2400" i="0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0" smtClean="0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ru-RU" sz="2400" i="0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885" y="4148416"/>
                <a:ext cx="2161361" cy="132183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7137818" y="2152361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ru-RU" sz="2800" i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08776" y="2181664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800" i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39396" y="2181664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800" i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80152" y="2167728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800" i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4533" y="2181496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800" i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9460241" y="2578769"/>
                <a:ext cx="1164229" cy="5491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 smtClean="0">
                            <a:solidFill>
                              <a:srgbClr val="D905BB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solidFill>
                              <a:srgbClr val="D905B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 b="0" i="0" smtClean="0">
                            <a:solidFill>
                              <a:srgbClr val="D905B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ctrlPr>
                              <a:rPr lang="ru-RU" sz="2400" i="1">
                                <a:solidFill>
                                  <a:srgbClr val="D905B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400" b="0" i="0" smtClean="0">
                                <a:solidFill>
                                  <a:srgbClr val="D905BB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bSup>
                    <m:r>
                      <a:rPr lang="ru-RU" sz="2400" i="0">
                        <a:solidFill>
                          <a:srgbClr val="D905BB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3</a:t>
                </a:r>
                <a:endParaRPr lang="ru-RU" sz="2400" dirty="0"/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241" y="2578769"/>
                <a:ext cx="1164229" cy="549125"/>
              </a:xfrm>
              <a:prstGeom prst="rect">
                <a:avLst/>
              </a:prstGeom>
              <a:blipFill rotWithShape="0">
                <a:blip r:embed="rId12"/>
                <a:stretch>
                  <a:fillRect r="-6806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/>
              <p:cNvSpPr/>
              <p:nvPr/>
            </p:nvSpPr>
            <p:spPr>
              <a:xfrm>
                <a:off x="9365535" y="1356770"/>
                <a:ext cx="1077667" cy="5509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0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b="0" i="0" smtClean="0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bSup>
                      <m:r>
                        <a:rPr lang="ru-RU" sz="2400" i="0">
                          <a:solidFill>
                            <a:srgbClr val="D905BB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5535" y="1356770"/>
                <a:ext cx="1077667" cy="55098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55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927654"/>
              </p:ext>
            </p:extLst>
          </p:nvPr>
        </p:nvGraphicFramePr>
        <p:xfrm>
          <a:off x="1130667" y="1226275"/>
          <a:ext cx="6785423" cy="362712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65938"/>
                <a:gridCol w="1613692"/>
                <a:gridCol w="1222006"/>
                <a:gridCol w="1417849"/>
                <a:gridCol w="1265938"/>
              </a:tblGrid>
              <a:tr h="128073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u="none" strike="noStrike" dirty="0" smtClean="0">
                          <a:effectLst/>
                        </a:rPr>
                        <a:t>Площадь</a:t>
                      </a:r>
                      <a:r>
                        <a:rPr lang="en-US" sz="2400" b="1" u="none" strike="noStrike" baseline="0" dirty="0" smtClean="0">
                          <a:effectLst/>
                          <a:latin typeface="+mj-lt"/>
                        </a:rPr>
                        <a:t> (</a:t>
                      </a:r>
                      <a:r>
                        <a:rPr lang="en-US" sz="2400" b="1" u="none" strike="noStrike" dirty="0" smtClean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2400" b="1" u="none" strike="noStrike" baseline="30000" dirty="0" smtClean="0">
                          <a:effectLst/>
                          <a:latin typeface="+mj-lt"/>
                        </a:rPr>
                        <a:t>2</a:t>
                      </a:r>
                      <a:r>
                        <a:rPr lang="en-US" sz="2400" b="1" u="none" strike="noStrike" baseline="0" dirty="0" smtClean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2400" b="1" u="none" strike="noStrike" baseline="0" dirty="0" smtClean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Количество спален</a:t>
                      </a:r>
                      <a:endParaRPr lang="en-US" sz="2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Этаж</a:t>
                      </a:r>
                      <a:endParaRPr lang="en-US" sz="2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Год постройки </a:t>
                      </a:r>
                      <a:r>
                        <a:rPr lang="en-US" sz="2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ru-RU" sz="2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в годах</a:t>
                      </a:r>
                      <a:r>
                        <a:rPr lang="en-US" sz="24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2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Цена</a:t>
                      </a:r>
                      <a:r>
                        <a:rPr lang="en-US" sz="2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($1000)</a:t>
                      </a:r>
                    </a:p>
                    <a:p>
                      <a:pPr algn="ctr" fontAlgn="b"/>
                      <a:endParaRPr lang="en-US" sz="24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2700" b="1" i="0" u="none" strike="noStrike" dirty="0" smtClean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5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smtClean="0">
                          <a:effectLst/>
                          <a:latin typeface="+mj-lt"/>
                        </a:rPr>
                        <a:t>2104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55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dirty="0" smtClean="0">
                          <a:effectLst/>
                          <a:latin typeface="+mj-lt"/>
                        </a:rPr>
                        <a:t>1416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55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dirty="0" smtClean="0">
                          <a:effectLst/>
                          <a:latin typeface="+mj-lt"/>
                        </a:rPr>
                        <a:t>3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u="none" strike="noStrike" dirty="0" smtClean="0">
                          <a:effectLst/>
                          <a:latin typeface="+mj-lt"/>
                        </a:rPr>
                        <a:t>30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55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  <a:tr h="355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  <a:endParaRPr lang="en-US" sz="2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10160" marR="10160" marT="1016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41040" y="748872"/>
            <a:ext cx="1036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i="1" dirty="0" smtClean="0">
                <a:solidFill>
                  <a:srgbClr val="002060"/>
                </a:solidFill>
              </a:rPr>
              <a:t>Несколько признаков </a:t>
            </a:r>
            <a:r>
              <a:rPr lang="en-US" sz="2800" b="1" i="1" dirty="0" smtClean="0">
                <a:solidFill>
                  <a:srgbClr val="002060"/>
                </a:solidFill>
              </a:rPr>
              <a:t>(</a:t>
            </a:r>
            <a:r>
              <a:rPr lang="ru-RU" sz="2800" b="1" i="1" dirty="0" smtClean="0">
                <a:solidFill>
                  <a:srgbClr val="002060"/>
                </a:solidFill>
              </a:rPr>
              <a:t>переменных</a:t>
            </a:r>
            <a:r>
              <a:rPr lang="en-US" sz="2800" b="1" i="1" dirty="0" smtClean="0">
                <a:solidFill>
                  <a:srgbClr val="002060"/>
                </a:solidFill>
              </a:rPr>
              <a:t>).</a:t>
            </a:r>
            <a:endParaRPr lang="en-US" sz="2800" b="1" i="1" dirty="0">
              <a:solidFill>
                <a:srgbClr val="00206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7808077" y="2909206"/>
            <a:ext cx="225579" cy="1845674"/>
          </a:xfrm>
          <a:prstGeom prst="rightBrac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185404" y="3570433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m = 47</a:t>
            </a:r>
            <a:endParaRPr lang="ru-RU" sz="2800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69868" y="-65014"/>
            <a:ext cx="84518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i="1" u="sng" dirty="0">
                <a:solidFill>
                  <a:schemeClr val="accent1"/>
                </a:solidFill>
              </a:rPr>
              <a:t>Обучающий </a:t>
            </a:r>
            <a:r>
              <a:rPr lang="ru-RU" sz="2800" i="1" u="sng" dirty="0" smtClean="0">
                <a:solidFill>
                  <a:schemeClr val="accent1"/>
                </a:solidFill>
              </a:rPr>
              <a:t>набор данных для </a:t>
            </a:r>
            <a:r>
              <a:rPr lang="ru-RU" sz="2800" i="1" u="sng" dirty="0">
                <a:solidFill>
                  <a:schemeClr val="accent1"/>
                </a:solidFill>
              </a:rPr>
              <a:t>стоимости жилья</a:t>
            </a:r>
            <a:endParaRPr lang="en-US" sz="2800" i="1" u="sng" dirty="0">
              <a:solidFill>
                <a:schemeClr val="accent1"/>
              </a:solidFill>
            </a:endParaRPr>
          </a:p>
          <a:p>
            <a:pPr algn="ctr"/>
            <a:r>
              <a:rPr lang="en-US" sz="2800" u="sng" dirty="0">
                <a:solidFill>
                  <a:schemeClr val="accent1"/>
                </a:solidFill>
              </a:rPr>
              <a:t>(Portland, OR)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6514" y="4908158"/>
            <a:ext cx="9009040" cy="1813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33"/>
              </a:spcAft>
            </a:pPr>
            <a:r>
              <a:rPr lang="ru-RU" sz="2400" smtClean="0"/>
              <a:t>Обозначения</a:t>
            </a:r>
            <a:r>
              <a:rPr lang="en-US" sz="2400" smtClean="0"/>
              <a:t>:</a:t>
            </a:r>
          </a:p>
          <a:p>
            <a:pPr lvl="2">
              <a:spcAft>
                <a:spcPts val="533"/>
              </a:spcAft>
            </a:pPr>
            <a:r>
              <a:rPr lang="en-US" sz="2400" smtClean="0"/>
              <a:t>= </a:t>
            </a:r>
            <a:r>
              <a:rPr lang="ru-RU" sz="2400" smtClean="0"/>
              <a:t>количество признаков</a:t>
            </a:r>
            <a:endParaRPr lang="en-US" sz="2400" smtClean="0"/>
          </a:p>
          <a:p>
            <a:pPr lvl="2">
              <a:spcAft>
                <a:spcPts val="933"/>
              </a:spcAft>
            </a:pPr>
            <a:r>
              <a:rPr lang="en-US" sz="2400" smtClean="0"/>
              <a:t>= </a:t>
            </a:r>
            <a:r>
              <a:rPr lang="ru-RU" sz="2400" smtClean="0"/>
              <a:t>входы</a:t>
            </a:r>
            <a:r>
              <a:rPr lang="en-US" sz="2400" smtClean="0"/>
              <a:t> (</a:t>
            </a:r>
            <a:r>
              <a:rPr lang="ru-RU" sz="2400" smtClean="0"/>
              <a:t>признаки</a:t>
            </a:r>
            <a:r>
              <a:rPr lang="en-US" sz="2400" smtClean="0"/>
              <a:t>)      </a:t>
            </a:r>
            <a:r>
              <a:rPr lang="ru-RU" sz="2400" smtClean="0"/>
              <a:t>-го обучающего примера</a:t>
            </a:r>
            <a:r>
              <a:rPr lang="en-US" sz="2400" smtClean="0"/>
              <a:t>.</a:t>
            </a:r>
          </a:p>
          <a:p>
            <a:pPr lvl="2">
              <a:spcAft>
                <a:spcPts val="933"/>
              </a:spcAft>
            </a:pPr>
            <a:r>
              <a:rPr lang="en-US" sz="2400" smtClean="0"/>
              <a:t>= </a:t>
            </a:r>
            <a:r>
              <a:rPr lang="ru-RU" sz="2400" smtClean="0"/>
              <a:t>значение      -го признака в   </a:t>
            </a:r>
            <a:r>
              <a:rPr lang="en-US" sz="2400" smtClean="0"/>
              <a:t> </a:t>
            </a:r>
            <a:r>
              <a:rPr lang="ru-RU" sz="2400" smtClean="0"/>
              <a:t>    -м обучающем примере</a:t>
            </a:r>
            <a:r>
              <a:rPr lang="en-US" sz="2400" smtClean="0"/>
              <a:t>.</a:t>
            </a:r>
            <a:endParaRPr lang="en-US" sz="2400" dirty="0"/>
          </a:p>
        </p:txBody>
      </p:sp>
      <p:pic>
        <p:nvPicPr>
          <p:cNvPr id="11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667" y="5515500"/>
            <a:ext cx="185420" cy="152400"/>
          </a:xfrm>
          <a:prstGeom prst="rect">
            <a:avLst/>
          </a:prstGeom>
        </p:spPr>
      </p:pic>
      <p:pic>
        <p:nvPicPr>
          <p:cNvPr id="12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07" y="5746740"/>
            <a:ext cx="467360" cy="307340"/>
          </a:xfrm>
          <a:prstGeom prst="rect">
            <a:avLst/>
          </a:prstGeom>
        </p:spPr>
      </p:pic>
      <p:pic>
        <p:nvPicPr>
          <p:cNvPr id="13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075" y="6163264"/>
            <a:ext cx="467360" cy="500380"/>
          </a:xfrm>
          <a:prstGeom prst="rect">
            <a:avLst/>
          </a:prstGeom>
        </p:spPr>
      </p:pic>
      <p:pic>
        <p:nvPicPr>
          <p:cNvPr id="14" name="Picture 1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90" y="6356350"/>
            <a:ext cx="139700" cy="292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421254" y="6163264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316087" y="3135085"/>
            <a:ext cx="4888770" cy="496389"/>
          </a:xfrm>
          <a:prstGeom prst="roundRect">
            <a:avLst/>
          </a:prstGeom>
          <a:noFill/>
          <a:ln w="38100">
            <a:solidFill>
              <a:srgbClr val="D905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160583" y="5684999"/>
            <a:ext cx="2984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770709" y="3383279"/>
            <a:ext cx="452668" cy="0"/>
          </a:xfrm>
          <a:prstGeom prst="straightConnector1">
            <a:avLst/>
          </a:prstGeom>
          <a:ln>
            <a:solidFill>
              <a:srgbClr val="D905B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328885" y="4148416"/>
                <a:ext cx="2161361" cy="13218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 smtClean="0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0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ru-RU" sz="2400" i="0">
                          <a:solidFill>
                            <a:srgbClr val="D905BB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400" i="1">
                              <a:solidFill>
                                <a:srgbClr val="D905BB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400" i="1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400" i="0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400" i="1">
                                      <a:solidFill>
                                        <a:srgbClr val="D905BB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2400" i="1">
                                            <a:solidFill>
                                              <a:srgbClr val="D905BB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ru-RU" sz="2400" i="0">
                                              <a:solidFill>
                                                <a:srgbClr val="D905BB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1416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ru-RU" sz="2400" i="0">
                                              <a:solidFill>
                                                <a:srgbClr val="D905BB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ru-RU" sz="2400" i="0">
                                        <a:solidFill>
                                          <a:srgbClr val="D905BB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ru-RU" sz="2400" i="0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sz="2400" b="0" i="0" smtClean="0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ru-RU" sz="2400" i="0">
                                  <a:solidFill>
                                    <a:srgbClr val="D905BB"/>
                                  </a:solidFill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8885" y="4148416"/>
                <a:ext cx="2161361" cy="132183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7137818" y="2152361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ru-RU" sz="2800" i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08776" y="2181664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800" i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939396" y="2181664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800" i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80152" y="2167728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800" i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684533" y="2181496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800" i="1" baseline="-25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/>
              <p:cNvSpPr/>
              <p:nvPr/>
            </p:nvSpPr>
            <p:spPr>
              <a:xfrm>
                <a:off x="9460241" y="2578769"/>
                <a:ext cx="1233158" cy="5509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sz="2400" i="1" smtClean="0">
                            <a:solidFill>
                              <a:srgbClr val="D905BB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2400" i="1">
                            <a:solidFill>
                              <a:srgbClr val="D905BB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u-RU" sz="2400" i="0">
                            <a:solidFill>
                              <a:srgbClr val="D905BB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ru-RU" sz="2400" i="1">
                                <a:solidFill>
                                  <a:srgbClr val="D905B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2400" i="0">
                                <a:solidFill>
                                  <a:srgbClr val="D905BB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ru-RU" sz="2400" i="0">
                        <a:solidFill>
                          <a:srgbClr val="D905BB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 smtClean="0"/>
                  <a:t> 2</a:t>
                </a:r>
                <a:endParaRPr lang="ru-RU" sz="2400" dirty="0"/>
              </a:p>
            </p:txBody>
          </p:sp>
        </mc:Choice>
        <mc:Fallback xmlns=""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241" y="2578769"/>
                <a:ext cx="1233158" cy="550985"/>
              </a:xfrm>
              <a:prstGeom prst="rect">
                <a:avLst/>
              </a:prstGeom>
              <a:blipFill rotWithShape="0">
                <a:blip r:embed="rId12"/>
                <a:stretch>
                  <a:fillRect r="-6436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881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6400" y="381001"/>
            <a:ext cx="1036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Гипотеза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996554"/>
            <a:ext cx="1036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	</a:t>
            </a:r>
            <a:r>
              <a:rPr lang="ru-RU" sz="3200" dirty="0" smtClean="0"/>
              <a:t>Было ранее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1" y="1066077"/>
            <a:ext cx="3424428" cy="476504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26505" y="996554"/>
            <a:ext cx="245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- один признак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962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06400" y="381001"/>
            <a:ext cx="1036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Гипотеза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996554"/>
            <a:ext cx="1036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	</a:t>
            </a:r>
            <a:r>
              <a:rPr lang="ru-RU" sz="3200" dirty="0" smtClean="0"/>
              <a:t>Было ранее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1" y="1066077"/>
            <a:ext cx="3424428" cy="476504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5776215" y="965776"/>
            <a:ext cx="1712214" cy="7573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>
            <a:off x="5776215" y="965776"/>
            <a:ext cx="1712214" cy="7585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26505" y="996554"/>
            <a:ext cx="24558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- один признак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1371601" y="1948367"/>
            <a:ext cx="55919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Теперь стало четыре признака: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2099892" y="2746912"/>
                <a:ext cx="841223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3600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sz="3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3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3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36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892" y="2746912"/>
                <a:ext cx="8412239" cy="6463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371601" y="3505433"/>
            <a:ext cx="7116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Если параметры </a:t>
            </a:r>
            <a:r>
              <a:rPr lang="ru-RU" sz="3200" i="1" dirty="0" smtClean="0">
                <a:sym typeface="Symbol" panose="05050102010706020507" pitchFamily="18" charset="2"/>
              </a:rPr>
              <a:t></a:t>
            </a:r>
            <a:r>
              <a:rPr lang="ru-RU" sz="3200" dirty="0" smtClean="0">
                <a:sym typeface="Symbol" panose="05050102010706020507" pitchFamily="18" charset="2"/>
              </a:rPr>
              <a:t> известны, например:</a:t>
            </a:r>
            <a:endParaRPr lang="ru-RU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626352" y="4192769"/>
                <a:ext cx="852483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36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600" b="0" i="0" smtClean="0">
                          <a:latin typeface="Cambria Math" panose="02040503050406030204" pitchFamily="18" charset="0"/>
                        </a:rPr>
                        <m:t>80</m:t>
                      </m:r>
                      <m:r>
                        <a:rPr lang="ru-RU" sz="3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0.1</m:t>
                      </m:r>
                      <m:sSub>
                        <m:sSub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3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0.01</m:t>
                      </m:r>
                      <m:sSub>
                        <m:sSub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36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36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36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3600" i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52" y="4192769"/>
                <a:ext cx="8524834" cy="6463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831633" y="5055656"/>
            <a:ext cx="109837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0070C0"/>
                </a:solidFill>
              </a:rPr>
              <a:t>площадь</a:t>
            </a:r>
            <a:endParaRPr lang="ru-RU" b="1" dirty="0">
              <a:solidFill>
                <a:srgbClr val="0070C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5519070" y="5039347"/>
            <a:ext cx="1331583" cy="64633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algn="ctr" fontAlgn="b"/>
            <a:r>
              <a:rPr lang="ru-RU" b="1" dirty="0" smtClean="0">
                <a:solidFill>
                  <a:srgbClr val="0070C0"/>
                </a:solidFill>
              </a:rPr>
              <a:t>Количество</a:t>
            </a:r>
          </a:p>
          <a:p>
            <a:pPr algn="ctr" fontAlgn="b"/>
            <a:r>
              <a:rPr lang="ru-RU" b="1" dirty="0" smtClean="0">
                <a:solidFill>
                  <a:srgbClr val="0070C0"/>
                </a:solidFill>
              </a:rPr>
              <a:t> </a:t>
            </a:r>
            <a:r>
              <a:rPr lang="ru-RU" b="1" dirty="0">
                <a:solidFill>
                  <a:srgbClr val="0070C0"/>
                </a:solidFill>
              </a:rPr>
              <a:t>спален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7120463" y="5024019"/>
            <a:ext cx="682431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algn="ctr" fontAlgn="b"/>
            <a:r>
              <a:rPr lang="ru-RU" b="1" dirty="0">
                <a:solidFill>
                  <a:srgbClr val="0070C0"/>
                </a:solidFill>
              </a:rPr>
              <a:t>Этаж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8028658" y="5039347"/>
            <a:ext cx="1671035" cy="36933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70C0"/>
                </a:solidFill>
              </a:rPr>
              <a:t>Год постройки 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21" name="Стрелка вправо 20"/>
          <p:cNvSpPr/>
          <p:nvPr/>
        </p:nvSpPr>
        <p:spPr>
          <a:xfrm>
            <a:off x="9261566" y="4533734"/>
            <a:ext cx="720634" cy="1769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/>
        </p:nvSpPr>
        <p:spPr>
          <a:xfrm>
            <a:off x="10352387" y="4347849"/>
            <a:ext cx="972639" cy="5232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ru-RU" sz="2800" b="1" dirty="0">
                <a:solidFill>
                  <a:srgbClr val="0070C0"/>
                </a:solidFill>
              </a:rPr>
              <a:t>Цена</a:t>
            </a:r>
            <a:endParaRPr lang="ru-RU" sz="2800" dirty="0">
              <a:solidFill>
                <a:srgbClr val="0070C0"/>
              </a:solidFill>
            </a:endParaRPr>
          </a:p>
        </p:txBody>
      </p:sp>
      <p:cxnSp>
        <p:nvCxnSpPr>
          <p:cNvPr id="24" name="Прямая со стрелкой 23"/>
          <p:cNvCxnSpPr>
            <a:stCxn id="17" idx="0"/>
          </p:cNvCxnSpPr>
          <p:nvPr/>
        </p:nvCxnSpPr>
        <p:spPr>
          <a:xfrm flipV="1">
            <a:off x="4380822" y="4710679"/>
            <a:ext cx="0" cy="34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/>
          <p:nvPr/>
        </p:nvCxnSpPr>
        <p:spPr>
          <a:xfrm flipV="1">
            <a:off x="6150437" y="4679042"/>
            <a:ext cx="0" cy="34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7433384" y="4666611"/>
            <a:ext cx="0" cy="34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flipV="1">
            <a:off x="8610600" y="4679042"/>
            <a:ext cx="0" cy="344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21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1" y="537893"/>
            <a:ext cx="7826756" cy="476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297" y="1204897"/>
            <a:ext cx="11080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Для удобства введём</a:t>
            </a:r>
            <a:r>
              <a:rPr lang="en-US" sz="3200" dirty="0" smtClean="0"/>
              <a:t>                </a:t>
            </a:r>
            <a:r>
              <a:rPr lang="ru-RU" sz="3200" dirty="0" smtClean="0"/>
              <a:t> для всех обучающих примеров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33" y="1332248"/>
            <a:ext cx="1301496" cy="394716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976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1" y="537893"/>
            <a:ext cx="7826756" cy="4765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0297" y="1204897"/>
            <a:ext cx="11080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/>
              <a:t>Для удобства введём</a:t>
            </a:r>
            <a:r>
              <a:rPr lang="en-US" sz="3200" dirty="0" smtClean="0"/>
              <a:t>                </a:t>
            </a:r>
            <a:r>
              <a:rPr lang="ru-RU" sz="3200" dirty="0" smtClean="0"/>
              <a:t> для всех обучающих примеров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333" y="1332248"/>
            <a:ext cx="1301496" cy="394716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0064344" y="738680"/>
                <a:ext cx="1289456" cy="551433"/>
              </a:xfrm>
              <a:prstGeom prst="rect">
                <a:avLst/>
              </a:prstGeom>
              <a:ln>
                <a:solidFill>
                  <a:srgbClr val="0070C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d>
                            <m:dPr>
                              <m:ctrlPr>
                                <a:rPr lang="ru-RU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ru-RU" sz="24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344" y="738680"/>
                <a:ext cx="1289456" cy="55143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419059" y="2022292"/>
                <a:ext cx="2880212" cy="2008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ru-RU" sz="2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sz="2800" i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sz="2800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ru-RU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800" i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ru-RU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ru-RU" sz="2800" i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sz="280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r>
                              <a:rPr lang="ru-RU" sz="2800" i="0">
                                <a:latin typeface="Cambria Math" panose="02040503050406030204" pitchFamily="18" charset="0"/>
                              </a:rPr>
                              <m:t>&amp;⋮</m:t>
                            </m:r>
                          </m:e>
                          <m:e>
                            <m:r>
                              <a:rPr lang="ru-RU" sz="2800" i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u-RU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ru-RU" sz="2800" i="0"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800" i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sz="2800" i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59" y="2022292"/>
                <a:ext cx="2880212" cy="2008114"/>
              </a:xfrm>
              <a:prstGeom prst="rect">
                <a:avLst/>
              </a:prstGeom>
              <a:blipFill rotWithShape="0">
                <a:blip r:embed="rId8"/>
                <a:stretch>
                  <a:fillRect l="-4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3602881" y="1967499"/>
                <a:ext cx="3106043" cy="21738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ru-RU" sz="280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800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ru-RU" sz="2800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800" i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28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&amp;⋮</m:t>
                              </m:r>
                            </m:e>
                            <m:e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ru-RU" sz="2800" i="0">
                          <a:latin typeface="Cambria Math" panose="02040503050406030204" pitchFamily="18" charset="0"/>
                        </a:rPr>
                        <m:t> ∈ </m:t>
                      </m:r>
                      <m:sSup>
                        <m:sSup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881" y="1967499"/>
                <a:ext cx="3106043" cy="21738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00297" y="4263026"/>
            <a:ext cx="211183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 вектор признаков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02881" y="4284587"/>
            <a:ext cx="209928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70C0"/>
                </a:solidFill>
              </a:rPr>
              <a:t>вектор параметров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(</a:t>
            </a:r>
            <a:r>
              <a:rPr lang="ru-RU" dirty="0" smtClean="0">
                <a:solidFill>
                  <a:srgbClr val="0070C0"/>
                </a:solidFill>
              </a:rPr>
              <a:t>веса признаков)</a:t>
            </a:r>
            <a:endParaRPr lang="ru-RU" dirty="0">
              <a:solidFill>
                <a:srgbClr val="0070C0"/>
              </a:solidFill>
            </a:endParaRPr>
          </a:p>
        </p:txBody>
      </p:sp>
      <p:cxnSp>
        <p:nvCxnSpPr>
          <p:cNvPr id="14" name="Прямая со стрелкой 13"/>
          <p:cNvCxnSpPr>
            <a:stCxn id="11" idx="0"/>
          </p:cNvCxnSpPr>
          <p:nvPr/>
        </p:nvCxnSpPr>
        <p:spPr>
          <a:xfrm flipH="1" flipV="1">
            <a:off x="558802" y="3265714"/>
            <a:ext cx="697410" cy="99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 flipH="1" flipV="1">
            <a:off x="3935760" y="3265714"/>
            <a:ext cx="495387" cy="997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9880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&#10;$&#10;&#10;\end{document}"/>
  <p:tag name="IGUANATEXSIZE" val="2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_j$&#10;&#10;\end{document}"/>
  <p:tag name="IGUANATEXSIZE" val="2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-1 \leq x_i \leq 1$&#10;&#10;\end{document}"/>
  <p:tag name="IGUANATEXSIZE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-1 \leq x_i \leq 1$&#10;&#10;\end{document}"/>
  <p:tag name="IGUANATEXSIZE" val="2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-1 \leq x_i \leq 1$&#10;&#10;\end{document}"/>
  <p:tag name="IGUANATEXSIZE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-1 \leq x_i \leq 1$&#10;&#10;\end{document}"/>
  <p:tag name="IGUANATEXSIZE" val="2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-1 \leq x_i \leq 1$&#10;&#10;\end{document}"/>
  <p:tag name="IGUANATEXSIZE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-1 \leq x_i \leq 1$&#10;&#10;\end{document}"/>
  <p:tag name="IGUANATEXSIZE" val="24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-1 \leq x_i \leq 1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_j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_1 + \theta_2 x_2 + \dots + \theta_n x_n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 &#10;&#10;$x_0 = 1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&#10;$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_1 + \theta_2 x_2 + \dots + \theta_n x_n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 &#10;&#10;$x_0 = 1$&#10;&#10;\end{document}"/>
  <p:tag name="IGUANATEXSIZE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_1 + \theta_2 x_2 + \dots + \theta_n x_n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 &#10;&#10;$x_0 = 1$&#10;&#10;\end{document}"/>
  <p:tag name="IGUANATEXSIZE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_1 + \theta_2 x_2 + \dots + \theta_n x_n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 &#10;&#10;$x_0 = 1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3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\end{document}"/>
  <p:tag name="IGUANATEXSIZE" val="2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0 := \theta_0 - \alpha \frac{1}{m} \sum^{m}_{i=1} (h_\theta (x^{(i)}) - y^{(i)})$&#10;&#10;\end{document}"/>
  <p:tag name="IGUANATEXSIZE" val="1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$&#10;&#10;\end{document}"/>
  <p:tag name="IGUANATEXSIZE" val="1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1 := \theta_1 - \alpha \frac{1}{m} \sum^{m}_{i=1} (h_\theta (x^{(i)}) - y^{(i)})x^{(i)}$&#10;&#10;\end{document}"/>
  <p:tag name="IGUANATEXSIZE" val="1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0} J(\theta)&#10;$&#10;&#10;\end{document}"/>
  <p:tag name="IGUANATEXSIZE" val="1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0 := \theta_0 - \alpha \frac{1}{m} \sum^{m}_{i=1} (h_\theta (x^{(i)}) - y^{(i)})$&#10;&#10;\end{document}"/>
  <p:tag name="IGUANATEXSIZE" val="1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$&#10;&#10;\end{document}"/>
  <p:tag name="IGUANATEXSIZE" val="2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$&#10;&#10;\end{document}"/>
  <p:tag name="IGUANATEXSIZE" val="1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1 := \theta_1 - \alpha \frac{1}{m} \sum^{m}_{i=1} (h_\theta (x^{(i)}) - y^{(i)})x^{(i)}$&#10;&#10;\end{document}"/>
  <p:tag name="IGUANATEXSIZE" val="1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0} J(\theta)&#10;$&#10;&#10;\end{document}"/>
  <p:tag name="IGUANATEXSIZE" val="18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n \geq 1)&#10;$&#10;&#10;\end{document}"/>
  <p:tag name="IGUANATEXSIZE" val="18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&#10;\end{document}"/>
  <p:tag name="IGUANATEXSIZE" val="1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1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_j$&#10;&#10;\end{document}"/>
  <p:tag name="IGUANATEXSIZE" val="2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 := \theta_0 - &#10;\alpha \frac{1}{m} \displaystyle\sum^{m}_{i=1} (h_\theta (x^{(i)}) - y^{(i)})x^{(i)}_0$&#10;&#10;\end{document}"/>
  <p:tag name="IGUANATEXSIZE" val="18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 := \theta_1 - &#10;\alpha \frac{1}{m} \displaystyle\sum^{m}_{i=1} (h_\theta (x^{(i)}) - y^{(i)})x^{(i)}_1$&#10;&#10;\end{document}"/>
  <p:tag name="IGUANATEXSIZE" val="1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 := \theta_2 - &#10;\alpha \frac{1}{m} \displaystyle\sum^{m}_{i=1} (h_\theta (x^{(i)}) - y^{(i)})x^{(i)}_2$&#10;&#10;\end{document}"/>
  <p:tag name="IGUANATEXSIZE" val="1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ots $&#10;&#10;&#10;\end{document}"/>
  <p:tag name="IGUANATEXSIZE" val="15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0 := \theta_0 - \alpha \frac{1}{m} \sum^{m}_{i=1} (h_\theta (x^{(i)}) - y^{(i)})$&#10;&#10;\end{document}"/>
  <p:tag name="IGUANATEXSIZE" val="18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$&#10;&#10;\end{document}"/>
  <p:tag name="IGUANATEXSIZE" val="1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1 := \theta_1 - \alpha \frac{1}{m} \sum^{m}_{i=1} (h_\theta (x^{(i)}) - y^{(i)})x^{(i)}$&#10;&#10;\end{document}"/>
  <p:tag name="IGUANATEXSIZE" val="1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$&#10;&#10;\end{document}"/>
  <p:tag name="IGUANATEXSIZE" val="2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0} J(\theta)&#10;$&#10;&#10;\end{document}"/>
  <p:tag name="IGUANATEXSIZE" val="18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n \geq 1)&#10;$&#10;&#10;\end{document}"/>
  <p:tag name="IGUANATEXSIZE" val="18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&#10;\end{document}"/>
  <p:tag name="IGUANATEXSIZE" val="18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1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 := \theta_0 - &#10;\alpha \frac{1}{m} \displaystyle\sum^{m}_{i=1} (h_\theta (x^{(i)}) - y^{(i)})x^{(i)}_0$&#10;&#10;\end{document}"/>
  <p:tag name="IGUANATEXSIZE" val="18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 := \theta_1 - &#10;\alpha \frac{1}{m} \displaystyle\sum^{m}_{i=1} (h_\theta (x^{(i)}) - y^{(i)})x^{(i)}_1$&#10;&#10;\end{document}"/>
  <p:tag name="IGUANATEXSIZE" val="1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 := \theta_2 - &#10;\alpha \frac{1}{m} \displaystyle\sum^{m}_{i=1} (h_\theta (x^{(i)}) - y^{(i)})x^{(i)}_2$&#10;&#10;\end{document}"/>
  <p:tag name="IGUANATEXSIZE" val="1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\end{document}"/>
  <p:tag name="IGUANATEXSIZE" val="2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ots $&#10;&#10;&#10;\end{document}"/>
  <p:tag name="IGUANATEXSIZE" val="1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$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$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$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$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$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$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$&#10;&#10;\end{document}"/>
  <p:tag name="IGUANATEXSIZE" val="2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 = \frac{size (feet^2)}{2000}$&#10;&#10;\end{document}"/>
  <p:tag name="IGUANATEXSIZE" val="2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 = \frac{numbersdf    of bedrooms}{5}$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-1 \leq x_i \leq 1$&#10;&#10;\end{document}"/>
  <p:tag name="IGUANATEXSIZE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-1 \leq x_i \leq 1$&#10;&#10;\end{document}"/>
  <p:tag name="IGUANATEXSIZE" val="24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25184</TotalTime>
  <Words>1162</Words>
  <Application>Microsoft Office PowerPoint</Application>
  <PresentationFormat>Широкоэкранный</PresentationFormat>
  <Paragraphs>491</Paragraphs>
  <Slides>32</Slides>
  <Notes>30</Notes>
  <HiddenSlides>6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Nadezda</dc:creator>
  <cp:lastModifiedBy>Nadezda</cp:lastModifiedBy>
  <cp:revision>215</cp:revision>
  <dcterms:created xsi:type="dcterms:W3CDTF">2022-10-20T19:51:39Z</dcterms:created>
  <dcterms:modified xsi:type="dcterms:W3CDTF">2025-03-30T09:05:08Z</dcterms:modified>
</cp:coreProperties>
</file>