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4.xml" ContentType="application/vnd.openxmlformats-officedocument.presentationml.notesSlide+xml"/>
  <Override PartName="/ppt/charts/chart8.xml" ContentType="application/vnd.openxmlformats-officedocument.drawingml.chart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5.xml" ContentType="application/vnd.openxmlformats-officedocument.presentationml.notesSlide+xml"/>
  <Override PartName="/ppt/charts/chart9.xml" ContentType="application/vnd.openxmlformats-officedocument.drawingml.chart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6.xml" ContentType="application/vnd.openxmlformats-officedocument.presentationml.notesSlide+xml"/>
  <Override PartName="/ppt/charts/chart10.xml" ContentType="application/vnd.openxmlformats-officedocument.drawingml.chart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7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8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9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0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1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22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3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24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25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6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27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notesSlides/notesSlide28.xml" ContentType="application/vnd.openxmlformats-officedocument.presentationml.notesSlide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29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30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31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32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33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92" r:id="rId3"/>
    <p:sldId id="305" r:id="rId4"/>
    <p:sldId id="303" r:id="rId5"/>
    <p:sldId id="306" r:id="rId6"/>
    <p:sldId id="308" r:id="rId7"/>
    <p:sldId id="309" r:id="rId8"/>
    <p:sldId id="310" r:id="rId9"/>
    <p:sldId id="312" r:id="rId10"/>
    <p:sldId id="313" r:id="rId11"/>
    <p:sldId id="314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8" r:id="rId22"/>
    <p:sldId id="327" r:id="rId23"/>
    <p:sldId id="329" r:id="rId24"/>
    <p:sldId id="330" r:id="rId25"/>
    <p:sldId id="331" r:id="rId26"/>
    <p:sldId id="333" r:id="rId27"/>
    <p:sldId id="334" r:id="rId28"/>
    <p:sldId id="335" r:id="rId29"/>
    <p:sldId id="337" r:id="rId30"/>
    <p:sldId id="338" r:id="rId31"/>
    <p:sldId id="353" r:id="rId32"/>
    <p:sldId id="347" r:id="rId33"/>
    <p:sldId id="351" r:id="rId34"/>
    <p:sldId id="348" r:id="rId35"/>
    <p:sldId id="349" r:id="rId36"/>
    <p:sldId id="352" r:id="rId37"/>
    <p:sldId id="350" r:id="rId38"/>
    <p:sldId id="339" r:id="rId39"/>
    <p:sldId id="340" r:id="rId40"/>
    <p:sldId id="342" r:id="rId41"/>
    <p:sldId id="343" r:id="rId42"/>
    <p:sldId id="344" r:id="rId43"/>
    <p:sldId id="345" r:id="rId44"/>
    <p:sldId id="346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163632"/>
        <c:axId val="588164192"/>
      </c:scatterChart>
      <c:valAx>
        <c:axId val="588163632"/>
        <c:scaling>
          <c:orientation val="minMax"/>
          <c:max val="400"/>
          <c:min val="0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txPr>
          <a:bodyPr/>
          <a:lstStyle/>
          <a:p>
            <a:pPr>
              <a:defRPr lang="en-US"/>
            </a:pPr>
            <a:endParaRPr lang="ru-RU"/>
          </a:p>
        </c:txPr>
        <c:crossAx val="588164192"/>
        <c:crosses val="autoZero"/>
        <c:crossBetween val="midCat"/>
        <c:majorUnit val="100"/>
      </c:valAx>
      <c:valAx>
        <c:axId val="588164192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38100"/>
        </c:spPr>
        <c:txPr>
          <a:bodyPr/>
          <a:lstStyle/>
          <a:p>
            <a:pPr>
              <a:defRPr lang="en-US"/>
            </a:pPr>
            <a:endParaRPr lang="ru-RU"/>
          </a:p>
        </c:txPr>
        <c:crossAx val="588163632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ru-RU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82.37327188940084</c:v>
                </c:pt>
                <c:pt idx="2">
                  <c:v>112.327188940092</c:v>
                </c:pt>
                <c:pt idx="3">
                  <c:v>152.64976958525293</c:v>
                </c:pt>
                <c:pt idx="4">
                  <c:v>167.62672811059909</c:v>
                </c:pt>
                <c:pt idx="5">
                  <c:v>221.7741935483869</c:v>
                </c:pt>
                <c:pt idx="6">
                  <c:v>228.68663594470001</c:v>
                </c:pt>
                <c:pt idx="7">
                  <c:v>301.26728110599117</c:v>
                </c:pt>
                <c:pt idx="8">
                  <c:v>312.78801843317967</c:v>
                </c:pt>
                <c:pt idx="9">
                  <c:v>343.89400921658984</c:v>
                </c:pt>
                <c:pt idx="10">
                  <c:v>272.46543778801777</c:v>
                </c:pt>
                <c:pt idx="11">
                  <c:v>394.58525345622064</c:v>
                </c:pt>
                <c:pt idx="12">
                  <c:v>393.43317972350178</c:v>
                </c:pt>
                <c:pt idx="13">
                  <c:v>142.281105990783</c:v>
                </c:pt>
                <c:pt idx="14">
                  <c:v>88.133640552995388</c:v>
                </c:pt>
                <c:pt idx="15">
                  <c:v>127.30414746543802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134.21658986175089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211.25730994152008</c:v>
                </c:pt>
                <c:pt idx="3">
                  <c:v>244.88304093567314</c:v>
                </c:pt>
                <c:pt idx="4">
                  <c:v>293.12865497076001</c:v>
                </c:pt>
                <c:pt idx="5">
                  <c:v>287.2807017543858</c:v>
                </c:pt>
                <c:pt idx="6">
                  <c:v>315.05847953216397</c:v>
                </c:pt>
                <c:pt idx="7">
                  <c:v>288.74269005847981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325.29239766081895</c:v>
                </c:pt>
                <c:pt idx="11">
                  <c:v>297.51461988304118</c:v>
                </c:pt>
                <c:pt idx="12">
                  <c:v>342.83625730994203</c:v>
                </c:pt>
                <c:pt idx="13">
                  <c:v>173.2456140350879</c:v>
                </c:pt>
                <c:pt idx="14">
                  <c:v>218.56725146198798</c:v>
                </c:pt>
                <c:pt idx="15">
                  <c:v>313.59649122806979</c:v>
                </c:pt>
                <c:pt idx="16">
                  <c:v>336.98830409356697</c:v>
                </c:pt>
                <c:pt idx="17">
                  <c:v>291.66666666666708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9636720"/>
        <c:axId val="669637280"/>
      </c:scatterChart>
      <c:valAx>
        <c:axId val="6696367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txPr>
          <a:bodyPr/>
          <a:lstStyle/>
          <a:p>
            <a:pPr>
              <a:defRPr lang="en-US"/>
            </a:pPr>
            <a:endParaRPr lang="ru-RU"/>
          </a:p>
        </c:txPr>
        <c:crossAx val="669637280"/>
        <c:crosses val="autoZero"/>
        <c:crossBetween val="midCat"/>
      </c:valAx>
      <c:valAx>
        <c:axId val="669637280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txPr>
          <a:bodyPr/>
          <a:lstStyle/>
          <a:p>
            <a:pPr>
              <a:defRPr lang="en-US"/>
            </a:pPr>
            <a:endParaRPr lang="ru-RU"/>
          </a:p>
        </c:txPr>
        <c:crossAx val="66963672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760416"/>
        <c:axId val="588760976"/>
      </c:scatterChart>
      <c:valAx>
        <c:axId val="588760416"/>
        <c:scaling>
          <c:orientation val="minMax"/>
          <c:max val="400"/>
          <c:min val="0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txPr>
          <a:bodyPr/>
          <a:lstStyle/>
          <a:p>
            <a:pPr>
              <a:defRPr lang="en-US"/>
            </a:pPr>
            <a:endParaRPr lang="ru-RU"/>
          </a:p>
        </c:txPr>
        <c:crossAx val="588760976"/>
        <c:crosses val="autoZero"/>
        <c:crossBetween val="midCat"/>
        <c:majorUnit val="100"/>
      </c:valAx>
      <c:valAx>
        <c:axId val="588760976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38100"/>
        </c:spPr>
        <c:txPr>
          <a:bodyPr/>
          <a:lstStyle/>
          <a:p>
            <a:pPr>
              <a:defRPr lang="en-US"/>
            </a:pPr>
            <a:endParaRPr lang="ru-RU"/>
          </a:p>
        </c:txPr>
        <c:crossAx val="588760416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82.37327188940084</c:v>
                </c:pt>
                <c:pt idx="2">
                  <c:v>112.327188940092</c:v>
                </c:pt>
                <c:pt idx="3">
                  <c:v>152.64976958525293</c:v>
                </c:pt>
                <c:pt idx="4">
                  <c:v>167.62672811059909</c:v>
                </c:pt>
                <c:pt idx="5">
                  <c:v>221.7741935483869</c:v>
                </c:pt>
                <c:pt idx="6">
                  <c:v>228.68663594470001</c:v>
                </c:pt>
                <c:pt idx="7">
                  <c:v>301.26728110599117</c:v>
                </c:pt>
                <c:pt idx="8">
                  <c:v>312.78801843317967</c:v>
                </c:pt>
                <c:pt idx="9">
                  <c:v>343.89400921658984</c:v>
                </c:pt>
                <c:pt idx="10">
                  <c:v>272.46543778801777</c:v>
                </c:pt>
                <c:pt idx="11">
                  <c:v>394.58525345622064</c:v>
                </c:pt>
                <c:pt idx="12">
                  <c:v>393.43317972350178</c:v>
                </c:pt>
                <c:pt idx="13">
                  <c:v>142.281105990783</c:v>
                </c:pt>
                <c:pt idx="14">
                  <c:v>88.133640552995388</c:v>
                </c:pt>
                <c:pt idx="15">
                  <c:v>127.30414746543802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134.21658986175089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211.25730994152008</c:v>
                </c:pt>
                <c:pt idx="3">
                  <c:v>244.88304093567314</c:v>
                </c:pt>
                <c:pt idx="4">
                  <c:v>293.12865497076001</c:v>
                </c:pt>
                <c:pt idx="5">
                  <c:v>287.2807017543858</c:v>
                </c:pt>
                <c:pt idx="6">
                  <c:v>315.05847953216397</c:v>
                </c:pt>
                <c:pt idx="7">
                  <c:v>288.74269005847981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325.29239766081895</c:v>
                </c:pt>
                <c:pt idx="11">
                  <c:v>297.51461988304118</c:v>
                </c:pt>
                <c:pt idx="12">
                  <c:v>342.83625730994203</c:v>
                </c:pt>
                <c:pt idx="13">
                  <c:v>173.2456140350879</c:v>
                </c:pt>
                <c:pt idx="14">
                  <c:v>218.56725146198798</c:v>
                </c:pt>
                <c:pt idx="15">
                  <c:v>313.59649122806979</c:v>
                </c:pt>
                <c:pt idx="16">
                  <c:v>336.98830409356697</c:v>
                </c:pt>
                <c:pt idx="17">
                  <c:v>291.66666666666708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763216"/>
        <c:axId val="588763776"/>
      </c:scatterChart>
      <c:valAx>
        <c:axId val="588763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txPr>
          <a:bodyPr/>
          <a:lstStyle/>
          <a:p>
            <a:pPr>
              <a:defRPr lang="en-US"/>
            </a:pPr>
            <a:endParaRPr lang="ru-RU"/>
          </a:p>
        </c:txPr>
        <c:crossAx val="588763776"/>
        <c:crosses val="autoZero"/>
        <c:crossBetween val="midCat"/>
      </c:valAx>
      <c:valAx>
        <c:axId val="588763776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txPr>
          <a:bodyPr/>
          <a:lstStyle/>
          <a:p>
            <a:pPr>
              <a:defRPr lang="en-US"/>
            </a:pPr>
            <a:endParaRPr lang="ru-RU"/>
          </a:p>
        </c:txPr>
        <c:crossAx val="58876321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82.37327188940084</c:v>
                </c:pt>
                <c:pt idx="2">
                  <c:v>112.327188940092</c:v>
                </c:pt>
                <c:pt idx="3">
                  <c:v>152.64976958525293</c:v>
                </c:pt>
                <c:pt idx="4">
                  <c:v>167.62672811059909</c:v>
                </c:pt>
                <c:pt idx="5">
                  <c:v>221.7741935483869</c:v>
                </c:pt>
                <c:pt idx="6">
                  <c:v>228.68663594470001</c:v>
                </c:pt>
                <c:pt idx="7">
                  <c:v>301.26728110599117</c:v>
                </c:pt>
                <c:pt idx="8">
                  <c:v>312.78801843317967</c:v>
                </c:pt>
                <c:pt idx="9">
                  <c:v>343.89400921658984</c:v>
                </c:pt>
                <c:pt idx="10">
                  <c:v>272.46543778801777</c:v>
                </c:pt>
                <c:pt idx="11">
                  <c:v>394.58525345622064</c:v>
                </c:pt>
                <c:pt idx="12">
                  <c:v>393.43317972350178</c:v>
                </c:pt>
                <c:pt idx="13">
                  <c:v>142.281105990783</c:v>
                </c:pt>
                <c:pt idx="14">
                  <c:v>88.133640552995388</c:v>
                </c:pt>
                <c:pt idx="15">
                  <c:v>127.30414746543802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134.21658986175089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211.25730994152008</c:v>
                </c:pt>
                <c:pt idx="3">
                  <c:v>244.88304093567314</c:v>
                </c:pt>
                <c:pt idx="4">
                  <c:v>293.12865497076001</c:v>
                </c:pt>
                <c:pt idx="5">
                  <c:v>287.2807017543858</c:v>
                </c:pt>
                <c:pt idx="6">
                  <c:v>315.05847953216397</c:v>
                </c:pt>
                <c:pt idx="7">
                  <c:v>288.74269005847981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325.29239766081895</c:v>
                </c:pt>
                <c:pt idx="11">
                  <c:v>297.51461988304118</c:v>
                </c:pt>
                <c:pt idx="12">
                  <c:v>342.83625730994203</c:v>
                </c:pt>
                <c:pt idx="13">
                  <c:v>173.2456140350879</c:v>
                </c:pt>
                <c:pt idx="14">
                  <c:v>218.56725146198798</c:v>
                </c:pt>
                <c:pt idx="15">
                  <c:v>313.59649122806979</c:v>
                </c:pt>
                <c:pt idx="16">
                  <c:v>336.98830409356697</c:v>
                </c:pt>
                <c:pt idx="17">
                  <c:v>291.66666666666708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505600"/>
        <c:axId val="588506160"/>
      </c:scatterChart>
      <c:valAx>
        <c:axId val="588505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txPr>
          <a:bodyPr/>
          <a:lstStyle/>
          <a:p>
            <a:pPr>
              <a:defRPr lang="en-US"/>
            </a:pPr>
            <a:endParaRPr lang="ru-RU"/>
          </a:p>
        </c:txPr>
        <c:crossAx val="588506160"/>
        <c:crosses val="autoZero"/>
        <c:crossBetween val="midCat"/>
      </c:valAx>
      <c:valAx>
        <c:axId val="588506160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txPr>
          <a:bodyPr/>
          <a:lstStyle/>
          <a:p>
            <a:pPr>
              <a:defRPr lang="en-US"/>
            </a:pPr>
            <a:endParaRPr lang="ru-RU"/>
          </a:p>
        </c:txPr>
        <c:crossAx val="5885056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82.37327188940084</c:v>
                </c:pt>
                <c:pt idx="2">
                  <c:v>112.327188940092</c:v>
                </c:pt>
                <c:pt idx="3">
                  <c:v>152.64976958525293</c:v>
                </c:pt>
                <c:pt idx="4">
                  <c:v>167.62672811059909</c:v>
                </c:pt>
                <c:pt idx="5">
                  <c:v>221.7741935483869</c:v>
                </c:pt>
                <c:pt idx="6">
                  <c:v>228.68663594470001</c:v>
                </c:pt>
                <c:pt idx="7">
                  <c:v>301.26728110599117</c:v>
                </c:pt>
                <c:pt idx="8">
                  <c:v>312.78801843317967</c:v>
                </c:pt>
                <c:pt idx="9">
                  <c:v>343.89400921658984</c:v>
                </c:pt>
                <c:pt idx="10">
                  <c:v>272.46543778801777</c:v>
                </c:pt>
                <c:pt idx="11">
                  <c:v>394.58525345622064</c:v>
                </c:pt>
                <c:pt idx="12">
                  <c:v>393.43317972350178</c:v>
                </c:pt>
                <c:pt idx="13">
                  <c:v>142.281105990783</c:v>
                </c:pt>
                <c:pt idx="14">
                  <c:v>88.133640552995388</c:v>
                </c:pt>
                <c:pt idx="15">
                  <c:v>127.30414746543802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134.21658986175089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211.25730994152008</c:v>
                </c:pt>
                <c:pt idx="3">
                  <c:v>244.88304093567314</c:v>
                </c:pt>
                <c:pt idx="4">
                  <c:v>293.12865497076001</c:v>
                </c:pt>
                <c:pt idx="5">
                  <c:v>287.2807017543858</c:v>
                </c:pt>
                <c:pt idx="6">
                  <c:v>315.05847953216397</c:v>
                </c:pt>
                <c:pt idx="7">
                  <c:v>288.74269005847981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325.29239766081895</c:v>
                </c:pt>
                <c:pt idx="11">
                  <c:v>297.51461988304118</c:v>
                </c:pt>
                <c:pt idx="12">
                  <c:v>342.83625730994203</c:v>
                </c:pt>
                <c:pt idx="13">
                  <c:v>173.2456140350879</c:v>
                </c:pt>
                <c:pt idx="14">
                  <c:v>218.56725146198798</c:v>
                </c:pt>
                <c:pt idx="15">
                  <c:v>313.59649122806979</c:v>
                </c:pt>
                <c:pt idx="16">
                  <c:v>336.98830409356697</c:v>
                </c:pt>
                <c:pt idx="17">
                  <c:v>291.66666666666708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508400"/>
        <c:axId val="588508960"/>
      </c:scatterChart>
      <c:valAx>
        <c:axId val="588508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txPr>
          <a:bodyPr/>
          <a:lstStyle/>
          <a:p>
            <a:pPr>
              <a:defRPr lang="en-US"/>
            </a:pPr>
            <a:endParaRPr lang="ru-RU"/>
          </a:p>
        </c:txPr>
        <c:crossAx val="588508960"/>
        <c:crosses val="autoZero"/>
        <c:crossBetween val="midCat"/>
      </c:valAx>
      <c:valAx>
        <c:axId val="588508960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txPr>
          <a:bodyPr/>
          <a:lstStyle/>
          <a:p>
            <a:pPr>
              <a:defRPr lang="en-US"/>
            </a:pPr>
            <a:endParaRPr lang="ru-RU"/>
          </a:p>
        </c:txPr>
        <c:crossAx val="5885084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82.37327188940084</c:v>
                </c:pt>
                <c:pt idx="2">
                  <c:v>112.327188940092</c:v>
                </c:pt>
                <c:pt idx="3">
                  <c:v>152.64976958525293</c:v>
                </c:pt>
                <c:pt idx="4">
                  <c:v>167.62672811059909</c:v>
                </c:pt>
                <c:pt idx="5">
                  <c:v>221.7741935483869</c:v>
                </c:pt>
                <c:pt idx="6">
                  <c:v>228.68663594470001</c:v>
                </c:pt>
                <c:pt idx="7">
                  <c:v>301.26728110599117</c:v>
                </c:pt>
                <c:pt idx="8">
                  <c:v>312.78801843317967</c:v>
                </c:pt>
                <c:pt idx="9">
                  <c:v>343.89400921658984</c:v>
                </c:pt>
                <c:pt idx="10">
                  <c:v>272.46543778801777</c:v>
                </c:pt>
                <c:pt idx="11">
                  <c:v>394.58525345622064</c:v>
                </c:pt>
                <c:pt idx="12">
                  <c:v>393.43317972350178</c:v>
                </c:pt>
                <c:pt idx="13">
                  <c:v>142.281105990783</c:v>
                </c:pt>
                <c:pt idx="14">
                  <c:v>88.133640552995388</c:v>
                </c:pt>
                <c:pt idx="15">
                  <c:v>127.30414746543802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134.21658986175089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211.25730994152008</c:v>
                </c:pt>
                <c:pt idx="3">
                  <c:v>244.88304093567314</c:v>
                </c:pt>
                <c:pt idx="4">
                  <c:v>293.12865497076001</c:v>
                </c:pt>
                <c:pt idx="5">
                  <c:v>287.2807017543858</c:v>
                </c:pt>
                <c:pt idx="6">
                  <c:v>315.05847953216397</c:v>
                </c:pt>
                <c:pt idx="7">
                  <c:v>288.74269005847981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325.29239766081895</c:v>
                </c:pt>
                <c:pt idx="11">
                  <c:v>297.51461988304118</c:v>
                </c:pt>
                <c:pt idx="12">
                  <c:v>342.83625730994203</c:v>
                </c:pt>
                <c:pt idx="13">
                  <c:v>173.2456140350879</c:v>
                </c:pt>
                <c:pt idx="14">
                  <c:v>218.56725146198798</c:v>
                </c:pt>
                <c:pt idx="15">
                  <c:v>313.59649122806979</c:v>
                </c:pt>
                <c:pt idx="16">
                  <c:v>336.98830409356697</c:v>
                </c:pt>
                <c:pt idx="17">
                  <c:v>291.66666666666708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511200"/>
        <c:axId val="588511760"/>
      </c:scatterChart>
      <c:valAx>
        <c:axId val="588511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txPr>
          <a:bodyPr/>
          <a:lstStyle/>
          <a:p>
            <a:pPr>
              <a:defRPr lang="en-US"/>
            </a:pPr>
            <a:endParaRPr lang="ru-RU"/>
          </a:p>
        </c:txPr>
        <c:crossAx val="588511760"/>
        <c:crosses val="autoZero"/>
        <c:crossBetween val="midCat"/>
      </c:valAx>
      <c:valAx>
        <c:axId val="588511760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txPr>
          <a:bodyPr/>
          <a:lstStyle/>
          <a:p>
            <a:pPr>
              <a:defRPr lang="en-US"/>
            </a:pPr>
            <a:endParaRPr lang="ru-RU"/>
          </a:p>
        </c:txPr>
        <c:crossAx val="5885112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82.37327188940084</c:v>
                </c:pt>
                <c:pt idx="2">
                  <c:v>112.327188940092</c:v>
                </c:pt>
                <c:pt idx="3">
                  <c:v>152.64976958525293</c:v>
                </c:pt>
                <c:pt idx="4">
                  <c:v>167.62672811059909</c:v>
                </c:pt>
                <c:pt idx="5">
                  <c:v>221.7741935483869</c:v>
                </c:pt>
                <c:pt idx="6">
                  <c:v>228.68663594470001</c:v>
                </c:pt>
                <c:pt idx="7">
                  <c:v>301.26728110599117</c:v>
                </c:pt>
                <c:pt idx="8">
                  <c:v>312.78801843317967</c:v>
                </c:pt>
                <c:pt idx="9">
                  <c:v>343.89400921658984</c:v>
                </c:pt>
                <c:pt idx="10">
                  <c:v>272.46543778801777</c:v>
                </c:pt>
                <c:pt idx="11">
                  <c:v>394.58525345622064</c:v>
                </c:pt>
                <c:pt idx="12">
                  <c:v>393.43317972350178</c:v>
                </c:pt>
                <c:pt idx="13">
                  <c:v>142.281105990783</c:v>
                </c:pt>
                <c:pt idx="14">
                  <c:v>88.133640552995388</c:v>
                </c:pt>
                <c:pt idx="15">
                  <c:v>127.30414746543802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134.21658986175089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211.25730994152008</c:v>
                </c:pt>
                <c:pt idx="3">
                  <c:v>244.88304093567314</c:v>
                </c:pt>
                <c:pt idx="4">
                  <c:v>293.12865497076001</c:v>
                </c:pt>
                <c:pt idx="5">
                  <c:v>287.2807017543858</c:v>
                </c:pt>
                <c:pt idx="6">
                  <c:v>315.05847953216397</c:v>
                </c:pt>
                <c:pt idx="7">
                  <c:v>288.74269005847981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325.29239766081895</c:v>
                </c:pt>
                <c:pt idx="11">
                  <c:v>297.51461988304118</c:v>
                </c:pt>
                <c:pt idx="12">
                  <c:v>342.83625730994203</c:v>
                </c:pt>
                <c:pt idx="13">
                  <c:v>173.2456140350879</c:v>
                </c:pt>
                <c:pt idx="14">
                  <c:v>218.56725146198798</c:v>
                </c:pt>
                <c:pt idx="15">
                  <c:v>313.59649122806979</c:v>
                </c:pt>
                <c:pt idx="16">
                  <c:v>336.98830409356697</c:v>
                </c:pt>
                <c:pt idx="17">
                  <c:v>291.66666666666708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245776"/>
        <c:axId val="589246336"/>
      </c:scatterChart>
      <c:valAx>
        <c:axId val="589245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txPr>
          <a:bodyPr/>
          <a:lstStyle/>
          <a:p>
            <a:pPr>
              <a:defRPr lang="en-US"/>
            </a:pPr>
            <a:endParaRPr lang="ru-RU"/>
          </a:p>
        </c:txPr>
        <c:crossAx val="589246336"/>
        <c:crosses val="autoZero"/>
        <c:crossBetween val="midCat"/>
      </c:valAx>
      <c:valAx>
        <c:axId val="589246336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txPr>
          <a:bodyPr/>
          <a:lstStyle/>
          <a:p>
            <a:pPr>
              <a:defRPr lang="en-US"/>
            </a:pPr>
            <a:endParaRPr lang="ru-RU"/>
          </a:p>
        </c:txPr>
        <c:crossAx val="5892457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82.37327188940084</c:v>
                </c:pt>
                <c:pt idx="2">
                  <c:v>112.327188940092</c:v>
                </c:pt>
                <c:pt idx="3">
                  <c:v>152.64976958525293</c:v>
                </c:pt>
                <c:pt idx="4">
                  <c:v>167.62672811059909</c:v>
                </c:pt>
                <c:pt idx="5">
                  <c:v>221.7741935483869</c:v>
                </c:pt>
                <c:pt idx="6">
                  <c:v>228.68663594470001</c:v>
                </c:pt>
                <c:pt idx="7">
                  <c:v>301.26728110599117</c:v>
                </c:pt>
                <c:pt idx="8">
                  <c:v>312.78801843317967</c:v>
                </c:pt>
                <c:pt idx="9">
                  <c:v>343.89400921658984</c:v>
                </c:pt>
                <c:pt idx="10">
                  <c:v>272.46543778801777</c:v>
                </c:pt>
                <c:pt idx="11">
                  <c:v>394.58525345622064</c:v>
                </c:pt>
                <c:pt idx="12">
                  <c:v>393.43317972350178</c:v>
                </c:pt>
                <c:pt idx="13">
                  <c:v>142.281105990783</c:v>
                </c:pt>
                <c:pt idx="14">
                  <c:v>88.133640552995388</c:v>
                </c:pt>
                <c:pt idx="15">
                  <c:v>127.30414746543802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134.21658986175089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211.25730994152008</c:v>
                </c:pt>
                <c:pt idx="3">
                  <c:v>244.88304093567314</c:v>
                </c:pt>
                <c:pt idx="4">
                  <c:v>293.12865497076001</c:v>
                </c:pt>
                <c:pt idx="5">
                  <c:v>287.2807017543858</c:v>
                </c:pt>
                <c:pt idx="6">
                  <c:v>315.05847953216397</c:v>
                </c:pt>
                <c:pt idx="7">
                  <c:v>288.74269005847981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325.29239766081895</c:v>
                </c:pt>
                <c:pt idx="11">
                  <c:v>297.51461988304118</c:v>
                </c:pt>
                <c:pt idx="12">
                  <c:v>342.83625730994203</c:v>
                </c:pt>
                <c:pt idx="13">
                  <c:v>173.2456140350879</c:v>
                </c:pt>
                <c:pt idx="14">
                  <c:v>218.56725146198798</c:v>
                </c:pt>
                <c:pt idx="15">
                  <c:v>313.59649122806979</c:v>
                </c:pt>
                <c:pt idx="16">
                  <c:v>336.98830409356697</c:v>
                </c:pt>
                <c:pt idx="17">
                  <c:v>291.66666666666708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248576"/>
        <c:axId val="589249136"/>
      </c:scatterChart>
      <c:valAx>
        <c:axId val="589248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txPr>
          <a:bodyPr/>
          <a:lstStyle/>
          <a:p>
            <a:pPr>
              <a:defRPr lang="en-US"/>
            </a:pPr>
            <a:endParaRPr lang="ru-RU"/>
          </a:p>
        </c:txPr>
        <c:crossAx val="589249136"/>
        <c:crosses val="autoZero"/>
        <c:crossBetween val="midCat"/>
      </c:valAx>
      <c:valAx>
        <c:axId val="589249136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txPr>
          <a:bodyPr/>
          <a:lstStyle/>
          <a:p>
            <a:pPr>
              <a:defRPr lang="en-US"/>
            </a:pPr>
            <a:endParaRPr lang="ru-RU"/>
          </a:p>
        </c:txPr>
        <c:crossAx val="5892485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82.37327188940084</c:v>
                </c:pt>
                <c:pt idx="2">
                  <c:v>112.327188940092</c:v>
                </c:pt>
                <c:pt idx="3">
                  <c:v>152.64976958525293</c:v>
                </c:pt>
                <c:pt idx="4">
                  <c:v>167.62672811059909</c:v>
                </c:pt>
                <c:pt idx="5">
                  <c:v>221.7741935483869</c:v>
                </c:pt>
                <c:pt idx="6">
                  <c:v>228.68663594470001</c:v>
                </c:pt>
                <c:pt idx="7">
                  <c:v>301.26728110599117</c:v>
                </c:pt>
                <c:pt idx="8">
                  <c:v>312.78801843317967</c:v>
                </c:pt>
                <c:pt idx="9">
                  <c:v>343.89400921658984</c:v>
                </c:pt>
                <c:pt idx="10">
                  <c:v>272.46543778801777</c:v>
                </c:pt>
                <c:pt idx="11">
                  <c:v>394.58525345622064</c:v>
                </c:pt>
                <c:pt idx="12">
                  <c:v>393.43317972350178</c:v>
                </c:pt>
                <c:pt idx="13">
                  <c:v>142.281105990783</c:v>
                </c:pt>
                <c:pt idx="14">
                  <c:v>88.133640552995388</c:v>
                </c:pt>
                <c:pt idx="15">
                  <c:v>127.30414746543802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134.21658986175089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211.25730994152008</c:v>
                </c:pt>
                <c:pt idx="3">
                  <c:v>244.88304093567314</c:v>
                </c:pt>
                <c:pt idx="4">
                  <c:v>293.12865497076001</c:v>
                </c:pt>
                <c:pt idx="5">
                  <c:v>287.2807017543858</c:v>
                </c:pt>
                <c:pt idx="6">
                  <c:v>315.05847953216397</c:v>
                </c:pt>
                <c:pt idx="7">
                  <c:v>288.74269005847981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325.29239766081895</c:v>
                </c:pt>
                <c:pt idx="11">
                  <c:v>297.51461988304118</c:v>
                </c:pt>
                <c:pt idx="12">
                  <c:v>342.83625730994203</c:v>
                </c:pt>
                <c:pt idx="13">
                  <c:v>173.2456140350879</c:v>
                </c:pt>
                <c:pt idx="14">
                  <c:v>218.56725146198798</c:v>
                </c:pt>
                <c:pt idx="15">
                  <c:v>313.59649122806979</c:v>
                </c:pt>
                <c:pt idx="16">
                  <c:v>336.98830409356697</c:v>
                </c:pt>
                <c:pt idx="17">
                  <c:v>291.66666666666708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251376"/>
        <c:axId val="589251936"/>
      </c:scatterChart>
      <c:valAx>
        <c:axId val="589251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txPr>
          <a:bodyPr/>
          <a:lstStyle/>
          <a:p>
            <a:pPr>
              <a:defRPr lang="en-US"/>
            </a:pPr>
            <a:endParaRPr lang="ru-RU"/>
          </a:p>
        </c:txPr>
        <c:crossAx val="589251936"/>
        <c:crosses val="autoZero"/>
        <c:crossBetween val="midCat"/>
      </c:valAx>
      <c:valAx>
        <c:axId val="589251936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txPr>
          <a:bodyPr/>
          <a:lstStyle/>
          <a:p>
            <a:pPr>
              <a:defRPr lang="en-US"/>
            </a:pPr>
            <a:endParaRPr lang="ru-RU"/>
          </a:p>
        </c:txPr>
        <c:crossAx val="5892513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3726B-15B6-4890-8992-7C64717E671D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AB820-2B3B-4FF5-8F54-585ABAF20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8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42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24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5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69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7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65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44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46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11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24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77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90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05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21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65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826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Pop-up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98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47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32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97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063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78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866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353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894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039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230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7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95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0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32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4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03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20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07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75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33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2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43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13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64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9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46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30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0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8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0.png"/><Relationship Id="rId5" Type="http://schemas.openxmlformats.org/officeDocument/2006/relationships/image" Target="../media/image790.png"/><Relationship Id="rId4" Type="http://schemas.openxmlformats.org/officeDocument/2006/relationships/image" Target="../media/image7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6" Type="http://schemas.openxmlformats.org/officeDocument/2006/relationships/image" Target="../media/image82.png"/><Relationship Id="rId5" Type="http://schemas.openxmlformats.org/officeDocument/2006/relationships/chart" Target="../charts/chart5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11.png"/><Relationship Id="rId17" Type="http://schemas.openxmlformats.org/officeDocument/2006/relationships/image" Target="../media/image82.png"/><Relationship Id="rId2" Type="http://schemas.openxmlformats.org/officeDocument/2006/relationships/tags" Target="../tags/tag25.xml"/><Relationship Id="rId16" Type="http://schemas.openxmlformats.org/officeDocument/2006/relationships/chart" Target="../charts/chart6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10.png"/><Relationship Id="rId5" Type="http://schemas.openxmlformats.org/officeDocument/2006/relationships/tags" Target="../tags/tag28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tags" Target="../tags/tag27.xml"/><Relationship Id="rId9" Type="http://schemas.openxmlformats.org/officeDocument/2006/relationships/notesSlide" Target="../notesSlides/notesSlide12.xml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image" Target="../media/image90.png"/><Relationship Id="rId3" Type="http://schemas.openxmlformats.org/officeDocument/2006/relationships/tags" Target="../tags/tag33.xml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9.png"/><Relationship Id="rId11" Type="http://schemas.openxmlformats.org/officeDocument/2006/relationships/image" Target="../media/image82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14.png"/><Relationship Id="rId18" Type="http://schemas.openxmlformats.org/officeDocument/2006/relationships/image" Target="../media/image15.png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3.png"/><Relationship Id="rId17" Type="http://schemas.openxmlformats.org/officeDocument/2006/relationships/image" Target="../media/image8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12.png"/><Relationship Id="rId5" Type="http://schemas.openxmlformats.org/officeDocument/2006/relationships/tags" Target="../tags/tag38.xml"/><Relationship Id="rId10" Type="http://schemas.openxmlformats.org/officeDocument/2006/relationships/image" Target="../media/image11.png"/><Relationship Id="rId19" Type="http://schemas.openxmlformats.org/officeDocument/2006/relationships/image" Target="../media/image90.png"/><Relationship Id="rId4" Type="http://schemas.openxmlformats.org/officeDocument/2006/relationships/tags" Target="../tags/tag37.xml"/><Relationship Id="rId9" Type="http://schemas.openxmlformats.org/officeDocument/2006/relationships/image" Target="../media/image9.png"/><Relationship Id="rId14" Type="http://schemas.openxmlformats.org/officeDocument/2006/relationships/chart" Target="../charts/char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11.png"/><Relationship Id="rId17" Type="http://schemas.openxmlformats.org/officeDocument/2006/relationships/image" Target="../media/image82.png"/><Relationship Id="rId2" Type="http://schemas.openxmlformats.org/officeDocument/2006/relationships/tags" Target="../tags/tag41.xml"/><Relationship Id="rId16" Type="http://schemas.openxmlformats.org/officeDocument/2006/relationships/chart" Target="../charts/chart9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10.png"/><Relationship Id="rId5" Type="http://schemas.openxmlformats.org/officeDocument/2006/relationships/tags" Target="../tags/tag44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90.png"/><Relationship Id="rId4" Type="http://schemas.openxmlformats.org/officeDocument/2006/relationships/tags" Target="../tags/tag43.xml"/><Relationship Id="rId9" Type="http://schemas.openxmlformats.org/officeDocument/2006/relationships/notesSlide" Target="../notesSlides/notesSlide15.xml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image" Target="../media/image11.png"/><Relationship Id="rId17" Type="http://schemas.openxmlformats.org/officeDocument/2006/relationships/image" Target="../media/image82.png"/><Relationship Id="rId2" Type="http://schemas.openxmlformats.org/officeDocument/2006/relationships/tags" Target="../tags/tag48.xml"/><Relationship Id="rId16" Type="http://schemas.openxmlformats.org/officeDocument/2006/relationships/chart" Target="../charts/chart10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10.png"/><Relationship Id="rId5" Type="http://schemas.openxmlformats.org/officeDocument/2006/relationships/tags" Target="../tags/tag51.xml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90.png"/><Relationship Id="rId4" Type="http://schemas.openxmlformats.org/officeDocument/2006/relationships/tags" Target="../tags/tag50.xml"/><Relationship Id="rId9" Type="http://schemas.openxmlformats.org/officeDocument/2006/relationships/notesSlide" Target="../notesSlides/notesSlide16.xml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56.xml"/><Relationship Id="rId7" Type="http://schemas.openxmlformats.org/officeDocument/2006/relationships/image" Target="../media/image16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7.xml"/><Relationship Id="rId11" Type="http://schemas.openxmlformats.org/officeDocument/2006/relationships/image" Target="../media/image9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9.png"/><Relationship Id="rId4" Type="http://schemas.openxmlformats.org/officeDocument/2006/relationships/tags" Target="../tags/tag57.xml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60.xml"/><Relationship Id="rId7" Type="http://schemas.openxmlformats.org/officeDocument/2006/relationships/image" Target="../media/image16.png"/><Relationship Id="rId12" Type="http://schemas.openxmlformats.org/officeDocument/2006/relationships/image" Target="../media/image97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8.xml"/><Relationship Id="rId11" Type="http://schemas.openxmlformats.org/officeDocument/2006/relationships/image" Target="../media/image96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9.png"/><Relationship Id="rId4" Type="http://schemas.openxmlformats.org/officeDocument/2006/relationships/tags" Target="../tags/tag61.xml"/><Relationship Id="rId9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99.png"/><Relationship Id="rId3" Type="http://schemas.openxmlformats.org/officeDocument/2006/relationships/tags" Target="../tags/tag64.xml"/><Relationship Id="rId7" Type="http://schemas.openxmlformats.org/officeDocument/2006/relationships/image" Target="../media/image16.png"/><Relationship Id="rId12" Type="http://schemas.openxmlformats.org/officeDocument/2006/relationships/image" Target="../media/image97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19.xml"/><Relationship Id="rId11" Type="http://schemas.openxmlformats.org/officeDocument/2006/relationships/image" Target="../media/image9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9.png"/><Relationship Id="rId4" Type="http://schemas.openxmlformats.org/officeDocument/2006/relationships/tags" Target="../tags/tag65.xml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../media/image17.png"/><Relationship Id="rId18" Type="http://schemas.openxmlformats.org/officeDocument/2006/relationships/image" Target="../media/image99.png"/><Relationship Id="rId3" Type="http://schemas.openxmlformats.org/officeDocument/2006/relationships/tags" Target="../tags/tag68.xml"/><Relationship Id="rId21" Type="http://schemas.openxmlformats.org/officeDocument/2006/relationships/image" Target="../media/image22.png"/><Relationship Id="rId7" Type="http://schemas.openxmlformats.org/officeDocument/2006/relationships/tags" Target="../tags/tag72.xml"/><Relationship Id="rId12" Type="http://schemas.openxmlformats.org/officeDocument/2006/relationships/image" Target="../media/image16.png"/><Relationship Id="rId17" Type="http://schemas.openxmlformats.org/officeDocument/2006/relationships/image" Target="../media/image97.png"/><Relationship Id="rId2" Type="http://schemas.openxmlformats.org/officeDocument/2006/relationships/tags" Target="../tags/tag67.xml"/><Relationship Id="rId16" Type="http://schemas.openxmlformats.org/officeDocument/2006/relationships/image" Target="../media/image98.png"/><Relationship Id="rId20" Type="http://schemas.openxmlformats.org/officeDocument/2006/relationships/image" Target="../media/image21.pn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notesSlide" Target="../notesSlides/notesSlide20.xml"/><Relationship Id="rId5" Type="http://schemas.openxmlformats.org/officeDocument/2006/relationships/tags" Target="../tags/tag70.xml"/><Relationship Id="rId15" Type="http://schemas.openxmlformats.org/officeDocument/2006/relationships/image" Target="../media/image19.png"/><Relationship Id="rId23" Type="http://schemas.openxmlformats.org/officeDocument/2006/relationships/image" Target="../media/image24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20.png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image" Target="../media/image18.png"/><Relationship Id="rId2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8.png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image" Target="../media/image27.png"/><Relationship Id="rId2" Type="http://schemas.openxmlformats.org/officeDocument/2006/relationships/tags" Target="../tags/tag76.xml"/><Relationship Id="rId16" Type="http://schemas.openxmlformats.org/officeDocument/2006/relationships/image" Target="../media/image31.png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image" Target="../media/image26.png"/><Relationship Id="rId5" Type="http://schemas.openxmlformats.org/officeDocument/2006/relationships/tags" Target="../tags/tag79.xml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tags" Target="../tags/tag78.xml"/><Relationship Id="rId9" Type="http://schemas.openxmlformats.org/officeDocument/2006/relationships/notesSlide" Target="../notesSlides/notesSlide21.xml"/><Relationship Id="rId1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tags" Target="../tags/tag83.xml"/><Relationship Id="rId16" Type="http://schemas.openxmlformats.org/officeDocument/2006/relationships/image" Target="../media/image30.pn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image" Target="../media/image25.png"/><Relationship Id="rId5" Type="http://schemas.openxmlformats.org/officeDocument/2006/relationships/tags" Target="../tags/tag86.xml"/><Relationship Id="rId15" Type="http://schemas.openxmlformats.org/officeDocument/2006/relationships/image" Target="../media/image29.png"/><Relationship Id="rId10" Type="http://schemas.openxmlformats.org/officeDocument/2006/relationships/notesSlide" Target="../notesSlides/notesSlide22.xml"/><Relationship Id="rId4" Type="http://schemas.openxmlformats.org/officeDocument/2006/relationships/tags" Target="../tags/tag85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tags" Target="../tags/tag92.xml"/><Relationship Id="rId7" Type="http://schemas.openxmlformats.org/officeDocument/2006/relationships/tags" Target="../tags/tag96.xml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tags" Target="../tags/tag91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notesSlide" Target="../notesSlides/notesSlide23.xml"/><Relationship Id="rId5" Type="http://schemas.openxmlformats.org/officeDocument/2006/relationships/tags" Target="../tags/tag94.xml"/><Relationship Id="rId15" Type="http://schemas.openxmlformats.org/officeDocument/2006/relationships/image" Target="../media/image28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32.png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tags" Target="../tags/tag101.xml"/><Relationship Id="rId21" Type="http://schemas.openxmlformats.org/officeDocument/2006/relationships/image" Target="../media/image33.png"/><Relationship Id="rId7" Type="http://schemas.openxmlformats.org/officeDocument/2006/relationships/tags" Target="../tags/tag105.xml"/><Relationship Id="rId12" Type="http://schemas.openxmlformats.org/officeDocument/2006/relationships/notesSlide" Target="../notesSlides/notesSlide24.xml"/><Relationship Id="rId17" Type="http://schemas.openxmlformats.org/officeDocument/2006/relationships/image" Target="../media/image29.png"/><Relationship Id="rId2" Type="http://schemas.openxmlformats.org/officeDocument/2006/relationships/tags" Target="../tags/tag100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slideLayout" Target="../slideLayouts/slideLayout7.xml"/><Relationship Id="rId24" Type="http://schemas.openxmlformats.org/officeDocument/2006/relationships/image" Target="../media/image116.png"/><Relationship Id="rId5" Type="http://schemas.openxmlformats.org/officeDocument/2006/relationships/tags" Target="../tags/tag103.xml"/><Relationship Id="rId15" Type="http://schemas.openxmlformats.org/officeDocument/2006/relationships/image" Target="../media/image27.png"/><Relationship Id="rId23" Type="http://schemas.openxmlformats.org/officeDocument/2006/relationships/image" Target="../media/image115.png"/><Relationship Id="rId10" Type="http://schemas.openxmlformats.org/officeDocument/2006/relationships/tags" Target="../tags/tag108.xml"/><Relationship Id="rId19" Type="http://schemas.openxmlformats.org/officeDocument/2006/relationships/image" Target="../media/image31.png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image" Target="../media/image26.png"/><Relationship Id="rId22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11.xml"/><Relationship Id="rId7" Type="http://schemas.openxmlformats.org/officeDocument/2006/relationships/image" Target="../media/image35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8.png"/><Relationship Id="rId4" Type="http://schemas.openxmlformats.org/officeDocument/2006/relationships/tags" Target="../tags/tag112.xml"/><Relationship Id="rId9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115.xml"/><Relationship Id="rId7" Type="http://schemas.openxmlformats.org/officeDocument/2006/relationships/image" Target="../media/image35.png"/><Relationship Id="rId12" Type="http://schemas.openxmlformats.org/officeDocument/2006/relationships/image" Target="../media/image122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notesSlide" Target="../notesSlides/notesSlide26.xml"/><Relationship Id="rId11" Type="http://schemas.openxmlformats.org/officeDocument/2006/relationships/image" Target="../media/image12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8.png"/><Relationship Id="rId4" Type="http://schemas.openxmlformats.org/officeDocument/2006/relationships/tags" Target="../tags/tag116.xml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chart" Target="../charts/chart1.xml"/><Relationship Id="rId9" Type="http://schemas.openxmlformats.org/officeDocument/2006/relationships/image" Target="../media/image7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13" Type="http://schemas.openxmlformats.org/officeDocument/2006/relationships/image" Target="../media/image39.png"/><Relationship Id="rId18" Type="http://schemas.openxmlformats.org/officeDocument/2006/relationships/image" Target="../media/image126.png"/><Relationship Id="rId3" Type="http://schemas.openxmlformats.org/officeDocument/2006/relationships/tags" Target="../tags/tag119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8.png"/><Relationship Id="rId17" Type="http://schemas.openxmlformats.org/officeDocument/2006/relationships/image" Target="../media/image125.png"/><Relationship Id="rId2" Type="http://schemas.openxmlformats.org/officeDocument/2006/relationships/tags" Target="../tags/tag118.xml"/><Relationship Id="rId16" Type="http://schemas.openxmlformats.org/officeDocument/2006/relationships/image" Target="../media/image124.png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image" Target="../media/image37.png"/><Relationship Id="rId5" Type="http://schemas.openxmlformats.org/officeDocument/2006/relationships/tags" Target="../tags/tag121.xml"/><Relationship Id="rId15" Type="http://schemas.openxmlformats.org/officeDocument/2006/relationships/image" Target="../media/image122.png"/><Relationship Id="rId10" Type="http://schemas.openxmlformats.org/officeDocument/2006/relationships/image" Target="../media/image36.png"/><Relationship Id="rId19" Type="http://schemas.openxmlformats.org/officeDocument/2006/relationships/image" Target="../media/image34.png"/><Relationship Id="rId4" Type="http://schemas.openxmlformats.org/officeDocument/2006/relationships/tags" Target="../tags/tag120.xml"/><Relationship Id="rId9" Type="http://schemas.openxmlformats.org/officeDocument/2006/relationships/image" Target="../media/image35.png"/><Relationship Id="rId14" Type="http://schemas.openxmlformats.org/officeDocument/2006/relationships/image" Target="../media/image1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4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34.png"/><Relationship Id="rId7" Type="http://schemas.openxmlformats.org/officeDocument/2006/relationships/image" Target="../media/image12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5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30.png"/><Relationship Id="rId9" Type="http://schemas.openxmlformats.org/officeDocument/2006/relationships/image" Target="../media/image13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34.png"/><Relationship Id="rId7" Type="http://schemas.openxmlformats.org/officeDocument/2006/relationships/image" Target="../media/image12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6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34.png"/><Relationship Id="rId7" Type="http://schemas.openxmlformats.org/officeDocument/2006/relationships/image" Target="../media/image12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7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30.png"/><Relationship Id="rId9" Type="http://schemas.openxmlformats.org/officeDocument/2006/relationships/image" Target="../media/image13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34.png"/><Relationship Id="rId7" Type="http://schemas.openxmlformats.org/officeDocument/2006/relationships/image" Target="../media/image12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8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30.png"/><Relationship Id="rId9" Type="http://schemas.openxmlformats.org/officeDocument/2006/relationships/image" Target="../media/image13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131.xml"/><Relationship Id="rId7" Type="http://schemas.openxmlformats.org/officeDocument/2006/relationships/notesSlide" Target="../notesSlides/notesSlide28.xml"/><Relationship Id="rId12" Type="http://schemas.openxmlformats.org/officeDocument/2006/relationships/image" Target="../media/image44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3.png"/><Relationship Id="rId5" Type="http://schemas.openxmlformats.org/officeDocument/2006/relationships/tags" Target="../tags/tag133.xml"/><Relationship Id="rId10" Type="http://schemas.openxmlformats.org/officeDocument/2006/relationships/image" Target="../media/image42.png"/><Relationship Id="rId4" Type="http://schemas.openxmlformats.org/officeDocument/2006/relationships/tags" Target="../tags/tag132.xml"/><Relationship Id="rId9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chart" Target="../charts/chart2.xml"/><Relationship Id="rId11" Type="http://schemas.openxmlformats.org/officeDocument/2006/relationships/image" Target="../media/image73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72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138.xml"/><Relationship Id="rId7" Type="http://schemas.openxmlformats.org/officeDocument/2006/relationships/image" Target="../media/image35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9.xml"/><Relationship Id="rId9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142.xml"/><Relationship Id="rId7" Type="http://schemas.openxmlformats.org/officeDocument/2006/relationships/image" Target="../media/image35.pn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3.xml"/><Relationship Id="rId9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13" Type="http://schemas.openxmlformats.org/officeDocument/2006/relationships/image" Target="../media/image1330.png"/><Relationship Id="rId3" Type="http://schemas.openxmlformats.org/officeDocument/2006/relationships/tags" Target="../tags/tag146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5.png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image" Target="../media/image2.png"/><Relationship Id="rId5" Type="http://schemas.openxmlformats.org/officeDocument/2006/relationships/tags" Target="../tags/tag148.xml"/><Relationship Id="rId10" Type="http://schemas.openxmlformats.org/officeDocument/2006/relationships/image" Target="../media/image37.png"/><Relationship Id="rId4" Type="http://schemas.openxmlformats.org/officeDocument/2006/relationships/tags" Target="../tags/tag147.xml"/><Relationship Id="rId9" Type="http://schemas.openxmlformats.org/officeDocument/2006/relationships/image" Target="../media/image35.png"/><Relationship Id="rId14" Type="http://schemas.openxmlformats.org/officeDocument/2006/relationships/image" Target="../media/image134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45.png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12" Type="http://schemas.openxmlformats.org/officeDocument/2006/relationships/image" Target="../media/image2.png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image" Target="../media/image37.png"/><Relationship Id="rId5" Type="http://schemas.openxmlformats.org/officeDocument/2006/relationships/tags" Target="../tags/tag154.xml"/><Relationship Id="rId15" Type="http://schemas.openxmlformats.org/officeDocument/2006/relationships/image" Target="../media/image1340.png"/><Relationship Id="rId10" Type="http://schemas.openxmlformats.org/officeDocument/2006/relationships/image" Target="../media/image35.png"/><Relationship Id="rId4" Type="http://schemas.openxmlformats.org/officeDocument/2006/relationships/tags" Target="../tags/tag153.xml"/><Relationship Id="rId9" Type="http://schemas.openxmlformats.org/officeDocument/2006/relationships/notesSlide" Target="../notesSlides/notesSlide33.xml"/><Relationship Id="rId14" Type="http://schemas.openxmlformats.org/officeDocument/2006/relationships/image" Target="../media/image133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45.png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image" Target="../media/image2.png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image" Target="../media/image37.png"/><Relationship Id="rId5" Type="http://schemas.openxmlformats.org/officeDocument/2006/relationships/tags" Target="../tags/tag161.xml"/><Relationship Id="rId15" Type="http://schemas.openxmlformats.org/officeDocument/2006/relationships/image" Target="../media/image1340.png"/><Relationship Id="rId10" Type="http://schemas.openxmlformats.org/officeDocument/2006/relationships/image" Target="../media/image35.png"/><Relationship Id="rId4" Type="http://schemas.openxmlformats.org/officeDocument/2006/relationships/tags" Target="../tags/tag160.xml"/><Relationship Id="rId9" Type="http://schemas.openxmlformats.org/officeDocument/2006/relationships/notesSlide" Target="../notesSlides/notesSlide34.xml"/><Relationship Id="rId14" Type="http://schemas.openxmlformats.org/officeDocument/2006/relationships/image" Target="../media/image13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9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2.png"/><Relationship Id="rId5" Type="http://schemas.openxmlformats.org/officeDocument/2006/relationships/tags" Target="../tags/tag15.xml"/><Relationship Id="rId10" Type="http://schemas.openxmlformats.org/officeDocument/2006/relationships/image" Target="../media/image6.png"/><Relationship Id="rId4" Type="http://schemas.openxmlformats.org/officeDocument/2006/relationships/tags" Target="../tags/tag14.xml"/><Relationship Id="rId9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9.png"/><Relationship Id="rId3" Type="http://schemas.openxmlformats.org/officeDocument/2006/relationships/tags" Target="../tags/tag20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78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77.png"/><Relationship Id="rId5" Type="http://schemas.openxmlformats.org/officeDocument/2006/relationships/tags" Target="../tags/tag22.xml"/><Relationship Id="rId10" Type="http://schemas.openxmlformats.org/officeDocument/2006/relationships/image" Target="../media/image7.png"/><Relationship Id="rId4" Type="http://schemas.openxmlformats.org/officeDocument/2006/relationships/tags" Target="../tags/tag21.xml"/><Relationship Id="rId9" Type="http://schemas.openxmlformats.org/officeDocument/2006/relationships/image" Target="../media/image4.png"/><Relationship Id="rId1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0.png"/><Relationship Id="rId5" Type="http://schemas.openxmlformats.org/officeDocument/2006/relationships/image" Target="../media/image790.png"/><Relationship Id="rId4" Type="http://schemas.openxmlformats.org/officeDocument/2006/relationships/image" Target="../media/image7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2013" y="1312690"/>
            <a:ext cx="7515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i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Линейная регрессия </a:t>
            </a:r>
            <a:r>
              <a:rPr lang="ru-RU" sz="5400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нескольких </a:t>
            </a:r>
            <a:r>
              <a:rPr lang="ru-RU" sz="5400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переменных</a:t>
            </a:r>
            <a:endParaRPr lang="en-US" sz="5400" i="1" dirty="0" smtClean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r>
              <a:rPr lang="en-US" sz="5400" i="1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(Part 2)</a:t>
            </a:r>
            <a:endParaRPr lang="en-US" sz="5400" i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334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3" b="6064"/>
          <a:stretch/>
        </p:blipFill>
        <p:spPr>
          <a:xfrm>
            <a:off x="7988300" y="399978"/>
            <a:ext cx="4006728" cy="32449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6401" y="584200"/>
            <a:ext cx="975232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733" b="1" dirty="0" smtClean="0">
                <a:solidFill>
                  <a:srgbClr val="0070C0"/>
                </a:solidFill>
              </a:rPr>
              <a:t>Предсказание стоимости дома</a:t>
            </a:r>
            <a:endParaRPr lang="en-US" sz="3733" b="1" dirty="0">
              <a:solidFill>
                <a:srgbClr val="0070C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10427110" y="1932432"/>
            <a:ext cx="1567918" cy="160718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38406" y="287861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ширина</a:t>
            </a:r>
            <a:endParaRPr lang="ru-RU" dirty="0">
              <a:solidFill>
                <a:srgbClr val="C00000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988300" y="2374490"/>
            <a:ext cx="2003364" cy="116512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16100" y="290926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длина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2156" y="1570780"/>
                <a:ext cx="74520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ru-RU" sz="3200" dirty="0"/>
                            <m:t>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ru-R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длина+</m:t>
                      </m:r>
                      <m:sSub>
                        <m:sSubPr>
                          <m:ctrlPr>
                            <a:rPr lang="ru-R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∗ширина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56" y="1570780"/>
                <a:ext cx="745200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Левая фигурная скобка 13"/>
          <p:cNvSpPr/>
          <p:nvPr/>
        </p:nvSpPr>
        <p:spPr>
          <a:xfrm rot="-5400000">
            <a:off x="4236032" y="1698842"/>
            <a:ext cx="239117" cy="111217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Левая фигурная скобка 14"/>
          <p:cNvSpPr/>
          <p:nvPr/>
        </p:nvSpPr>
        <p:spPr>
          <a:xfrm rot="-5400000">
            <a:off x="6816030" y="1544772"/>
            <a:ext cx="252000" cy="140743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4074410" y="2372276"/>
                <a:ext cx="6723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410" y="2372276"/>
                <a:ext cx="672364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6605848" y="2475349"/>
                <a:ext cx="6818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848" y="2475349"/>
                <a:ext cx="681853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 flipH="1">
            <a:off x="613070" y="2878613"/>
            <a:ext cx="2074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rgbClr val="002060"/>
                </a:solidFill>
              </a:rPr>
              <a:t>Площадь:</a:t>
            </a:r>
            <a:endParaRPr lang="ru-RU" sz="32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96993" y="4711741"/>
                <a:ext cx="38050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ru-RU" sz="3200" dirty="0"/>
                            <m:t>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32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993" y="4711741"/>
                <a:ext cx="3805016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085947" y="3411385"/>
            <a:ext cx="3701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3200" i="1" dirty="0" smtClean="0"/>
              <a:t> = </a:t>
            </a:r>
            <a:r>
              <a:rPr lang="ru-RU" sz="3200" i="1" dirty="0" smtClean="0"/>
              <a:t>длина * ширина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28963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7669" y="279401"/>
            <a:ext cx="10463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Полиномиальная регрессия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406400" y="1905001"/>
            <a:ext cx="2100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Price</a:t>
            </a:r>
          </a:p>
          <a:p>
            <a:pPr algn="ctr"/>
            <a:r>
              <a:rPr lang="en-US" sz="2400" dirty="0"/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9601" y="3733801"/>
            <a:ext cx="1052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(x)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/>
          </p:nvPr>
        </p:nvGraphicFramePr>
        <p:xfrm>
          <a:off x="1095002" y="894954"/>
          <a:ext cx="5687060" cy="3059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4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7669" y="279401"/>
            <a:ext cx="10463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Полиномиальная регрессия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406400" y="1905001"/>
            <a:ext cx="2100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Price</a:t>
            </a:r>
          </a:p>
          <a:p>
            <a:pPr algn="ctr"/>
            <a:r>
              <a:rPr lang="en-US" sz="2400" dirty="0"/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9601" y="3733801"/>
            <a:ext cx="1052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(x)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/>
          </p:nvPr>
        </p:nvGraphicFramePr>
        <p:xfrm>
          <a:off x="1095002" y="894954"/>
          <a:ext cx="5687060" cy="3059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1295467" y="279400"/>
            <a:ext cx="5184576" cy="266954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6916162" y="43014"/>
                <a:ext cx="16944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ru-RU" sz="2800" dirty="0"/>
                            <m:t> 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i="1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162" y="43014"/>
                <a:ext cx="169443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3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7669" y="279401"/>
            <a:ext cx="10463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Полиномиальная регрессия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406400" y="1905001"/>
            <a:ext cx="2100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Price</a:t>
            </a:r>
          </a:p>
          <a:p>
            <a:pPr algn="ctr"/>
            <a:r>
              <a:rPr lang="en-US" sz="2400" dirty="0"/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9601" y="3733801"/>
            <a:ext cx="1052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(x)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527" y="1764404"/>
            <a:ext cx="2697480" cy="405384"/>
          </a:xfrm>
          <a:prstGeom prst="rect">
            <a:avLst/>
          </a:prstGeom>
        </p:spPr>
      </p:pic>
      <p:graphicFrame>
        <p:nvGraphicFramePr>
          <p:cNvPr id="13" name="Chart 12"/>
          <p:cNvGraphicFramePr>
            <a:graphicFrameLocks/>
          </p:cNvGraphicFramePr>
          <p:nvPr>
            <p:extLst/>
          </p:nvPr>
        </p:nvGraphicFramePr>
        <p:xfrm>
          <a:off x="1095002" y="894954"/>
          <a:ext cx="5687060" cy="3059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1295467" y="279400"/>
            <a:ext cx="5184576" cy="266954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олилиния 3"/>
          <p:cNvSpPr/>
          <p:nvPr/>
        </p:nvSpPr>
        <p:spPr>
          <a:xfrm>
            <a:off x="2020529" y="1341004"/>
            <a:ext cx="2866391" cy="1918390"/>
          </a:xfrm>
          <a:custGeom>
            <a:avLst/>
            <a:gdLst>
              <a:gd name="connsiteX0" fmla="*/ 0 w 2866391"/>
              <a:gd name="connsiteY0" fmla="*/ 1918390 h 1918390"/>
              <a:gd name="connsiteX1" fmla="*/ 235974 w 2866391"/>
              <a:gd name="connsiteY1" fmla="*/ 1166222 h 1918390"/>
              <a:gd name="connsiteX2" fmla="*/ 766916 w 2866391"/>
              <a:gd name="connsiteY2" fmla="*/ 428802 h 1918390"/>
              <a:gd name="connsiteX3" fmla="*/ 1563329 w 2866391"/>
              <a:gd name="connsiteY3" fmla="*/ 74841 h 1918390"/>
              <a:gd name="connsiteX4" fmla="*/ 2212258 w 2866391"/>
              <a:gd name="connsiteY4" fmla="*/ 1099 h 1918390"/>
              <a:gd name="connsiteX5" fmla="*/ 2787445 w 2866391"/>
              <a:gd name="connsiteY5" fmla="*/ 30596 h 1918390"/>
              <a:gd name="connsiteX6" fmla="*/ 2861187 w 2866391"/>
              <a:gd name="connsiteY6" fmla="*/ 30596 h 1918390"/>
              <a:gd name="connsiteX7" fmla="*/ 2861187 w 2866391"/>
              <a:gd name="connsiteY7" fmla="*/ 30596 h 191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66391" h="1918390">
                <a:moveTo>
                  <a:pt x="0" y="1918390"/>
                </a:moveTo>
                <a:cubicBezTo>
                  <a:pt x="54077" y="1666438"/>
                  <a:pt x="108155" y="1414487"/>
                  <a:pt x="235974" y="1166222"/>
                </a:cubicBezTo>
                <a:cubicBezTo>
                  <a:pt x="363793" y="917957"/>
                  <a:pt x="545690" y="610699"/>
                  <a:pt x="766916" y="428802"/>
                </a:cubicBezTo>
                <a:cubicBezTo>
                  <a:pt x="988142" y="246905"/>
                  <a:pt x="1322439" y="146125"/>
                  <a:pt x="1563329" y="74841"/>
                </a:cubicBezTo>
                <a:cubicBezTo>
                  <a:pt x="1804219" y="3557"/>
                  <a:pt x="2008239" y="8473"/>
                  <a:pt x="2212258" y="1099"/>
                </a:cubicBezTo>
                <a:cubicBezTo>
                  <a:pt x="2416277" y="-6275"/>
                  <a:pt x="2679290" y="25680"/>
                  <a:pt x="2787445" y="30596"/>
                </a:cubicBezTo>
                <a:cubicBezTo>
                  <a:pt x="2895600" y="35512"/>
                  <a:pt x="2861187" y="30596"/>
                  <a:pt x="2861187" y="30596"/>
                </a:cubicBezTo>
                <a:lnTo>
                  <a:pt x="2861187" y="30596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4852219" y="1386348"/>
            <a:ext cx="1240589" cy="580748"/>
          </a:xfrm>
          <a:custGeom>
            <a:avLst/>
            <a:gdLst>
              <a:gd name="connsiteX0" fmla="*/ 0 w 1240589"/>
              <a:gd name="connsiteY0" fmla="*/ 0 h 580748"/>
              <a:gd name="connsiteX1" fmla="*/ 457200 w 1240589"/>
              <a:gd name="connsiteY1" fmla="*/ 58994 h 580748"/>
              <a:gd name="connsiteX2" fmla="*/ 884904 w 1240589"/>
              <a:gd name="connsiteY2" fmla="*/ 235975 h 580748"/>
              <a:gd name="connsiteX3" fmla="*/ 1209368 w 1240589"/>
              <a:gd name="connsiteY3" fmla="*/ 545691 h 580748"/>
              <a:gd name="connsiteX4" fmla="*/ 1209368 w 1240589"/>
              <a:gd name="connsiteY4" fmla="*/ 560439 h 58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589" h="580748">
                <a:moveTo>
                  <a:pt x="0" y="0"/>
                </a:moveTo>
                <a:cubicBezTo>
                  <a:pt x="154858" y="9832"/>
                  <a:pt x="309716" y="19665"/>
                  <a:pt x="457200" y="58994"/>
                </a:cubicBezTo>
                <a:cubicBezTo>
                  <a:pt x="604684" y="98323"/>
                  <a:pt x="759543" y="154859"/>
                  <a:pt x="884904" y="235975"/>
                </a:cubicBezTo>
                <a:cubicBezTo>
                  <a:pt x="1010265" y="317091"/>
                  <a:pt x="1155291" y="491614"/>
                  <a:pt x="1209368" y="545691"/>
                </a:cubicBezTo>
                <a:cubicBezTo>
                  <a:pt x="1263445" y="599768"/>
                  <a:pt x="1236406" y="580103"/>
                  <a:pt x="1209368" y="560439"/>
                </a:cubicBezTo>
              </a:path>
            </a:pathLst>
          </a:cu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6916162" y="43014"/>
                <a:ext cx="16944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ru-RU" sz="2800" dirty="0"/>
                            <m:t> 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i="1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162" y="43014"/>
                <a:ext cx="169443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/>
          <p:cNvCxnSpPr/>
          <p:nvPr/>
        </p:nvCxnSpPr>
        <p:spPr>
          <a:xfrm flipH="1">
            <a:off x="6380893" y="378931"/>
            <a:ext cx="601634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6092808" y="1905001"/>
            <a:ext cx="758708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05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7669" y="279401"/>
            <a:ext cx="10463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Полиномиальная регрессия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406400" y="1905001"/>
            <a:ext cx="2100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Price</a:t>
            </a:r>
          </a:p>
          <a:p>
            <a:pPr algn="ctr"/>
            <a:r>
              <a:rPr lang="en-US" sz="2400" dirty="0"/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9601" y="3733801"/>
            <a:ext cx="1052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(x)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527" y="1764404"/>
            <a:ext cx="2697480" cy="405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4343400"/>
            <a:ext cx="4716780" cy="3403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02" y="4775200"/>
            <a:ext cx="5687060" cy="36576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5" y="5371969"/>
            <a:ext cx="1620520" cy="34036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24" y="5768877"/>
            <a:ext cx="1772920" cy="36576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5" y="6216831"/>
            <a:ext cx="1775460" cy="365760"/>
          </a:xfrm>
          <a:prstGeom prst="rect">
            <a:avLst/>
          </a:prstGeom>
        </p:spPr>
      </p:pic>
      <p:graphicFrame>
        <p:nvGraphicFramePr>
          <p:cNvPr id="13" name="Chart 12"/>
          <p:cNvGraphicFramePr>
            <a:graphicFrameLocks/>
          </p:cNvGraphicFramePr>
          <p:nvPr>
            <p:extLst/>
          </p:nvPr>
        </p:nvGraphicFramePr>
        <p:xfrm>
          <a:off x="1095002" y="894954"/>
          <a:ext cx="5687060" cy="3059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0" y="4191005"/>
            <a:ext cx="7143757" cy="2666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1295467" y="279400"/>
            <a:ext cx="5184576" cy="266954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олилиния 3"/>
          <p:cNvSpPr/>
          <p:nvPr/>
        </p:nvSpPr>
        <p:spPr>
          <a:xfrm>
            <a:off x="2020529" y="1341004"/>
            <a:ext cx="2866391" cy="1918390"/>
          </a:xfrm>
          <a:custGeom>
            <a:avLst/>
            <a:gdLst>
              <a:gd name="connsiteX0" fmla="*/ 0 w 2866391"/>
              <a:gd name="connsiteY0" fmla="*/ 1918390 h 1918390"/>
              <a:gd name="connsiteX1" fmla="*/ 235974 w 2866391"/>
              <a:gd name="connsiteY1" fmla="*/ 1166222 h 1918390"/>
              <a:gd name="connsiteX2" fmla="*/ 766916 w 2866391"/>
              <a:gd name="connsiteY2" fmla="*/ 428802 h 1918390"/>
              <a:gd name="connsiteX3" fmla="*/ 1563329 w 2866391"/>
              <a:gd name="connsiteY3" fmla="*/ 74841 h 1918390"/>
              <a:gd name="connsiteX4" fmla="*/ 2212258 w 2866391"/>
              <a:gd name="connsiteY4" fmla="*/ 1099 h 1918390"/>
              <a:gd name="connsiteX5" fmla="*/ 2787445 w 2866391"/>
              <a:gd name="connsiteY5" fmla="*/ 30596 h 1918390"/>
              <a:gd name="connsiteX6" fmla="*/ 2861187 w 2866391"/>
              <a:gd name="connsiteY6" fmla="*/ 30596 h 1918390"/>
              <a:gd name="connsiteX7" fmla="*/ 2861187 w 2866391"/>
              <a:gd name="connsiteY7" fmla="*/ 30596 h 191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66391" h="1918390">
                <a:moveTo>
                  <a:pt x="0" y="1918390"/>
                </a:moveTo>
                <a:cubicBezTo>
                  <a:pt x="54077" y="1666438"/>
                  <a:pt x="108155" y="1414487"/>
                  <a:pt x="235974" y="1166222"/>
                </a:cubicBezTo>
                <a:cubicBezTo>
                  <a:pt x="363793" y="917957"/>
                  <a:pt x="545690" y="610699"/>
                  <a:pt x="766916" y="428802"/>
                </a:cubicBezTo>
                <a:cubicBezTo>
                  <a:pt x="988142" y="246905"/>
                  <a:pt x="1322439" y="146125"/>
                  <a:pt x="1563329" y="74841"/>
                </a:cubicBezTo>
                <a:cubicBezTo>
                  <a:pt x="1804219" y="3557"/>
                  <a:pt x="2008239" y="8473"/>
                  <a:pt x="2212258" y="1099"/>
                </a:cubicBezTo>
                <a:cubicBezTo>
                  <a:pt x="2416277" y="-6275"/>
                  <a:pt x="2679290" y="25680"/>
                  <a:pt x="2787445" y="30596"/>
                </a:cubicBezTo>
                <a:cubicBezTo>
                  <a:pt x="2895600" y="35512"/>
                  <a:pt x="2861187" y="30596"/>
                  <a:pt x="2861187" y="30596"/>
                </a:cubicBezTo>
                <a:lnTo>
                  <a:pt x="2861187" y="30596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4852219" y="1386348"/>
            <a:ext cx="1240589" cy="580748"/>
          </a:xfrm>
          <a:custGeom>
            <a:avLst/>
            <a:gdLst>
              <a:gd name="connsiteX0" fmla="*/ 0 w 1240589"/>
              <a:gd name="connsiteY0" fmla="*/ 0 h 580748"/>
              <a:gd name="connsiteX1" fmla="*/ 457200 w 1240589"/>
              <a:gd name="connsiteY1" fmla="*/ 58994 h 580748"/>
              <a:gd name="connsiteX2" fmla="*/ 884904 w 1240589"/>
              <a:gd name="connsiteY2" fmla="*/ 235975 h 580748"/>
              <a:gd name="connsiteX3" fmla="*/ 1209368 w 1240589"/>
              <a:gd name="connsiteY3" fmla="*/ 545691 h 580748"/>
              <a:gd name="connsiteX4" fmla="*/ 1209368 w 1240589"/>
              <a:gd name="connsiteY4" fmla="*/ 560439 h 58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589" h="580748">
                <a:moveTo>
                  <a:pt x="0" y="0"/>
                </a:moveTo>
                <a:cubicBezTo>
                  <a:pt x="154858" y="9832"/>
                  <a:pt x="309716" y="19665"/>
                  <a:pt x="457200" y="58994"/>
                </a:cubicBezTo>
                <a:cubicBezTo>
                  <a:pt x="604684" y="98323"/>
                  <a:pt x="759543" y="154859"/>
                  <a:pt x="884904" y="235975"/>
                </a:cubicBezTo>
                <a:cubicBezTo>
                  <a:pt x="1010265" y="317091"/>
                  <a:pt x="1155291" y="491614"/>
                  <a:pt x="1209368" y="545691"/>
                </a:cubicBezTo>
                <a:cubicBezTo>
                  <a:pt x="1263445" y="599768"/>
                  <a:pt x="1236406" y="580103"/>
                  <a:pt x="1209368" y="560439"/>
                </a:cubicBezTo>
              </a:path>
            </a:pathLst>
          </a:cu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6916162" y="43014"/>
                <a:ext cx="16944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ru-RU" sz="2800" dirty="0"/>
                            <m:t> 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i="1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162" y="43014"/>
                <a:ext cx="1694438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/>
          <p:cNvCxnSpPr/>
          <p:nvPr/>
        </p:nvCxnSpPr>
        <p:spPr>
          <a:xfrm flipH="1">
            <a:off x="6380893" y="378931"/>
            <a:ext cx="601634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6092808" y="1905001"/>
            <a:ext cx="758708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олилиния 1"/>
          <p:cNvSpPr/>
          <p:nvPr/>
        </p:nvSpPr>
        <p:spPr>
          <a:xfrm>
            <a:off x="1887794" y="820348"/>
            <a:ext cx="4356321" cy="2365304"/>
          </a:xfrm>
          <a:custGeom>
            <a:avLst/>
            <a:gdLst>
              <a:gd name="connsiteX0" fmla="*/ 0 w 4356321"/>
              <a:gd name="connsiteY0" fmla="*/ 2365304 h 2365304"/>
              <a:gd name="connsiteX1" fmla="*/ 545690 w 4356321"/>
              <a:gd name="connsiteY1" fmla="*/ 1214929 h 2365304"/>
              <a:gd name="connsiteX2" fmla="*/ 1769806 w 4356321"/>
              <a:gd name="connsiteY2" fmla="*/ 669239 h 2365304"/>
              <a:gd name="connsiteX3" fmla="*/ 3038167 w 4356321"/>
              <a:gd name="connsiteY3" fmla="*/ 507007 h 2365304"/>
              <a:gd name="connsiteX4" fmla="*/ 3731341 w 4356321"/>
              <a:gd name="connsiteY4" fmla="*/ 344775 h 2365304"/>
              <a:gd name="connsiteX5" fmla="*/ 4291780 w 4356321"/>
              <a:gd name="connsiteY5" fmla="*/ 35058 h 2365304"/>
              <a:gd name="connsiteX6" fmla="*/ 4321277 w 4356321"/>
              <a:gd name="connsiteY6" fmla="*/ 20310 h 23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6321" h="2365304">
                <a:moveTo>
                  <a:pt x="0" y="2365304"/>
                </a:moveTo>
                <a:cubicBezTo>
                  <a:pt x="125361" y="1931455"/>
                  <a:pt x="250722" y="1497606"/>
                  <a:pt x="545690" y="1214929"/>
                </a:cubicBezTo>
                <a:cubicBezTo>
                  <a:pt x="840658" y="932252"/>
                  <a:pt x="1354393" y="787226"/>
                  <a:pt x="1769806" y="669239"/>
                </a:cubicBezTo>
                <a:cubicBezTo>
                  <a:pt x="2185219" y="551252"/>
                  <a:pt x="2711245" y="561084"/>
                  <a:pt x="3038167" y="507007"/>
                </a:cubicBezTo>
                <a:cubicBezTo>
                  <a:pt x="3365089" y="452930"/>
                  <a:pt x="3522405" y="423433"/>
                  <a:pt x="3731341" y="344775"/>
                </a:cubicBezTo>
                <a:cubicBezTo>
                  <a:pt x="3940277" y="266117"/>
                  <a:pt x="4193457" y="89135"/>
                  <a:pt x="4291780" y="35058"/>
                </a:cubicBezTo>
                <a:cubicBezTo>
                  <a:pt x="4390103" y="-19020"/>
                  <a:pt x="4355690" y="645"/>
                  <a:pt x="4321277" y="2031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7" y="873776"/>
            <a:ext cx="3980688" cy="405384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 flipV="1">
            <a:off x="6092808" y="894954"/>
            <a:ext cx="823354" cy="2166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3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7669" y="279401"/>
            <a:ext cx="10463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Полиномиальная регрессия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406400" y="1905001"/>
            <a:ext cx="2100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Price</a:t>
            </a:r>
          </a:p>
          <a:p>
            <a:pPr algn="ctr"/>
            <a:r>
              <a:rPr lang="en-US" sz="2400" dirty="0"/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9601" y="3733801"/>
            <a:ext cx="1052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(x)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527" y="1764404"/>
            <a:ext cx="2697480" cy="40538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78" y="4684587"/>
            <a:ext cx="5687060" cy="365760"/>
          </a:xfrm>
          <a:prstGeom prst="rect">
            <a:avLst/>
          </a:prstGeom>
        </p:spPr>
      </p:pic>
      <p:graphicFrame>
        <p:nvGraphicFramePr>
          <p:cNvPr id="13" name="Chart 12"/>
          <p:cNvGraphicFramePr>
            <a:graphicFrameLocks/>
          </p:cNvGraphicFramePr>
          <p:nvPr>
            <p:extLst/>
          </p:nvPr>
        </p:nvGraphicFramePr>
        <p:xfrm>
          <a:off x="1095002" y="894954"/>
          <a:ext cx="5687060" cy="3059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1295467" y="279400"/>
            <a:ext cx="5184576" cy="266954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олилиния 3"/>
          <p:cNvSpPr/>
          <p:nvPr/>
        </p:nvSpPr>
        <p:spPr>
          <a:xfrm>
            <a:off x="2020529" y="1341004"/>
            <a:ext cx="2866391" cy="1918390"/>
          </a:xfrm>
          <a:custGeom>
            <a:avLst/>
            <a:gdLst>
              <a:gd name="connsiteX0" fmla="*/ 0 w 2866391"/>
              <a:gd name="connsiteY0" fmla="*/ 1918390 h 1918390"/>
              <a:gd name="connsiteX1" fmla="*/ 235974 w 2866391"/>
              <a:gd name="connsiteY1" fmla="*/ 1166222 h 1918390"/>
              <a:gd name="connsiteX2" fmla="*/ 766916 w 2866391"/>
              <a:gd name="connsiteY2" fmla="*/ 428802 h 1918390"/>
              <a:gd name="connsiteX3" fmla="*/ 1563329 w 2866391"/>
              <a:gd name="connsiteY3" fmla="*/ 74841 h 1918390"/>
              <a:gd name="connsiteX4" fmla="*/ 2212258 w 2866391"/>
              <a:gd name="connsiteY4" fmla="*/ 1099 h 1918390"/>
              <a:gd name="connsiteX5" fmla="*/ 2787445 w 2866391"/>
              <a:gd name="connsiteY5" fmla="*/ 30596 h 1918390"/>
              <a:gd name="connsiteX6" fmla="*/ 2861187 w 2866391"/>
              <a:gd name="connsiteY6" fmla="*/ 30596 h 1918390"/>
              <a:gd name="connsiteX7" fmla="*/ 2861187 w 2866391"/>
              <a:gd name="connsiteY7" fmla="*/ 30596 h 191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66391" h="1918390">
                <a:moveTo>
                  <a:pt x="0" y="1918390"/>
                </a:moveTo>
                <a:cubicBezTo>
                  <a:pt x="54077" y="1666438"/>
                  <a:pt x="108155" y="1414487"/>
                  <a:pt x="235974" y="1166222"/>
                </a:cubicBezTo>
                <a:cubicBezTo>
                  <a:pt x="363793" y="917957"/>
                  <a:pt x="545690" y="610699"/>
                  <a:pt x="766916" y="428802"/>
                </a:cubicBezTo>
                <a:cubicBezTo>
                  <a:pt x="988142" y="246905"/>
                  <a:pt x="1322439" y="146125"/>
                  <a:pt x="1563329" y="74841"/>
                </a:cubicBezTo>
                <a:cubicBezTo>
                  <a:pt x="1804219" y="3557"/>
                  <a:pt x="2008239" y="8473"/>
                  <a:pt x="2212258" y="1099"/>
                </a:cubicBezTo>
                <a:cubicBezTo>
                  <a:pt x="2416277" y="-6275"/>
                  <a:pt x="2679290" y="25680"/>
                  <a:pt x="2787445" y="30596"/>
                </a:cubicBezTo>
                <a:cubicBezTo>
                  <a:pt x="2895600" y="35512"/>
                  <a:pt x="2861187" y="30596"/>
                  <a:pt x="2861187" y="30596"/>
                </a:cubicBezTo>
                <a:lnTo>
                  <a:pt x="2861187" y="30596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4852219" y="1386348"/>
            <a:ext cx="1240589" cy="580748"/>
          </a:xfrm>
          <a:custGeom>
            <a:avLst/>
            <a:gdLst>
              <a:gd name="connsiteX0" fmla="*/ 0 w 1240589"/>
              <a:gd name="connsiteY0" fmla="*/ 0 h 580748"/>
              <a:gd name="connsiteX1" fmla="*/ 457200 w 1240589"/>
              <a:gd name="connsiteY1" fmla="*/ 58994 h 580748"/>
              <a:gd name="connsiteX2" fmla="*/ 884904 w 1240589"/>
              <a:gd name="connsiteY2" fmla="*/ 235975 h 580748"/>
              <a:gd name="connsiteX3" fmla="*/ 1209368 w 1240589"/>
              <a:gd name="connsiteY3" fmla="*/ 545691 h 580748"/>
              <a:gd name="connsiteX4" fmla="*/ 1209368 w 1240589"/>
              <a:gd name="connsiteY4" fmla="*/ 560439 h 58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589" h="580748">
                <a:moveTo>
                  <a:pt x="0" y="0"/>
                </a:moveTo>
                <a:cubicBezTo>
                  <a:pt x="154858" y="9832"/>
                  <a:pt x="309716" y="19665"/>
                  <a:pt x="457200" y="58994"/>
                </a:cubicBezTo>
                <a:cubicBezTo>
                  <a:pt x="604684" y="98323"/>
                  <a:pt x="759543" y="154859"/>
                  <a:pt x="884904" y="235975"/>
                </a:cubicBezTo>
                <a:cubicBezTo>
                  <a:pt x="1010265" y="317091"/>
                  <a:pt x="1155291" y="491614"/>
                  <a:pt x="1209368" y="545691"/>
                </a:cubicBezTo>
                <a:cubicBezTo>
                  <a:pt x="1263445" y="599768"/>
                  <a:pt x="1236406" y="580103"/>
                  <a:pt x="1209368" y="560439"/>
                </a:cubicBezTo>
              </a:path>
            </a:pathLst>
          </a:cu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6916162" y="43014"/>
                <a:ext cx="16944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ru-RU" sz="2800" dirty="0"/>
                            <m:t> 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i="1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162" y="43014"/>
                <a:ext cx="1694438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/>
          <p:cNvCxnSpPr/>
          <p:nvPr/>
        </p:nvCxnSpPr>
        <p:spPr>
          <a:xfrm flipH="1">
            <a:off x="6380893" y="378931"/>
            <a:ext cx="601634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6092808" y="1905001"/>
            <a:ext cx="758708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олилиния 1"/>
          <p:cNvSpPr/>
          <p:nvPr/>
        </p:nvSpPr>
        <p:spPr>
          <a:xfrm>
            <a:off x="1887794" y="820348"/>
            <a:ext cx="4356321" cy="2365304"/>
          </a:xfrm>
          <a:custGeom>
            <a:avLst/>
            <a:gdLst>
              <a:gd name="connsiteX0" fmla="*/ 0 w 4356321"/>
              <a:gd name="connsiteY0" fmla="*/ 2365304 h 2365304"/>
              <a:gd name="connsiteX1" fmla="*/ 545690 w 4356321"/>
              <a:gd name="connsiteY1" fmla="*/ 1214929 h 2365304"/>
              <a:gd name="connsiteX2" fmla="*/ 1769806 w 4356321"/>
              <a:gd name="connsiteY2" fmla="*/ 669239 h 2365304"/>
              <a:gd name="connsiteX3" fmla="*/ 3038167 w 4356321"/>
              <a:gd name="connsiteY3" fmla="*/ 507007 h 2365304"/>
              <a:gd name="connsiteX4" fmla="*/ 3731341 w 4356321"/>
              <a:gd name="connsiteY4" fmla="*/ 344775 h 2365304"/>
              <a:gd name="connsiteX5" fmla="*/ 4291780 w 4356321"/>
              <a:gd name="connsiteY5" fmla="*/ 35058 h 2365304"/>
              <a:gd name="connsiteX6" fmla="*/ 4321277 w 4356321"/>
              <a:gd name="connsiteY6" fmla="*/ 20310 h 23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6321" h="2365304">
                <a:moveTo>
                  <a:pt x="0" y="2365304"/>
                </a:moveTo>
                <a:cubicBezTo>
                  <a:pt x="125361" y="1931455"/>
                  <a:pt x="250722" y="1497606"/>
                  <a:pt x="545690" y="1214929"/>
                </a:cubicBezTo>
                <a:cubicBezTo>
                  <a:pt x="840658" y="932252"/>
                  <a:pt x="1354393" y="787226"/>
                  <a:pt x="1769806" y="669239"/>
                </a:cubicBezTo>
                <a:cubicBezTo>
                  <a:pt x="2185219" y="551252"/>
                  <a:pt x="2711245" y="561084"/>
                  <a:pt x="3038167" y="507007"/>
                </a:cubicBezTo>
                <a:cubicBezTo>
                  <a:pt x="3365089" y="452930"/>
                  <a:pt x="3522405" y="423433"/>
                  <a:pt x="3731341" y="344775"/>
                </a:cubicBezTo>
                <a:cubicBezTo>
                  <a:pt x="3940277" y="266117"/>
                  <a:pt x="4193457" y="89135"/>
                  <a:pt x="4291780" y="35058"/>
                </a:cubicBezTo>
                <a:cubicBezTo>
                  <a:pt x="4390103" y="-19020"/>
                  <a:pt x="4355690" y="645"/>
                  <a:pt x="4321277" y="2031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7" y="873776"/>
            <a:ext cx="3980688" cy="405384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 flipV="1">
            <a:off x="6092808" y="894954"/>
            <a:ext cx="823354" cy="2166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7531" y="4560040"/>
                <a:ext cx="14691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8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1" y="4560040"/>
                <a:ext cx="1469109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552263" y="4588682"/>
            <a:ext cx="331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ru-RU" sz="2400" dirty="0" smtClean="0"/>
              <a:t>нелинейная гипотеза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3856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7669" y="279401"/>
            <a:ext cx="10463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Полиномиальная регрессия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406400" y="1905001"/>
            <a:ext cx="2100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Price</a:t>
            </a:r>
          </a:p>
          <a:p>
            <a:pPr algn="ctr"/>
            <a:r>
              <a:rPr lang="en-US" sz="2400" dirty="0"/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9601" y="3733801"/>
            <a:ext cx="1052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(x)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527" y="1764404"/>
            <a:ext cx="2697480" cy="40538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78" y="4684587"/>
            <a:ext cx="5687060" cy="36576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5" y="5371969"/>
            <a:ext cx="1620520" cy="34036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24" y="5768877"/>
            <a:ext cx="1772920" cy="36576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5" y="6216831"/>
            <a:ext cx="1775460" cy="365760"/>
          </a:xfrm>
          <a:prstGeom prst="rect">
            <a:avLst/>
          </a:prstGeom>
        </p:spPr>
      </p:pic>
      <p:graphicFrame>
        <p:nvGraphicFramePr>
          <p:cNvPr id="13" name="Chart 12"/>
          <p:cNvGraphicFramePr>
            <a:graphicFrameLocks/>
          </p:cNvGraphicFramePr>
          <p:nvPr>
            <p:extLst/>
          </p:nvPr>
        </p:nvGraphicFramePr>
        <p:xfrm>
          <a:off x="1095002" y="894954"/>
          <a:ext cx="5687060" cy="3059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1295467" y="279400"/>
            <a:ext cx="5184576" cy="266954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олилиния 3"/>
          <p:cNvSpPr/>
          <p:nvPr/>
        </p:nvSpPr>
        <p:spPr>
          <a:xfrm>
            <a:off x="2020529" y="1341004"/>
            <a:ext cx="2866391" cy="1918390"/>
          </a:xfrm>
          <a:custGeom>
            <a:avLst/>
            <a:gdLst>
              <a:gd name="connsiteX0" fmla="*/ 0 w 2866391"/>
              <a:gd name="connsiteY0" fmla="*/ 1918390 h 1918390"/>
              <a:gd name="connsiteX1" fmla="*/ 235974 w 2866391"/>
              <a:gd name="connsiteY1" fmla="*/ 1166222 h 1918390"/>
              <a:gd name="connsiteX2" fmla="*/ 766916 w 2866391"/>
              <a:gd name="connsiteY2" fmla="*/ 428802 h 1918390"/>
              <a:gd name="connsiteX3" fmla="*/ 1563329 w 2866391"/>
              <a:gd name="connsiteY3" fmla="*/ 74841 h 1918390"/>
              <a:gd name="connsiteX4" fmla="*/ 2212258 w 2866391"/>
              <a:gd name="connsiteY4" fmla="*/ 1099 h 1918390"/>
              <a:gd name="connsiteX5" fmla="*/ 2787445 w 2866391"/>
              <a:gd name="connsiteY5" fmla="*/ 30596 h 1918390"/>
              <a:gd name="connsiteX6" fmla="*/ 2861187 w 2866391"/>
              <a:gd name="connsiteY6" fmla="*/ 30596 h 1918390"/>
              <a:gd name="connsiteX7" fmla="*/ 2861187 w 2866391"/>
              <a:gd name="connsiteY7" fmla="*/ 30596 h 191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66391" h="1918390">
                <a:moveTo>
                  <a:pt x="0" y="1918390"/>
                </a:moveTo>
                <a:cubicBezTo>
                  <a:pt x="54077" y="1666438"/>
                  <a:pt x="108155" y="1414487"/>
                  <a:pt x="235974" y="1166222"/>
                </a:cubicBezTo>
                <a:cubicBezTo>
                  <a:pt x="363793" y="917957"/>
                  <a:pt x="545690" y="610699"/>
                  <a:pt x="766916" y="428802"/>
                </a:cubicBezTo>
                <a:cubicBezTo>
                  <a:pt x="988142" y="246905"/>
                  <a:pt x="1322439" y="146125"/>
                  <a:pt x="1563329" y="74841"/>
                </a:cubicBezTo>
                <a:cubicBezTo>
                  <a:pt x="1804219" y="3557"/>
                  <a:pt x="2008239" y="8473"/>
                  <a:pt x="2212258" y="1099"/>
                </a:cubicBezTo>
                <a:cubicBezTo>
                  <a:pt x="2416277" y="-6275"/>
                  <a:pt x="2679290" y="25680"/>
                  <a:pt x="2787445" y="30596"/>
                </a:cubicBezTo>
                <a:cubicBezTo>
                  <a:pt x="2895600" y="35512"/>
                  <a:pt x="2861187" y="30596"/>
                  <a:pt x="2861187" y="30596"/>
                </a:cubicBezTo>
                <a:lnTo>
                  <a:pt x="2861187" y="30596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4852219" y="1386348"/>
            <a:ext cx="1240589" cy="580748"/>
          </a:xfrm>
          <a:custGeom>
            <a:avLst/>
            <a:gdLst>
              <a:gd name="connsiteX0" fmla="*/ 0 w 1240589"/>
              <a:gd name="connsiteY0" fmla="*/ 0 h 580748"/>
              <a:gd name="connsiteX1" fmla="*/ 457200 w 1240589"/>
              <a:gd name="connsiteY1" fmla="*/ 58994 h 580748"/>
              <a:gd name="connsiteX2" fmla="*/ 884904 w 1240589"/>
              <a:gd name="connsiteY2" fmla="*/ 235975 h 580748"/>
              <a:gd name="connsiteX3" fmla="*/ 1209368 w 1240589"/>
              <a:gd name="connsiteY3" fmla="*/ 545691 h 580748"/>
              <a:gd name="connsiteX4" fmla="*/ 1209368 w 1240589"/>
              <a:gd name="connsiteY4" fmla="*/ 560439 h 58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589" h="580748">
                <a:moveTo>
                  <a:pt x="0" y="0"/>
                </a:moveTo>
                <a:cubicBezTo>
                  <a:pt x="154858" y="9832"/>
                  <a:pt x="309716" y="19665"/>
                  <a:pt x="457200" y="58994"/>
                </a:cubicBezTo>
                <a:cubicBezTo>
                  <a:pt x="604684" y="98323"/>
                  <a:pt x="759543" y="154859"/>
                  <a:pt x="884904" y="235975"/>
                </a:cubicBezTo>
                <a:cubicBezTo>
                  <a:pt x="1010265" y="317091"/>
                  <a:pt x="1155291" y="491614"/>
                  <a:pt x="1209368" y="545691"/>
                </a:cubicBezTo>
                <a:cubicBezTo>
                  <a:pt x="1263445" y="599768"/>
                  <a:pt x="1236406" y="580103"/>
                  <a:pt x="1209368" y="560439"/>
                </a:cubicBezTo>
              </a:path>
            </a:pathLst>
          </a:cu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6916162" y="43014"/>
                <a:ext cx="16944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ru-RU" sz="2800" dirty="0"/>
                            <m:t> 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i="1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162" y="43014"/>
                <a:ext cx="1694438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/>
          <p:cNvCxnSpPr/>
          <p:nvPr/>
        </p:nvCxnSpPr>
        <p:spPr>
          <a:xfrm flipH="1">
            <a:off x="6380893" y="378931"/>
            <a:ext cx="601634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6092808" y="1905001"/>
            <a:ext cx="758708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олилиния 1"/>
          <p:cNvSpPr/>
          <p:nvPr/>
        </p:nvSpPr>
        <p:spPr>
          <a:xfrm>
            <a:off x="1887794" y="820348"/>
            <a:ext cx="4356321" cy="2365304"/>
          </a:xfrm>
          <a:custGeom>
            <a:avLst/>
            <a:gdLst>
              <a:gd name="connsiteX0" fmla="*/ 0 w 4356321"/>
              <a:gd name="connsiteY0" fmla="*/ 2365304 h 2365304"/>
              <a:gd name="connsiteX1" fmla="*/ 545690 w 4356321"/>
              <a:gd name="connsiteY1" fmla="*/ 1214929 h 2365304"/>
              <a:gd name="connsiteX2" fmla="*/ 1769806 w 4356321"/>
              <a:gd name="connsiteY2" fmla="*/ 669239 h 2365304"/>
              <a:gd name="connsiteX3" fmla="*/ 3038167 w 4356321"/>
              <a:gd name="connsiteY3" fmla="*/ 507007 h 2365304"/>
              <a:gd name="connsiteX4" fmla="*/ 3731341 w 4356321"/>
              <a:gd name="connsiteY4" fmla="*/ 344775 h 2365304"/>
              <a:gd name="connsiteX5" fmla="*/ 4291780 w 4356321"/>
              <a:gd name="connsiteY5" fmla="*/ 35058 h 2365304"/>
              <a:gd name="connsiteX6" fmla="*/ 4321277 w 4356321"/>
              <a:gd name="connsiteY6" fmla="*/ 20310 h 23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6321" h="2365304">
                <a:moveTo>
                  <a:pt x="0" y="2365304"/>
                </a:moveTo>
                <a:cubicBezTo>
                  <a:pt x="125361" y="1931455"/>
                  <a:pt x="250722" y="1497606"/>
                  <a:pt x="545690" y="1214929"/>
                </a:cubicBezTo>
                <a:cubicBezTo>
                  <a:pt x="840658" y="932252"/>
                  <a:pt x="1354393" y="787226"/>
                  <a:pt x="1769806" y="669239"/>
                </a:cubicBezTo>
                <a:cubicBezTo>
                  <a:pt x="2185219" y="551252"/>
                  <a:pt x="2711245" y="561084"/>
                  <a:pt x="3038167" y="507007"/>
                </a:cubicBezTo>
                <a:cubicBezTo>
                  <a:pt x="3365089" y="452930"/>
                  <a:pt x="3522405" y="423433"/>
                  <a:pt x="3731341" y="344775"/>
                </a:cubicBezTo>
                <a:cubicBezTo>
                  <a:pt x="3940277" y="266117"/>
                  <a:pt x="4193457" y="89135"/>
                  <a:pt x="4291780" y="35058"/>
                </a:cubicBezTo>
                <a:cubicBezTo>
                  <a:pt x="4390103" y="-19020"/>
                  <a:pt x="4355690" y="645"/>
                  <a:pt x="4321277" y="2031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7" y="873776"/>
            <a:ext cx="3980688" cy="405384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 flipV="1">
            <a:off x="6092808" y="894954"/>
            <a:ext cx="823354" cy="2166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7531" y="4560040"/>
                <a:ext cx="14691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8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1" y="4560040"/>
                <a:ext cx="1469109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7552263" y="4588682"/>
            <a:ext cx="331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ru-RU" sz="2400" dirty="0" smtClean="0"/>
              <a:t>нелинейная гипотеза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8526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7669" y="279401"/>
            <a:ext cx="10463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Полиномиальная регрессия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406400" y="1905001"/>
            <a:ext cx="2100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Price</a:t>
            </a:r>
          </a:p>
          <a:p>
            <a:pPr algn="ctr"/>
            <a:r>
              <a:rPr lang="en-US" sz="2400" dirty="0"/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9601" y="3733801"/>
            <a:ext cx="1052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(x)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527" y="1764404"/>
            <a:ext cx="2697480" cy="405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772" y="5742777"/>
            <a:ext cx="4716780" cy="3403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78" y="4684587"/>
            <a:ext cx="5687060" cy="36576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5" y="5371969"/>
            <a:ext cx="1620520" cy="34036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24" y="5768877"/>
            <a:ext cx="1772920" cy="36576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5" y="6216831"/>
            <a:ext cx="1775460" cy="365760"/>
          </a:xfrm>
          <a:prstGeom prst="rect">
            <a:avLst/>
          </a:prstGeom>
        </p:spPr>
      </p:pic>
      <p:graphicFrame>
        <p:nvGraphicFramePr>
          <p:cNvPr id="13" name="Chart 12"/>
          <p:cNvGraphicFramePr>
            <a:graphicFrameLocks/>
          </p:cNvGraphicFramePr>
          <p:nvPr>
            <p:extLst/>
          </p:nvPr>
        </p:nvGraphicFramePr>
        <p:xfrm>
          <a:off x="1095002" y="894954"/>
          <a:ext cx="5687060" cy="3059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610600" y="6399711"/>
            <a:ext cx="2743200" cy="365125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1295467" y="279400"/>
            <a:ext cx="5184576" cy="266954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олилиния 3"/>
          <p:cNvSpPr/>
          <p:nvPr/>
        </p:nvSpPr>
        <p:spPr>
          <a:xfrm>
            <a:off x="2020529" y="1341004"/>
            <a:ext cx="2866391" cy="1918390"/>
          </a:xfrm>
          <a:custGeom>
            <a:avLst/>
            <a:gdLst>
              <a:gd name="connsiteX0" fmla="*/ 0 w 2866391"/>
              <a:gd name="connsiteY0" fmla="*/ 1918390 h 1918390"/>
              <a:gd name="connsiteX1" fmla="*/ 235974 w 2866391"/>
              <a:gd name="connsiteY1" fmla="*/ 1166222 h 1918390"/>
              <a:gd name="connsiteX2" fmla="*/ 766916 w 2866391"/>
              <a:gd name="connsiteY2" fmla="*/ 428802 h 1918390"/>
              <a:gd name="connsiteX3" fmla="*/ 1563329 w 2866391"/>
              <a:gd name="connsiteY3" fmla="*/ 74841 h 1918390"/>
              <a:gd name="connsiteX4" fmla="*/ 2212258 w 2866391"/>
              <a:gd name="connsiteY4" fmla="*/ 1099 h 1918390"/>
              <a:gd name="connsiteX5" fmla="*/ 2787445 w 2866391"/>
              <a:gd name="connsiteY5" fmla="*/ 30596 h 1918390"/>
              <a:gd name="connsiteX6" fmla="*/ 2861187 w 2866391"/>
              <a:gd name="connsiteY6" fmla="*/ 30596 h 1918390"/>
              <a:gd name="connsiteX7" fmla="*/ 2861187 w 2866391"/>
              <a:gd name="connsiteY7" fmla="*/ 30596 h 191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66391" h="1918390">
                <a:moveTo>
                  <a:pt x="0" y="1918390"/>
                </a:moveTo>
                <a:cubicBezTo>
                  <a:pt x="54077" y="1666438"/>
                  <a:pt x="108155" y="1414487"/>
                  <a:pt x="235974" y="1166222"/>
                </a:cubicBezTo>
                <a:cubicBezTo>
                  <a:pt x="363793" y="917957"/>
                  <a:pt x="545690" y="610699"/>
                  <a:pt x="766916" y="428802"/>
                </a:cubicBezTo>
                <a:cubicBezTo>
                  <a:pt x="988142" y="246905"/>
                  <a:pt x="1322439" y="146125"/>
                  <a:pt x="1563329" y="74841"/>
                </a:cubicBezTo>
                <a:cubicBezTo>
                  <a:pt x="1804219" y="3557"/>
                  <a:pt x="2008239" y="8473"/>
                  <a:pt x="2212258" y="1099"/>
                </a:cubicBezTo>
                <a:cubicBezTo>
                  <a:pt x="2416277" y="-6275"/>
                  <a:pt x="2679290" y="25680"/>
                  <a:pt x="2787445" y="30596"/>
                </a:cubicBezTo>
                <a:cubicBezTo>
                  <a:pt x="2895600" y="35512"/>
                  <a:pt x="2861187" y="30596"/>
                  <a:pt x="2861187" y="30596"/>
                </a:cubicBezTo>
                <a:lnTo>
                  <a:pt x="2861187" y="30596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4852219" y="1386348"/>
            <a:ext cx="1240589" cy="580748"/>
          </a:xfrm>
          <a:custGeom>
            <a:avLst/>
            <a:gdLst>
              <a:gd name="connsiteX0" fmla="*/ 0 w 1240589"/>
              <a:gd name="connsiteY0" fmla="*/ 0 h 580748"/>
              <a:gd name="connsiteX1" fmla="*/ 457200 w 1240589"/>
              <a:gd name="connsiteY1" fmla="*/ 58994 h 580748"/>
              <a:gd name="connsiteX2" fmla="*/ 884904 w 1240589"/>
              <a:gd name="connsiteY2" fmla="*/ 235975 h 580748"/>
              <a:gd name="connsiteX3" fmla="*/ 1209368 w 1240589"/>
              <a:gd name="connsiteY3" fmla="*/ 545691 h 580748"/>
              <a:gd name="connsiteX4" fmla="*/ 1209368 w 1240589"/>
              <a:gd name="connsiteY4" fmla="*/ 560439 h 58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589" h="580748">
                <a:moveTo>
                  <a:pt x="0" y="0"/>
                </a:moveTo>
                <a:cubicBezTo>
                  <a:pt x="154858" y="9832"/>
                  <a:pt x="309716" y="19665"/>
                  <a:pt x="457200" y="58994"/>
                </a:cubicBezTo>
                <a:cubicBezTo>
                  <a:pt x="604684" y="98323"/>
                  <a:pt x="759543" y="154859"/>
                  <a:pt x="884904" y="235975"/>
                </a:cubicBezTo>
                <a:cubicBezTo>
                  <a:pt x="1010265" y="317091"/>
                  <a:pt x="1155291" y="491614"/>
                  <a:pt x="1209368" y="545691"/>
                </a:cubicBezTo>
                <a:cubicBezTo>
                  <a:pt x="1263445" y="599768"/>
                  <a:pt x="1236406" y="580103"/>
                  <a:pt x="1209368" y="560439"/>
                </a:cubicBezTo>
              </a:path>
            </a:pathLst>
          </a:cu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6916162" y="43014"/>
                <a:ext cx="16944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ru-RU" sz="2800" dirty="0"/>
                            <m:t> 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i="1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162" y="43014"/>
                <a:ext cx="1694438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/>
          <p:cNvCxnSpPr/>
          <p:nvPr/>
        </p:nvCxnSpPr>
        <p:spPr>
          <a:xfrm flipH="1">
            <a:off x="6380893" y="378931"/>
            <a:ext cx="601634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6092808" y="1905001"/>
            <a:ext cx="758708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олилиния 1"/>
          <p:cNvSpPr/>
          <p:nvPr/>
        </p:nvSpPr>
        <p:spPr>
          <a:xfrm>
            <a:off x="1887794" y="820348"/>
            <a:ext cx="4356321" cy="2365304"/>
          </a:xfrm>
          <a:custGeom>
            <a:avLst/>
            <a:gdLst>
              <a:gd name="connsiteX0" fmla="*/ 0 w 4356321"/>
              <a:gd name="connsiteY0" fmla="*/ 2365304 h 2365304"/>
              <a:gd name="connsiteX1" fmla="*/ 545690 w 4356321"/>
              <a:gd name="connsiteY1" fmla="*/ 1214929 h 2365304"/>
              <a:gd name="connsiteX2" fmla="*/ 1769806 w 4356321"/>
              <a:gd name="connsiteY2" fmla="*/ 669239 h 2365304"/>
              <a:gd name="connsiteX3" fmla="*/ 3038167 w 4356321"/>
              <a:gd name="connsiteY3" fmla="*/ 507007 h 2365304"/>
              <a:gd name="connsiteX4" fmla="*/ 3731341 w 4356321"/>
              <a:gd name="connsiteY4" fmla="*/ 344775 h 2365304"/>
              <a:gd name="connsiteX5" fmla="*/ 4291780 w 4356321"/>
              <a:gd name="connsiteY5" fmla="*/ 35058 h 2365304"/>
              <a:gd name="connsiteX6" fmla="*/ 4321277 w 4356321"/>
              <a:gd name="connsiteY6" fmla="*/ 20310 h 23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6321" h="2365304">
                <a:moveTo>
                  <a:pt x="0" y="2365304"/>
                </a:moveTo>
                <a:cubicBezTo>
                  <a:pt x="125361" y="1931455"/>
                  <a:pt x="250722" y="1497606"/>
                  <a:pt x="545690" y="1214929"/>
                </a:cubicBezTo>
                <a:cubicBezTo>
                  <a:pt x="840658" y="932252"/>
                  <a:pt x="1354393" y="787226"/>
                  <a:pt x="1769806" y="669239"/>
                </a:cubicBezTo>
                <a:cubicBezTo>
                  <a:pt x="2185219" y="551252"/>
                  <a:pt x="2711245" y="561084"/>
                  <a:pt x="3038167" y="507007"/>
                </a:cubicBezTo>
                <a:cubicBezTo>
                  <a:pt x="3365089" y="452930"/>
                  <a:pt x="3522405" y="423433"/>
                  <a:pt x="3731341" y="344775"/>
                </a:cubicBezTo>
                <a:cubicBezTo>
                  <a:pt x="3940277" y="266117"/>
                  <a:pt x="4193457" y="89135"/>
                  <a:pt x="4291780" y="35058"/>
                </a:cubicBezTo>
                <a:cubicBezTo>
                  <a:pt x="4390103" y="-19020"/>
                  <a:pt x="4355690" y="645"/>
                  <a:pt x="4321277" y="2031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7" y="873776"/>
            <a:ext cx="3980688" cy="405384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 flipV="1">
            <a:off x="6092808" y="894954"/>
            <a:ext cx="823354" cy="2166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7531" y="4560040"/>
                <a:ext cx="14691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8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1" y="4560040"/>
                <a:ext cx="1469109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7552263" y="4588682"/>
            <a:ext cx="331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ru-RU" sz="2400" dirty="0" smtClean="0"/>
              <a:t>нелинейная гипотеза</a:t>
            </a:r>
            <a:endParaRPr lang="ru-RU" sz="24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2918814" y="5823026"/>
            <a:ext cx="873897" cy="215953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943182" y="6258469"/>
            <a:ext cx="7410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А это уже линейная регрессия нескольких переменных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0875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7669" y="279401"/>
            <a:ext cx="10463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Полиномиальная регрессия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406400" y="1905001"/>
            <a:ext cx="2100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Price</a:t>
            </a:r>
          </a:p>
          <a:p>
            <a:pPr algn="ctr"/>
            <a:r>
              <a:rPr lang="en-US" sz="2400" dirty="0"/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149601" y="3733801"/>
            <a:ext cx="1052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(x)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527" y="1764404"/>
            <a:ext cx="2697480" cy="4053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772" y="5742777"/>
            <a:ext cx="4716780" cy="3403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78" y="4684587"/>
            <a:ext cx="5687060" cy="36576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5" y="5371969"/>
            <a:ext cx="1620520" cy="34036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24" y="5768877"/>
            <a:ext cx="1772920" cy="36576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5" y="6216831"/>
            <a:ext cx="1775460" cy="365760"/>
          </a:xfrm>
          <a:prstGeom prst="rect">
            <a:avLst/>
          </a:prstGeom>
        </p:spPr>
      </p:pic>
      <p:graphicFrame>
        <p:nvGraphicFramePr>
          <p:cNvPr id="13" name="Chart 12"/>
          <p:cNvGraphicFramePr>
            <a:graphicFrameLocks/>
          </p:cNvGraphicFramePr>
          <p:nvPr>
            <p:extLst/>
          </p:nvPr>
        </p:nvGraphicFramePr>
        <p:xfrm>
          <a:off x="1095002" y="894954"/>
          <a:ext cx="5687060" cy="3059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610600" y="6399711"/>
            <a:ext cx="2743200" cy="365125"/>
          </a:xfrm>
        </p:spPr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1295467" y="279400"/>
            <a:ext cx="5184576" cy="266954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олилиния 3"/>
          <p:cNvSpPr/>
          <p:nvPr/>
        </p:nvSpPr>
        <p:spPr>
          <a:xfrm>
            <a:off x="2020529" y="1341004"/>
            <a:ext cx="2866391" cy="1918390"/>
          </a:xfrm>
          <a:custGeom>
            <a:avLst/>
            <a:gdLst>
              <a:gd name="connsiteX0" fmla="*/ 0 w 2866391"/>
              <a:gd name="connsiteY0" fmla="*/ 1918390 h 1918390"/>
              <a:gd name="connsiteX1" fmla="*/ 235974 w 2866391"/>
              <a:gd name="connsiteY1" fmla="*/ 1166222 h 1918390"/>
              <a:gd name="connsiteX2" fmla="*/ 766916 w 2866391"/>
              <a:gd name="connsiteY2" fmla="*/ 428802 h 1918390"/>
              <a:gd name="connsiteX3" fmla="*/ 1563329 w 2866391"/>
              <a:gd name="connsiteY3" fmla="*/ 74841 h 1918390"/>
              <a:gd name="connsiteX4" fmla="*/ 2212258 w 2866391"/>
              <a:gd name="connsiteY4" fmla="*/ 1099 h 1918390"/>
              <a:gd name="connsiteX5" fmla="*/ 2787445 w 2866391"/>
              <a:gd name="connsiteY5" fmla="*/ 30596 h 1918390"/>
              <a:gd name="connsiteX6" fmla="*/ 2861187 w 2866391"/>
              <a:gd name="connsiteY6" fmla="*/ 30596 h 1918390"/>
              <a:gd name="connsiteX7" fmla="*/ 2861187 w 2866391"/>
              <a:gd name="connsiteY7" fmla="*/ 30596 h 191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66391" h="1918390">
                <a:moveTo>
                  <a:pt x="0" y="1918390"/>
                </a:moveTo>
                <a:cubicBezTo>
                  <a:pt x="54077" y="1666438"/>
                  <a:pt x="108155" y="1414487"/>
                  <a:pt x="235974" y="1166222"/>
                </a:cubicBezTo>
                <a:cubicBezTo>
                  <a:pt x="363793" y="917957"/>
                  <a:pt x="545690" y="610699"/>
                  <a:pt x="766916" y="428802"/>
                </a:cubicBezTo>
                <a:cubicBezTo>
                  <a:pt x="988142" y="246905"/>
                  <a:pt x="1322439" y="146125"/>
                  <a:pt x="1563329" y="74841"/>
                </a:cubicBezTo>
                <a:cubicBezTo>
                  <a:pt x="1804219" y="3557"/>
                  <a:pt x="2008239" y="8473"/>
                  <a:pt x="2212258" y="1099"/>
                </a:cubicBezTo>
                <a:cubicBezTo>
                  <a:pt x="2416277" y="-6275"/>
                  <a:pt x="2679290" y="25680"/>
                  <a:pt x="2787445" y="30596"/>
                </a:cubicBezTo>
                <a:cubicBezTo>
                  <a:pt x="2895600" y="35512"/>
                  <a:pt x="2861187" y="30596"/>
                  <a:pt x="2861187" y="30596"/>
                </a:cubicBezTo>
                <a:lnTo>
                  <a:pt x="2861187" y="30596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4852219" y="1386348"/>
            <a:ext cx="1240589" cy="580748"/>
          </a:xfrm>
          <a:custGeom>
            <a:avLst/>
            <a:gdLst>
              <a:gd name="connsiteX0" fmla="*/ 0 w 1240589"/>
              <a:gd name="connsiteY0" fmla="*/ 0 h 580748"/>
              <a:gd name="connsiteX1" fmla="*/ 457200 w 1240589"/>
              <a:gd name="connsiteY1" fmla="*/ 58994 h 580748"/>
              <a:gd name="connsiteX2" fmla="*/ 884904 w 1240589"/>
              <a:gd name="connsiteY2" fmla="*/ 235975 h 580748"/>
              <a:gd name="connsiteX3" fmla="*/ 1209368 w 1240589"/>
              <a:gd name="connsiteY3" fmla="*/ 545691 h 580748"/>
              <a:gd name="connsiteX4" fmla="*/ 1209368 w 1240589"/>
              <a:gd name="connsiteY4" fmla="*/ 560439 h 580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589" h="580748">
                <a:moveTo>
                  <a:pt x="0" y="0"/>
                </a:moveTo>
                <a:cubicBezTo>
                  <a:pt x="154858" y="9832"/>
                  <a:pt x="309716" y="19665"/>
                  <a:pt x="457200" y="58994"/>
                </a:cubicBezTo>
                <a:cubicBezTo>
                  <a:pt x="604684" y="98323"/>
                  <a:pt x="759543" y="154859"/>
                  <a:pt x="884904" y="235975"/>
                </a:cubicBezTo>
                <a:cubicBezTo>
                  <a:pt x="1010265" y="317091"/>
                  <a:pt x="1155291" y="491614"/>
                  <a:pt x="1209368" y="545691"/>
                </a:cubicBezTo>
                <a:cubicBezTo>
                  <a:pt x="1263445" y="599768"/>
                  <a:pt x="1236406" y="580103"/>
                  <a:pt x="1209368" y="560439"/>
                </a:cubicBezTo>
              </a:path>
            </a:pathLst>
          </a:custGeom>
          <a:noFill/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6916162" y="43014"/>
                <a:ext cx="16944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ru-RU" sz="2800" dirty="0"/>
                            <m:t> 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i="1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162" y="43014"/>
                <a:ext cx="1694438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/>
          <p:cNvCxnSpPr/>
          <p:nvPr/>
        </p:nvCxnSpPr>
        <p:spPr>
          <a:xfrm flipH="1">
            <a:off x="6380893" y="378931"/>
            <a:ext cx="601634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6092808" y="1905001"/>
            <a:ext cx="758708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олилиния 1"/>
          <p:cNvSpPr/>
          <p:nvPr/>
        </p:nvSpPr>
        <p:spPr>
          <a:xfrm>
            <a:off x="1887794" y="820348"/>
            <a:ext cx="4356321" cy="2365304"/>
          </a:xfrm>
          <a:custGeom>
            <a:avLst/>
            <a:gdLst>
              <a:gd name="connsiteX0" fmla="*/ 0 w 4356321"/>
              <a:gd name="connsiteY0" fmla="*/ 2365304 h 2365304"/>
              <a:gd name="connsiteX1" fmla="*/ 545690 w 4356321"/>
              <a:gd name="connsiteY1" fmla="*/ 1214929 h 2365304"/>
              <a:gd name="connsiteX2" fmla="*/ 1769806 w 4356321"/>
              <a:gd name="connsiteY2" fmla="*/ 669239 h 2365304"/>
              <a:gd name="connsiteX3" fmla="*/ 3038167 w 4356321"/>
              <a:gd name="connsiteY3" fmla="*/ 507007 h 2365304"/>
              <a:gd name="connsiteX4" fmla="*/ 3731341 w 4356321"/>
              <a:gd name="connsiteY4" fmla="*/ 344775 h 2365304"/>
              <a:gd name="connsiteX5" fmla="*/ 4291780 w 4356321"/>
              <a:gd name="connsiteY5" fmla="*/ 35058 h 2365304"/>
              <a:gd name="connsiteX6" fmla="*/ 4321277 w 4356321"/>
              <a:gd name="connsiteY6" fmla="*/ 20310 h 23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6321" h="2365304">
                <a:moveTo>
                  <a:pt x="0" y="2365304"/>
                </a:moveTo>
                <a:cubicBezTo>
                  <a:pt x="125361" y="1931455"/>
                  <a:pt x="250722" y="1497606"/>
                  <a:pt x="545690" y="1214929"/>
                </a:cubicBezTo>
                <a:cubicBezTo>
                  <a:pt x="840658" y="932252"/>
                  <a:pt x="1354393" y="787226"/>
                  <a:pt x="1769806" y="669239"/>
                </a:cubicBezTo>
                <a:cubicBezTo>
                  <a:pt x="2185219" y="551252"/>
                  <a:pt x="2711245" y="561084"/>
                  <a:pt x="3038167" y="507007"/>
                </a:cubicBezTo>
                <a:cubicBezTo>
                  <a:pt x="3365089" y="452930"/>
                  <a:pt x="3522405" y="423433"/>
                  <a:pt x="3731341" y="344775"/>
                </a:cubicBezTo>
                <a:cubicBezTo>
                  <a:pt x="3940277" y="266117"/>
                  <a:pt x="4193457" y="89135"/>
                  <a:pt x="4291780" y="35058"/>
                </a:cubicBezTo>
                <a:cubicBezTo>
                  <a:pt x="4390103" y="-19020"/>
                  <a:pt x="4355690" y="645"/>
                  <a:pt x="4321277" y="20310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07" y="873776"/>
            <a:ext cx="3980688" cy="405384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 flipH="1" flipV="1">
            <a:off x="6092808" y="894954"/>
            <a:ext cx="823354" cy="2166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7531" y="4560040"/>
                <a:ext cx="14691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80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31" y="4560040"/>
                <a:ext cx="1469109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7552263" y="4588682"/>
            <a:ext cx="331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ru-RU" sz="2400" dirty="0" smtClean="0"/>
              <a:t>нелинейная гипотеза</a:t>
            </a:r>
            <a:endParaRPr lang="ru-RU" sz="2400" dirty="0"/>
          </a:p>
        </p:txBody>
      </p:sp>
      <p:sp>
        <p:nvSpPr>
          <p:cNvPr id="12" name="Стрелка вправо 11"/>
          <p:cNvSpPr/>
          <p:nvPr/>
        </p:nvSpPr>
        <p:spPr>
          <a:xfrm>
            <a:off x="2918814" y="5823026"/>
            <a:ext cx="873897" cy="215953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3943182" y="6258469"/>
            <a:ext cx="7410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А это уже линейная регрессия нескольких переменных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916162" y="2345120"/>
            <a:ext cx="1694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solidFill>
                  <a:srgbClr val="FF0000"/>
                </a:solidFill>
              </a:rPr>
              <a:t>Важно:</a:t>
            </a:r>
            <a:endParaRPr lang="ru-RU" sz="2400" b="1" u="sng" dirty="0">
              <a:solidFill>
                <a:srgbClr val="FF0000"/>
              </a:solidFill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6504485" y="2300199"/>
            <a:ext cx="48493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763381" y="2623883"/>
            <a:ext cx="327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ize</a:t>
            </a:r>
            <a:r>
              <a:rPr lang="en-US" sz="2400" dirty="0" smtClean="0">
                <a:solidFill>
                  <a:srgbClr val="00B0F0"/>
                </a:solidFill>
              </a:rPr>
              <a:t> :    0 – 1000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75765" y="3037624"/>
            <a:ext cx="327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400" baseline="30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solidFill>
                  <a:srgbClr val="0070C0"/>
                </a:solidFill>
              </a:rPr>
              <a:t> :    0 – 1000 000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696242" y="3424995"/>
            <a:ext cx="3497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400" baseline="30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solidFill>
                  <a:srgbClr val="002060"/>
                </a:solidFill>
              </a:rPr>
              <a:t> :    0 – 1000 000 000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16162" y="3787570"/>
            <a:ext cx="4731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srgbClr val="FF0000"/>
                </a:solidFill>
              </a:rPr>
              <a:t>Необходимо масштабирование!!!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782062" y="2424788"/>
            <a:ext cx="5060893" cy="19702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22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2013" y="1312690"/>
            <a:ext cx="7515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i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Линейная регрессия </a:t>
            </a:r>
            <a:r>
              <a:rPr lang="ru-RU" sz="5400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нескольких переменных</a:t>
            </a:r>
            <a:endParaRPr lang="en-US" sz="5400" i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16593" y="3849330"/>
            <a:ext cx="4977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ТОЧНОЕ РЕШЕНИЕ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38721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8000" y="482600"/>
            <a:ext cx="975232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733" b="1" u="sng" dirty="0" smtClean="0">
                <a:solidFill>
                  <a:srgbClr val="002060"/>
                </a:solidFill>
              </a:rPr>
              <a:t>Отладка работы градиентного спуска</a:t>
            </a:r>
            <a:endParaRPr lang="en-US" sz="3733" b="1" u="sng" dirty="0">
              <a:solidFill>
                <a:srgbClr val="00206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498600"/>
            <a:ext cx="4600448" cy="77622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19201" y="2568557"/>
            <a:ext cx="975232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indent="-609585">
              <a:lnSpc>
                <a:spcPts val="4480"/>
              </a:lnSpc>
              <a:buFontTx/>
              <a:buChar char="-"/>
            </a:pPr>
            <a:r>
              <a:rPr lang="ru-RU" sz="3733" dirty="0" smtClean="0"/>
              <a:t>Как убедиться, что градиентный спуск работает корректно</a:t>
            </a:r>
            <a:endParaRPr lang="en-US" sz="3733" dirty="0"/>
          </a:p>
        </p:txBody>
      </p:sp>
      <p:sp>
        <p:nvSpPr>
          <p:cNvPr id="4" name="Rectangle 3"/>
          <p:cNvSpPr/>
          <p:nvPr/>
        </p:nvSpPr>
        <p:spPr>
          <a:xfrm>
            <a:off x="1219200" y="3509463"/>
            <a:ext cx="8636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indent="-609585">
              <a:lnSpc>
                <a:spcPts val="4480"/>
              </a:lnSpc>
              <a:buFontTx/>
              <a:buChar char="-"/>
            </a:pPr>
            <a:endParaRPr lang="en-US" sz="3733" dirty="0"/>
          </a:p>
          <a:p>
            <a:pPr marL="609585" indent="-609585">
              <a:lnSpc>
                <a:spcPts val="4480"/>
              </a:lnSpc>
              <a:buFontTx/>
              <a:buChar char="-"/>
            </a:pPr>
            <a:r>
              <a:rPr lang="ru-RU" sz="3733" dirty="0" smtClean="0"/>
              <a:t>Как выбрать скорость обучения</a:t>
            </a:r>
            <a:endParaRPr lang="en-US" sz="3733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4333048"/>
            <a:ext cx="304800" cy="243840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6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8000" y="482601"/>
            <a:ext cx="975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Одномерный случай</a:t>
            </a:r>
            <a:endParaRPr lang="en-US" sz="3200" b="1" dirty="0">
              <a:solidFill>
                <a:srgbClr val="00206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72" y="584910"/>
            <a:ext cx="1225296" cy="4084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38945"/>
            <a:ext cx="3432048" cy="43891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8014681" y="642805"/>
            <a:ext cx="0" cy="2302848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23201" y="2722340"/>
            <a:ext cx="288628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909" y="2843823"/>
            <a:ext cx="139215" cy="2143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24" y="1159166"/>
            <a:ext cx="581720" cy="299236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508000" y="3835400"/>
            <a:ext cx="1107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229600" y="1110853"/>
            <a:ext cx="2033173" cy="1403747"/>
            <a:chOff x="5137487" y="1006891"/>
            <a:chExt cx="2015567" cy="1391591"/>
          </a:xfrm>
        </p:grpSpPr>
        <p:sp>
          <p:nvSpPr>
            <p:cNvPr id="22" name="Freeform 21"/>
            <p:cNvSpPr/>
            <p:nvPr/>
          </p:nvSpPr>
          <p:spPr>
            <a:xfrm>
              <a:off x="5137487" y="1007182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111933" y="1006891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6" name="Номер слайда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35573" y="2191713"/>
                <a:ext cx="3095719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=0= …</m:t>
                      </m:r>
                      <m:r>
                        <a:rPr lang="ru-RU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73" y="2191713"/>
                <a:ext cx="3095719" cy="9103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35749" y="1844574"/>
            <a:ext cx="5322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2060"/>
                </a:solidFill>
              </a:rPr>
              <a:t>Необходимое условие минимума</a:t>
            </a: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9177853" y="2493227"/>
            <a:ext cx="88490" cy="8849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8610600" y="2544027"/>
            <a:ext cx="1219200" cy="21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84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8000" y="482601"/>
            <a:ext cx="975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Одномерный случай</a:t>
            </a:r>
            <a:endParaRPr lang="en-US" sz="3200" b="1" dirty="0">
              <a:solidFill>
                <a:srgbClr val="00206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72" y="584910"/>
            <a:ext cx="1225296" cy="4084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38945"/>
            <a:ext cx="3432048" cy="43891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8014681" y="642805"/>
            <a:ext cx="0" cy="2302848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23201" y="2722340"/>
            <a:ext cx="288628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909" y="2843823"/>
            <a:ext cx="139215" cy="2143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24" y="1159166"/>
            <a:ext cx="581720" cy="299236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508000" y="3835400"/>
            <a:ext cx="1107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229600" y="1110853"/>
            <a:ext cx="2033173" cy="1403747"/>
            <a:chOff x="5137487" y="1006891"/>
            <a:chExt cx="2015567" cy="1391591"/>
          </a:xfrm>
        </p:grpSpPr>
        <p:sp>
          <p:nvSpPr>
            <p:cNvPr id="22" name="Freeform 21"/>
            <p:cNvSpPr/>
            <p:nvPr/>
          </p:nvSpPr>
          <p:spPr>
            <a:xfrm>
              <a:off x="5137487" y="1007182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111933" y="1006891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6" name="Номер слайда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5749" y="1844574"/>
            <a:ext cx="5322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2060"/>
                </a:solidFill>
              </a:rPr>
              <a:t>Необходимое условие минимума</a:t>
            </a: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9177853" y="2493227"/>
            <a:ext cx="88490" cy="8849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108065" y="2243252"/>
                <a:ext cx="3776483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65" y="2243252"/>
                <a:ext cx="3776483" cy="9103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60101" y="3321474"/>
                <a:ext cx="27774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 smtClean="0"/>
                  <a:t>Отсюда находим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sz="2400" dirty="0" smtClean="0"/>
                  <a:t>: 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01" y="3321474"/>
                <a:ext cx="2777492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3289" t="-10526" r="-2632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73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8000" y="482601"/>
            <a:ext cx="975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Одномерный случай</a:t>
            </a:r>
            <a:endParaRPr lang="en-US" sz="3200" b="1" dirty="0">
              <a:solidFill>
                <a:srgbClr val="00206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72" y="584910"/>
            <a:ext cx="1225296" cy="4084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38945"/>
            <a:ext cx="3432048" cy="43891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8014681" y="642805"/>
            <a:ext cx="0" cy="2302848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23201" y="2722340"/>
            <a:ext cx="288628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909" y="2843823"/>
            <a:ext cx="139215" cy="2143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24" y="1159166"/>
            <a:ext cx="581720" cy="299236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508000" y="3835400"/>
            <a:ext cx="1107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229600" y="1110853"/>
            <a:ext cx="2033173" cy="1403747"/>
            <a:chOff x="5137487" y="1006891"/>
            <a:chExt cx="2015567" cy="1391591"/>
          </a:xfrm>
        </p:grpSpPr>
        <p:sp>
          <p:nvSpPr>
            <p:cNvPr id="22" name="Freeform 21"/>
            <p:cNvSpPr/>
            <p:nvPr/>
          </p:nvSpPr>
          <p:spPr>
            <a:xfrm>
              <a:off x="5137487" y="1007182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111933" y="1006891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6" name="Номер слайда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5749" y="1844574"/>
            <a:ext cx="5322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2060"/>
                </a:solidFill>
              </a:rPr>
              <a:t>Необходимое условие минимума</a:t>
            </a: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9177853" y="2493227"/>
            <a:ext cx="88490" cy="8849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38679" y="2262703"/>
                <a:ext cx="3776483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79" y="2262703"/>
                <a:ext cx="3776483" cy="9103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60101" y="3321474"/>
                <a:ext cx="27774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 smtClean="0"/>
                  <a:t>Отсюда находим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sz="2400" dirty="0" smtClean="0"/>
                  <a:t>: 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01" y="3321474"/>
                <a:ext cx="2777492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3289" t="-10526" r="-2632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49216" y="2903585"/>
                <a:ext cx="1896607" cy="936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216" y="2903585"/>
                <a:ext cx="1896607" cy="93615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58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8000" y="482601"/>
            <a:ext cx="975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Одномерный случай</a:t>
            </a:r>
            <a:endParaRPr lang="en-US" sz="3200" b="1" dirty="0">
              <a:solidFill>
                <a:srgbClr val="00206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872" y="584910"/>
            <a:ext cx="1225296" cy="40843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38945"/>
            <a:ext cx="3432048" cy="43891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8014681" y="642805"/>
            <a:ext cx="0" cy="2302848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23201" y="2722340"/>
            <a:ext cx="288628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909" y="2843823"/>
            <a:ext cx="139215" cy="2143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24" y="1159166"/>
            <a:ext cx="581720" cy="299236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508000" y="3835400"/>
            <a:ext cx="1107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8229600" y="1110853"/>
            <a:ext cx="2033173" cy="1403747"/>
            <a:chOff x="5137487" y="1006891"/>
            <a:chExt cx="2015567" cy="1391591"/>
          </a:xfrm>
        </p:grpSpPr>
        <p:sp>
          <p:nvSpPr>
            <p:cNvPr id="22" name="Freeform 21"/>
            <p:cNvSpPr/>
            <p:nvPr/>
          </p:nvSpPr>
          <p:spPr>
            <a:xfrm>
              <a:off x="5137487" y="1007182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111933" y="1006891"/>
              <a:ext cx="1041121" cy="1391300"/>
            </a:xfrm>
            <a:custGeom>
              <a:avLst/>
              <a:gdLst>
                <a:gd name="connsiteX0" fmla="*/ 0 w 2667000"/>
                <a:gd name="connsiteY0" fmla="*/ 0 h 2076450"/>
                <a:gd name="connsiteX1" fmla="*/ 800100 w 2667000"/>
                <a:gd name="connsiteY1" fmla="*/ 1724025 h 2076450"/>
                <a:gd name="connsiteX2" fmla="*/ 2667000 w 2667000"/>
                <a:gd name="connsiteY2" fmla="*/ 2076450 h 2076450"/>
                <a:gd name="connsiteX0" fmla="*/ 0 w 1819275"/>
                <a:gd name="connsiteY0" fmla="*/ 0 h 2085975"/>
                <a:gd name="connsiteX1" fmla="*/ 800100 w 1819275"/>
                <a:gd name="connsiteY1" fmla="*/ 1724025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5975"/>
                <a:gd name="connsiteX1" fmla="*/ 609600 w 1819275"/>
                <a:gd name="connsiteY1" fmla="*/ 1504950 h 2085975"/>
                <a:gd name="connsiteX2" fmla="*/ 1819275 w 1819275"/>
                <a:gd name="connsiteY2" fmla="*/ 2085975 h 2085975"/>
                <a:gd name="connsiteX0" fmla="*/ 0 w 1819275"/>
                <a:gd name="connsiteY0" fmla="*/ 0 h 2087456"/>
                <a:gd name="connsiteX1" fmla="*/ 609600 w 1819275"/>
                <a:gd name="connsiteY1" fmla="*/ 1504950 h 2087456"/>
                <a:gd name="connsiteX2" fmla="*/ 1819275 w 1819275"/>
                <a:gd name="connsiteY2" fmla="*/ 2085975 h 2087456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2321 w 1592996"/>
                <a:gd name="connsiteY0" fmla="*/ 0 h 2124809"/>
                <a:gd name="connsiteX1" fmla="*/ 383321 w 1592996"/>
                <a:gd name="connsiteY1" fmla="*/ 1543050 h 2124809"/>
                <a:gd name="connsiteX2" fmla="*/ 1592996 w 1592996"/>
                <a:gd name="connsiteY2" fmla="*/ 2124075 h 2124809"/>
                <a:gd name="connsiteX0" fmla="*/ 0 w 1590675"/>
                <a:gd name="connsiteY0" fmla="*/ 0 h 2124809"/>
                <a:gd name="connsiteX1" fmla="*/ 381000 w 1590675"/>
                <a:gd name="connsiteY1" fmla="*/ 1543050 h 2124809"/>
                <a:gd name="connsiteX2" fmla="*/ 1590675 w 1590675"/>
                <a:gd name="connsiteY2" fmla="*/ 2124075 h 2124809"/>
                <a:gd name="connsiteX0" fmla="*/ 0 w 1590675"/>
                <a:gd name="connsiteY0" fmla="*/ 0 h 2124675"/>
                <a:gd name="connsiteX1" fmla="*/ 468316 w 1590675"/>
                <a:gd name="connsiteY1" fmla="*/ 1484839 h 2124675"/>
                <a:gd name="connsiteX2" fmla="*/ 1590675 w 1590675"/>
                <a:gd name="connsiteY2" fmla="*/ 2124075 h 2124675"/>
                <a:gd name="connsiteX0" fmla="*/ 0 w 1590675"/>
                <a:gd name="connsiteY0" fmla="*/ 0 h 2125697"/>
                <a:gd name="connsiteX1" fmla="*/ 555633 w 1590675"/>
                <a:gd name="connsiteY1" fmla="*/ 1688578 h 2125697"/>
                <a:gd name="connsiteX2" fmla="*/ 1590675 w 1590675"/>
                <a:gd name="connsiteY2" fmla="*/ 2124075 h 212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0675" h="2125697">
                  <a:moveTo>
                    <a:pt x="0" y="0"/>
                  </a:moveTo>
                  <a:cubicBezTo>
                    <a:pt x="25400" y="917575"/>
                    <a:pt x="290521" y="1334566"/>
                    <a:pt x="555633" y="1688578"/>
                  </a:cubicBezTo>
                  <a:cubicBezTo>
                    <a:pt x="820745" y="2042590"/>
                    <a:pt x="1250950" y="2139950"/>
                    <a:pt x="1590675" y="21240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35749" y="1844574"/>
            <a:ext cx="5322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2060"/>
                </a:solidFill>
              </a:rPr>
              <a:t>Необходимое условие минимума</a:t>
            </a: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9177853" y="2493227"/>
            <a:ext cx="88490" cy="8849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38679" y="2262703"/>
                <a:ext cx="3776483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=0=2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79" y="2262703"/>
                <a:ext cx="3776483" cy="9103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60101" y="3321474"/>
                <a:ext cx="27774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 smtClean="0"/>
                  <a:t>Отсюда находим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ru-RU" sz="2400" dirty="0" smtClean="0"/>
                  <a:t>: 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01" y="3321474"/>
                <a:ext cx="2777492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3289" t="-10526" r="-2632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49216" y="2903585"/>
                <a:ext cx="1896607" cy="936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216" y="2903585"/>
                <a:ext cx="1896607" cy="936154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"/>
          <p:cNvSpPr/>
          <p:nvPr/>
        </p:nvSpPr>
        <p:spPr>
          <a:xfrm>
            <a:off x="558799" y="6128133"/>
            <a:ext cx="3178793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480"/>
              </a:lnSpc>
            </a:pPr>
            <a:r>
              <a:rPr lang="ru-RU" sz="3200" dirty="0" smtClean="0"/>
              <a:t>Отсюда находим</a:t>
            </a:r>
            <a:endParaRPr lang="en-US" sz="3200" dirty="0"/>
          </a:p>
        </p:txBody>
      </p:sp>
      <p:pic>
        <p:nvPicPr>
          <p:cNvPr id="27" name="Picture 2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25" y="4203721"/>
            <a:ext cx="1560576" cy="356616"/>
          </a:xfrm>
          <a:prstGeom prst="rect">
            <a:avLst/>
          </a:prstGeom>
        </p:spPr>
      </p:pic>
      <p:pic>
        <p:nvPicPr>
          <p:cNvPr id="28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4154247"/>
            <a:ext cx="7626096" cy="1109472"/>
          </a:xfrm>
          <a:prstGeom prst="rect">
            <a:avLst/>
          </a:prstGeom>
        </p:spPr>
      </p:pic>
      <p:pic>
        <p:nvPicPr>
          <p:cNvPr id="29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288" y="5415849"/>
            <a:ext cx="3066288" cy="582168"/>
          </a:xfrm>
          <a:prstGeom prst="rect">
            <a:avLst/>
          </a:prstGeom>
        </p:spPr>
      </p:pic>
      <p:sp>
        <p:nvSpPr>
          <p:cNvPr id="30" name="Rectangle 32"/>
          <p:cNvSpPr/>
          <p:nvPr/>
        </p:nvSpPr>
        <p:spPr>
          <a:xfrm>
            <a:off x="5058735" y="5263719"/>
            <a:ext cx="4448048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dirty="0" smtClean="0"/>
              <a:t>(</a:t>
            </a:r>
            <a:r>
              <a:rPr lang="ru-RU" sz="3200" dirty="0" smtClean="0"/>
              <a:t>для каждого</a:t>
            </a:r>
            <a:r>
              <a:rPr lang="en-US" sz="3200" dirty="0" smtClean="0"/>
              <a:t>   </a:t>
            </a:r>
            <a:r>
              <a:rPr lang="en-US" sz="3200" dirty="0"/>
              <a:t>)</a:t>
            </a:r>
          </a:p>
        </p:txBody>
      </p:sp>
      <p:pic>
        <p:nvPicPr>
          <p:cNvPr id="31" name="Picture 3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882" y="5531673"/>
            <a:ext cx="167640" cy="350520"/>
          </a:xfrm>
          <a:prstGeom prst="rect">
            <a:avLst/>
          </a:prstGeom>
        </p:spPr>
      </p:pic>
      <p:pic>
        <p:nvPicPr>
          <p:cNvPr id="32" name="Picture 3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492" y="6316438"/>
            <a:ext cx="2185416" cy="368808"/>
          </a:xfrm>
          <a:prstGeom prst="rect">
            <a:avLst/>
          </a:prstGeom>
        </p:spPr>
      </p:pic>
      <p:sp>
        <p:nvSpPr>
          <p:cNvPr id="34" name="Номер слайда 25"/>
          <p:cNvSpPr>
            <a:spLocks noGrp="1"/>
          </p:cNvSpPr>
          <p:nvPr>
            <p:ph type="sldNum" sz="quarter" idx="12"/>
          </p:nvPr>
        </p:nvSpPr>
        <p:spPr>
          <a:xfrm>
            <a:off x="8566355" y="6331823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54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762000" y="3950278"/>
            <a:ext cx="1999226" cy="752168"/>
          </a:xfrm>
          <a:prstGeom prst="round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43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05932" y="952500"/>
          <a:ext cx="10058398" cy="2946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3999"/>
                <a:gridCol w="1523999"/>
                <a:gridCol w="1524000"/>
                <a:gridCol w="1524000"/>
                <a:gridCol w="1930400"/>
                <a:gridCol w="2032000"/>
              </a:tblGrid>
              <a:tr h="1066800">
                <a:tc>
                  <a:txBody>
                    <a:bodyPr/>
                    <a:lstStyle/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21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21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21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21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21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2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2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2442822" y="952500"/>
          <a:ext cx="8534399" cy="2946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3999"/>
                <a:gridCol w="1524000"/>
                <a:gridCol w="1524000"/>
                <a:gridCol w="1930400"/>
                <a:gridCol w="2032000"/>
              </a:tblGrid>
              <a:tr h="1066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21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21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21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21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21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2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2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6400" y="279401"/>
            <a:ext cx="1036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u="sng" dirty="0" smtClean="0"/>
              <a:t>Пример</a:t>
            </a:r>
            <a:r>
              <a:rPr lang="en-US" sz="3200" b="1" i="1" u="sng" dirty="0" smtClean="0"/>
              <a:t>: </a:t>
            </a:r>
            <a:endParaRPr lang="en-US" sz="3200" b="1" i="1" u="sng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13" y="1765301"/>
            <a:ext cx="307340" cy="205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53" y="1765301"/>
            <a:ext cx="297180" cy="200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63" y="1765299"/>
            <a:ext cx="304800" cy="200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49" y="1765298"/>
            <a:ext cx="307340" cy="2057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041" y="1760219"/>
            <a:ext cx="160020" cy="218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25" y="1760219"/>
            <a:ext cx="312420" cy="2006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71" y="473472"/>
            <a:ext cx="972820" cy="233680"/>
          </a:xfrm>
          <a:prstGeom prst="rect">
            <a:avLst/>
          </a:prstGeom>
        </p:spPr>
      </p:pic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06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05932" y="952500"/>
          <a:ext cx="10058398" cy="2946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3999"/>
                <a:gridCol w="1523999"/>
                <a:gridCol w="1524000"/>
                <a:gridCol w="1524000"/>
                <a:gridCol w="1930400"/>
                <a:gridCol w="2032000"/>
              </a:tblGrid>
              <a:tr h="1066800">
                <a:tc>
                  <a:txBody>
                    <a:bodyPr/>
                    <a:lstStyle/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21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21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21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21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21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2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2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2442822" y="952500"/>
          <a:ext cx="8534399" cy="2946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3999"/>
                <a:gridCol w="1524000"/>
                <a:gridCol w="1524000"/>
                <a:gridCol w="1930400"/>
                <a:gridCol w="2032000"/>
              </a:tblGrid>
              <a:tr h="1066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21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21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21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21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21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2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2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6400" y="279401"/>
            <a:ext cx="1036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u="sng" dirty="0" smtClean="0"/>
              <a:t>Пример</a:t>
            </a:r>
            <a:r>
              <a:rPr lang="en-US" sz="3200" b="1" dirty="0" smtClean="0"/>
              <a:t>: 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13" y="1765301"/>
            <a:ext cx="307340" cy="205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53" y="1765301"/>
            <a:ext cx="297180" cy="200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63" y="1765299"/>
            <a:ext cx="304800" cy="200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49" y="1765298"/>
            <a:ext cx="307340" cy="2057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041" y="1760219"/>
            <a:ext cx="160020" cy="218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25" y="1760219"/>
            <a:ext cx="312420" cy="2006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71" y="473472"/>
            <a:ext cx="972820" cy="2336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43" y="4093267"/>
            <a:ext cx="3563875" cy="1824228"/>
          </a:xfrm>
          <a:prstGeom prst="rect">
            <a:avLst/>
          </a:prstGeom>
        </p:spPr>
      </p:pic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356852" y="1978659"/>
            <a:ext cx="7108722" cy="192024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Соединительная линия уступом 13"/>
          <p:cNvCxnSpPr/>
          <p:nvPr/>
        </p:nvCxnSpPr>
        <p:spPr>
          <a:xfrm rot="16200000" flipH="1">
            <a:off x="748739" y="4002440"/>
            <a:ext cx="1564618" cy="441264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809253" y="3898900"/>
            <a:ext cx="845457" cy="1943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288570" y="3916680"/>
            <a:ext cx="0" cy="1962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4159045" y="3898900"/>
            <a:ext cx="551218" cy="2140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4557863" y="3887656"/>
            <a:ext cx="1678556" cy="2027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5208974" y="3886200"/>
            <a:ext cx="2617651" cy="3368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46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05932" y="952500"/>
          <a:ext cx="10058398" cy="2946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3999"/>
                <a:gridCol w="1523999"/>
                <a:gridCol w="1524000"/>
                <a:gridCol w="1524000"/>
                <a:gridCol w="1930400"/>
                <a:gridCol w="2032000"/>
              </a:tblGrid>
              <a:tr h="1066800">
                <a:tc>
                  <a:txBody>
                    <a:bodyPr/>
                    <a:lstStyle/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21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21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21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21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21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2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2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2442822" y="952500"/>
          <a:ext cx="8534399" cy="2946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3999"/>
                <a:gridCol w="1524000"/>
                <a:gridCol w="1524000"/>
                <a:gridCol w="1930400"/>
                <a:gridCol w="2032000"/>
              </a:tblGrid>
              <a:tr h="1066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21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21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21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21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21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2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2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6400" y="279401"/>
            <a:ext cx="1036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u="sng" dirty="0" smtClean="0"/>
              <a:t>Пример</a:t>
            </a:r>
            <a:r>
              <a:rPr lang="en-US" sz="3200" b="1" dirty="0" smtClean="0"/>
              <a:t>: 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13" y="1765301"/>
            <a:ext cx="307340" cy="205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53" y="1765301"/>
            <a:ext cx="297180" cy="200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63" y="1765299"/>
            <a:ext cx="304800" cy="200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49" y="1765298"/>
            <a:ext cx="307340" cy="2057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041" y="1760219"/>
            <a:ext cx="160020" cy="218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25" y="1760219"/>
            <a:ext cx="312420" cy="2006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71" y="473472"/>
            <a:ext cx="972820" cy="2336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43" y="4093267"/>
            <a:ext cx="3563875" cy="18242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009" y="4112925"/>
            <a:ext cx="1321308" cy="1824228"/>
          </a:xfrm>
          <a:prstGeom prst="rect">
            <a:avLst/>
          </a:prstGeom>
        </p:spPr>
      </p:pic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356852" y="1978659"/>
            <a:ext cx="7108722" cy="192024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Соединительная линия уступом 13"/>
          <p:cNvCxnSpPr/>
          <p:nvPr/>
        </p:nvCxnSpPr>
        <p:spPr>
          <a:xfrm rot="16200000" flipH="1">
            <a:off x="769811" y="3959739"/>
            <a:ext cx="1564618" cy="441264"/>
          </a:xfrm>
          <a:prstGeom prst="curvedConnector3">
            <a:avLst>
              <a:gd name="adj1" fmla="val 9995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809253" y="3898900"/>
            <a:ext cx="845457" cy="1943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288570" y="3916680"/>
            <a:ext cx="0" cy="1962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4159045" y="3898900"/>
            <a:ext cx="551218" cy="2140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4557863" y="3887656"/>
            <a:ext cx="1678556" cy="2027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5208974" y="3886200"/>
            <a:ext cx="2617651" cy="3368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9645445" y="1978659"/>
            <a:ext cx="634181" cy="193802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9011265" y="3701845"/>
            <a:ext cx="634180" cy="35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38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05932" y="952500"/>
          <a:ext cx="10058398" cy="2946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3999"/>
                <a:gridCol w="1523999"/>
                <a:gridCol w="1524000"/>
                <a:gridCol w="1524000"/>
                <a:gridCol w="1930400"/>
                <a:gridCol w="2032000"/>
              </a:tblGrid>
              <a:tr h="1066800">
                <a:tc>
                  <a:txBody>
                    <a:bodyPr/>
                    <a:lstStyle/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21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21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21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21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21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2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2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2442822" y="952500"/>
          <a:ext cx="8534399" cy="2946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23999"/>
                <a:gridCol w="1524000"/>
                <a:gridCol w="1524000"/>
                <a:gridCol w="1930400"/>
                <a:gridCol w="2032000"/>
              </a:tblGrid>
              <a:tr h="1066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u="none" strike="noStrike" dirty="0" smtClean="0">
                          <a:effectLst/>
                          <a:latin typeface="+mj-lt"/>
                        </a:rPr>
                        <a:t>Size</a:t>
                      </a:r>
                      <a:r>
                        <a:rPr lang="en-US" sz="21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21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21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21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21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bedrooms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Number of floors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</a:t>
                      </a:r>
                      <a:r>
                        <a:rPr lang="en-US" sz="2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of home (years)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Price ($1000)</a:t>
                      </a:r>
                    </a:p>
                    <a:p>
                      <a:pPr algn="ctr" fontAlgn="b"/>
                      <a:endParaRPr lang="en-US" sz="21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6400" y="279401"/>
            <a:ext cx="1036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u="sng" dirty="0" smtClean="0"/>
              <a:t>Пример</a:t>
            </a:r>
            <a:r>
              <a:rPr lang="en-US" sz="3200" b="1" dirty="0" smtClean="0"/>
              <a:t>: 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13" y="1765301"/>
            <a:ext cx="307340" cy="205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53" y="1765301"/>
            <a:ext cx="297180" cy="200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63" y="1765299"/>
            <a:ext cx="304800" cy="2006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749" y="1765298"/>
            <a:ext cx="307340" cy="2057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041" y="1760219"/>
            <a:ext cx="160020" cy="218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25" y="1760219"/>
            <a:ext cx="312420" cy="2006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571" y="473472"/>
            <a:ext cx="972820" cy="23368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643" y="4093267"/>
            <a:ext cx="3563875" cy="182422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009" y="4112925"/>
            <a:ext cx="1321308" cy="1824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0" y="6246369"/>
            <a:ext cx="2832100" cy="36576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356852" y="1978659"/>
            <a:ext cx="7108722" cy="192024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Соединительная линия уступом 13"/>
          <p:cNvCxnSpPr/>
          <p:nvPr/>
        </p:nvCxnSpPr>
        <p:spPr>
          <a:xfrm rot="16200000" flipH="1">
            <a:off x="769811" y="3959739"/>
            <a:ext cx="1564618" cy="441264"/>
          </a:xfrm>
          <a:prstGeom prst="curvedConnector3">
            <a:avLst>
              <a:gd name="adj1" fmla="val 9995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809253" y="3898900"/>
            <a:ext cx="845457" cy="19436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288570" y="3916680"/>
            <a:ext cx="0" cy="1962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H="1">
            <a:off x="4159045" y="3898900"/>
            <a:ext cx="551218" cy="2140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4557863" y="3887656"/>
            <a:ext cx="1678556" cy="2027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5208974" y="3886200"/>
            <a:ext cx="2617651" cy="3368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кругленный прямоугольник 12"/>
          <p:cNvSpPr/>
          <p:nvPr/>
        </p:nvSpPr>
        <p:spPr>
          <a:xfrm>
            <a:off x="9645445" y="1978659"/>
            <a:ext cx="634181" cy="1938021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 стрелкой 43"/>
          <p:cNvCxnSpPr/>
          <p:nvPr/>
        </p:nvCxnSpPr>
        <p:spPr>
          <a:xfrm flipH="1">
            <a:off x="9011265" y="3701845"/>
            <a:ext cx="634180" cy="35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5502918" y="4734826"/>
                <a:ext cx="2025747" cy="541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8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ru-RU" sz="2800" b="1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sz="28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918" y="4734826"/>
                <a:ext cx="2025747" cy="54111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328053" y="4692125"/>
                <a:ext cx="111043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800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8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sup>
                      </m:sSup>
                    </m:oMath>
                  </m:oMathPara>
                </a14:m>
                <a:endParaRPr lang="ru-RU" sz="2800" b="1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053" y="4692125"/>
                <a:ext cx="1110432" cy="52322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21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642382" y="199600"/>
            <a:ext cx="11549617" cy="124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33" b="1" dirty="0"/>
              <a:t>     </a:t>
            </a:r>
            <a:r>
              <a:rPr lang="ru-RU" sz="3200" b="1" dirty="0" smtClean="0"/>
              <a:t>обучающих примеров</a:t>
            </a:r>
            <a:r>
              <a:rPr lang="en-US" sz="3733" b="1" dirty="0" smtClean="0"/>
              <a:t>                                                                            </a:t>
            </a:r>
          </a:p>
          <a:p>
            <a:r>
              <a:rPr lang="en-US" sz="3733" b="1" dirty="0" smtClean="0"/>
              <a:t>     </a:t>
            </a:r>
            <a:r>
              <a:rPr lang="ru-RU" sz="3200" b="1" dirty="0" smtClean="0"/>
              <a:t>признаков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3" y="500179"/>
            <a:ext cx="391160" cy="213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23" y="228145"/>
            <a:ext cx="5476240" cy="5440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4" y="1014118"/>
            <a:ext cx="259588" cy="213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5" y="1741416"/>
            <a:ext cx="3068320" cy="2484120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127807" y="242372"/>
            <a:ext cx="298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;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97030" y="3331576"/>
            <a:ext cx="2640659" cy="7078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Вектор признаков </a:t>
            </a:r>
            <a:r>
              <a:rPr lang="ru-RU" sz="20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 err="1" smtClean="0">
                <a:solidFill>
                  <a:schemeClr val="accent1">
                    <a:lumMod val="50000"/>
                  </a:schemeClr>
                </a:solidFill>
              </a:rPr>
              <a:t>го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обучающего примера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2300748" y="3451123"/>
            <a:ext cx="496282" cy="42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6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642382" y="199600"/>
            <a:ext cx="11549617" cy="124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33" b="1" dirty="0"/>
              <a:t>     </a:t>
            </a:r>
            <a:r>
              <a:rPr lang="ru-RU" sz="3200" b="1" dirty="0" smtClean="0"/>
              <a:t>обучающих примеров</a:t>
            </a:r>
            <a:r>
              <a:rPr lang="en-US" sz="3733" b="1" dirty="0" smtClean="0"/>
              <a:t>                                                                            </a:t>
            </a:r>
          </a:p>
          <a:p>
            <a:r>
              <a:rPr lang="en-US" sz="3733" b="1" dirty="0" smtClean="0"/>
              <a:t>     </a:t>
            </a:r>
            <a:r>
              <a:rPr lang="ru-RU" sz="3200" b="1" dirty="0" smtClean="0"/>
              <a:t>признаков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3" y="500179"/>
            <a:ext cx="391160" cy="213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23" y="228145"/>
            <a:ext cx="5476240" cy="5440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4" y="1014118"/>
            <a:ext cx="259588" cy="213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5" y="1741416"/>
            <a:ext cx="3068320" cy="2484120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127807" y="242372"/>
            <a:ext cx="298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;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97030" y="3331576"/>
            <a:ext cx="2640659" cy="7078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Вектор признаков </a:t>
            </a:r>
            <a:r>
              <a:rPr lang="ru-RU" sz="20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 err="1" smtClean="0">
                <a:solidFill>
                  <a:schemeClr val="accent1">
                    <a:lumMod val="50000"/>
                  </a:schemeClr>
                </a:solidFill>
              </a:rPr>
              <a:t>го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обучающего примера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2300748" y="3451123"/>
            <a:ext cx="496282" cy="42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17190" y="1139331"/>
                <a:ext cx="3756926" cy="2301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190" y="1139331"/>
                <a:ext cx="3756926" cy="230184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8115042" y="3640889"/>
                <a:ext cx="15009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m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042" y="3640889"/>
                <a:ext cx="1500906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6098" t="-10526" r="-16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78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914401" y="1992102"/>
          <a:ext cx="5155409" cy="38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19" y="2733815"/>
            <a:ext cx="1472184" cy="57607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44203" y="5512692"/>
            <a:ext cx="4695804" cy="615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ru-RU" sz="2667" dirty="0" smtClean="0"/>
              <a:t>Номер итерации</a:t>
            </a:r>
            <a:endParaRPr lang="en-US" sz="2667" dirty="0"/>
          </a:p>
        </p:txBody>
      </p:sp>
      <p:sp>
        <p:nvSpPr>
          <p:cNvPr id="12" name="TextBox 11"/>
          <p:cNvSpPr txBox="1"/>
          <p:nvPr/>
        </p:nvSpPr>
        <p:spPr>
          <a:xfrm>
            <a:off x="407669" y="279400"/>
            <a:ext cx="10463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 smtClean="0">
                <a:solidFill>
                  <a:srgbClr val="002060"/>
                </a:solidFill>
              </a:rPr>
              <a:t>Проверка корректности работы градиентного спуска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7889" y="1502238"/>
                <a:ext cx="8408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89" y="1502238"/>
                <a:ext cx="840807" cy="4924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олилиния 4"/>
          <p:cNvSpPr/>
          <p:nvPr/>
        </p:nvSpPr>
        <p:spPr>
          <a:xfrm>
            <a:off x="1563329" y="2241756"/>
            <a:ext cx="3996813" cy="2718356"/>
          </a:xfrm>
          <a:custGeom>
            <a:avLst/>
            <a:gdLst>
              <a:gd name="connsiteX0" fmla="*/ 0 w 3923071"/>
              <a:gd name="connsiteY0" fmla="*/ 0 h 2772697"/>
              <a:gd name="connsiteX1" fmla="*/ 1047136 w 3923071"/>
              <a:gd name="connsiteY1" fmla="*/ 2138516 h 2772697"/>
              <a:gd name="connsiteX2" fmla="*/ 3923071 w 3923071"/>
              <a:gd name="connsiteY2" fmla="*/ 2772697 h 277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3071" h="2772697">
                <a:moveTo>
                  <a:pt x="0" y="0"/>
                </a:moveTo>
                <a:cubicBezTo>
                  <a:pt x="196645" y="838200"/>
                  <a:pt x="393291" y="1676400"/>
                  <a:pt x="1047136" y="2138516"/>
                </a:cubicBezTo>
                <a:cubicBezTo>
                  <a:pt x="1700981" y="2600632"/>
                  <a:pt x="2812026" y="2686664"/>
                  <a:pt x="3923071" y="277269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663221" y="1104732"/>
            <a:ext cx="91306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В процессе минимизации функции стоимости   на каждой </a:t>
            </a:r>
          </a:p>
          <a:p>
            <a:r>
              <a:rPr lang="ru-RU" sz="2800" dirty="0" smtClean="0"/>
              <a:t>итерации   функционал            должен </a:t>
            </a:r>
            <a:r>
              <a:rPr lang="ru-RU" sz="2800" b="1" dirty="0" smtClean="0"/>
              <a:t>уменьшаться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87734" y="1543620"/>
                <a:ext cx="8408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734" y="1543620"/>
                <a:ext cx="840807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Скругленный прямоугольник 6"/>
          <p:cNvSpPr/>
          <p:nvPr/>
        </p:nvSpPr>
        <p:spPr>
          <a:xfrm>
            <a:off x="2514600" y="1104732"/>
            <a:ext cx="9403080" cy="95410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156930" y="6046913"/>
            <a:ext cx="4683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002060"/>
                </a:solidFill>
              </a:rPr>
              <a:t>Количество итераций может быть </a:t>
            </a:r>
          </a:p>
          <a:p>
            <a:r>
              <a:rPr lang="ru-RU" sz="2400" dirty="0" smtClean="0">
                <a:solidFill>
                  <a:srgbClr val="002060"/>
                </a:solidFill>
              </a:rPr>
              <a:t>порядка 30, и 3000, и 3000000</a:t>
            </a:r>
            <a:endParaRPr lang="ru-RU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0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642382" y="199600"/>
            <a:ext cx="11549617" cy="124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33" b="1" dirty="0"/>
              <a:t>     </a:t>
            </a:r>
            <a:r>
              <a:rPr lang="ru-RU" sz="3200" b="1" dirty="0" smtClean="0"/>
              <a:t>обучающих примеров</a:t>
            </a:r>
            <a:r>
              <a:rPr lang="en-US" sz="3733" b="1" dirty="0" smtClean="0"/>
              <a:t>                                                                            </a:t>
            </a:r>
          </a:p>
          <a:p>
            <a:r>
              <a:rPr lang="en-US" sz="3733" b="1" dirty="0" smtClean="0"/>
              <a:t>     </a:t>
            </a:r>
            <a:r>
              <a:rPr lang="ru-RU" sz="3200" b="1" dirty="0" smtClean="0"/>
              <a:t>признаков</a:t>
            </a:r>
            <a:r>
              <a:rPr lang="en-US" sz="3600" b="1" dirty="0" smtClean="0"/>
              <a:t>.</a:t>
            </a:r>
            <a:endParaRPr lang="en-US" sz="3600" b="1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3" y="500179"/>
            <a:ext cx="391160" cy="213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423" y="228145"/>
            <a:ext cx="5476240" cy="5440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64" y="1014118"/>
            <a:ext cx="259588" cy="213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5" y="1741416"/>
            <a:ext cx="3068320" cy="248412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106663" y="4840717"/>
            <a:ext cx="16903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/>
              <a:t>Если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810" y="4716977"/>
            <a:ext cx="2097024" cy="978408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127807" y="242372"/>
            <a:ext cx="2984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;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97030" y="3331576"/>
            <a:ext cx="2640659" cy="7078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Вектор признаков </a:t>
            </a:r>
            <a:r>
              <a:rPr lang="ru-RU" sz="20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000" dirty="0" err="1" smtClean="0">
                <a:solidFill>
                  <a:schemeClr val="accent1">
                    <a:lumMod val="50000"/>
                  </a:schemeClr>
                </a:solidFill>
              </a:rPr>
              <a:t>го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обучающего примера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2300748" y="3451123"/>
            <a:ext cx="496282" cy="42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17190" y="1139331"/>
                <a:ext cx="3756926" cy="2301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190" y="1139331"/>
                <a:ext cx="3756926" cy="2301849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8115042" y="3640889"/>
                <a:ext cx="15009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m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042" y="3640889"/>
                <a:ext cx="1500906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6098" t="-10526" r="-16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79543" y="4039462"/>
                <a:ext cx="2475293" cy="2159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543" y="4039462"/>
                <a:ext cx="2475293" cy="2159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6153930" y="6168256"/>
                <a:ext cx="9400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m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2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930" y="6168256"/>
                <a:ext cx="940044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10390" t="-10526" r="-9091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Овал 13"/>
          <p:cNvSpPr/>
          <p:nvPr/>
        </p:nvSpPr>
        <p:spPr>
          <a:xfrm>
            <a:off x="3468815" y="4557252"/>
            <a:ext cx="675482" cy="129785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6025913" y="4102554"/>
            <a:ext cx="1500906" cy="583238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4034370" y="4342227"/>
            <a:ext cx="1991543" cy="264920"/>
          </a:xfrm>
          <a:prstGeom prst="straightConnector1">
            <a:avLst/>
          </a:prstGeom>
          <a:ln>
            <a:solidFill>
              <a:srgbClr val="D90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565545" y="4102554"/>
                <a:ext cx="1892248" cy="18986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545" y="4102554"/>
                <a:ext cx="1892248" cy="189866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589" y="6145009"/>
            <a:ext cx="2832100" cy="36576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0672011" y="2707105"/>
            <a:ext cx="7521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x</a:t>
            </a:r>
            <a:r>
              <a:rPr lang="en-US" baseline="30000" dirty="0" err="1" smtClean="0"/>
              <a:t>T</a:t>
            </a:r>
            <a:r>
              <a:rPr lang="en-US" dirty="0" smtClean="0">
                <a:sym typeface="Symbol" panose="05050102010706020507" pitchFamily="18" charset="2"/>
              </a:rPr>
              <a:t>= y</a:t>
            </a:r>
          </a:p>
          <a:p>
            <a:endParaRPr lang="en-US" dirty="0" smtClean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</a:t>
            </a:r>
            <a:r>
              <a:rPr lang="en-US" baseline="30000" dirty="0" err="1" smtClean="0"/>
              <a:t>T</a:t>
            </a:r>
            <a:r>
              <a:rPr lang="en-US" dirty="0" err="1"/>
              <a:t>x</a:t>
            </a:r>
            <a:r>
              <a:rPr lang="en-US" dirty="0" smtClean="0">
                <a:sym typeface="Symbol" panose="05050102010706020507" pitchFamily="18" charset="2"/>
              </a:rPr>
              <a:t>= </a:t>
            </a:r>
            <a:r>
              <a:rPr lang="en-US" dirty="0">
                <a:sym typeface="Symbol" panose="05050102010706020507" pitchFamily="18" charset="2"/>
              </a:rPr>
              <a:t>y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49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661737"/>
            <a:ext cx="2613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A11*x1 + … +a1n *</a:t>
            </a:r>
            <a:r>
              <a:rPr lang="en-US" dirty="0" err="1" smtClean="0"/>
              <a:t>xn</a:t>
            </a:r>
            <a:r>
              <a:rPr lang="en-US" dirty="0" smtClean="0"/>
              <a:t> = y1</a:t>
            </a:r>
          </a:p>
          <a:p>
            <a:r>
              <a:rPr lang="en-US" dirty="0" smtClean="0"/>
              <a:t>A21*x1 + … + a2n*</a:t>
            </a:r>
            <a:r>
              <a:rPr lang="en-US" dirty="0" err="1" smtClean="0"/>
              <a:t>xn</a:t>
            </a:r>
            <a:r>
              <a:rPr lang="en-US" dirty="0" smtClean="0"/>
              <a:t> = y2</a:t>
            </a:r>
          </a:p>
          <a:p>
            <a:r>
              <a:rPr lang="en-US" dirty="0" smtClean="0"/>
              <a:t>….</a:t>
            </a:r>
          </a:p>
          <a:p>
            <a:r>
              <a:rPr lang="en-US" dirty="0" smtClean="0"/>
              <a:t>Ann*x1 + … + </a:t>
            </a:r>
            <a:r>
              <a:rPr lang="en-US" dirty="0" err="1" smtClean="0"/>
              <a:t>ann</a:t>
            </a:r>
            <a:r>
              <a:rPr lang="en-US" dirty="0" smtClean="0"/>
              <a:t>*</a:t>
            </a:r>
            <a:r>
              <a:rPr lang="en-US" dirty="0" err="1" smtClean="0"/>
              <a:t>xn</a:t>
            </a:r>
            <a:r>
              <a:rPr lang="en-US" dirty="0" smtClean="0"/>
              <a:t> = </a:t>
            </a:r>
            <a:r>
              <a:rPr lang="en-US" dirty="0" err="1" smtClean="0"/>
              <a:t>yn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628224" y="179635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 x n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944978" y="1354234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*x = y</a:t>
            </a:r>
            <a:endParaRPr lang="ru-RU" dirty="0"/>
          </a:p>
        </p:txBody>
      </p:sp>
      <p:sp>
        <p:nvSpPr>
          <p:cNvPr id="5" name="Стрелка вправо 4"/>
          <p:cNvSpPr/>
          <p:nvPr/>
        </p:nvSpPr>
        <p:spPr>
          <a:xfrm>
            <a:off x="4186989" y="1446567"/>
            <a:ext cx="43313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6360553" y="1354234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baseline="30000" dirty="0" smtClean="0">
                <a:solidFill>
                  <a:srgbClr val="FF0000"/>
                </a:solidFill>
              </a:rPr>
              <a:t>-1</a:t>
            </a:r>
            <a:r>
              <a:rPr lang="en-US" dirty="0" smtClean="0">
                <a:solidFill>
                  <a:srgbClr val="FF0000"/>
                </a:solidFill>
              </a:rPr>
              <a:t>*A</a:t>
            </a:r>
            <a:r>
              <a:rPr lang="en-US" dirty="0" smtClean="0"/>
              <a:t> *x = </a:t>
            </a:r>
            <a:r>
              <a:rPr lang="en-US" dirty="0"/>
              <a:t>A</a:t>
            </a:r>
            <a:r>
              <a:rPr lang="en-US" baseline="30000" dirty="0"/>
              <a:t>-1</a:t>
            </a:r>
            <a:r>
              <a:rPr lang="en-US" dirty="0"/>
              <a:t>*</a:t>
            </a:r>
            <a:r>
              <a:rPr lang="en-US" dirty="0" smtClean="0"/>
              <a:t>y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665495" y="1723566"/>
            <a:ext cx="84221" cy="257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65495" y="201287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1611" y="2212925"/>
            <a:ext cx="1251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* x) =x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8523127" y="1421362"/>
            <a:ext cx="43313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308290" y="1329029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= </a:t>
            </a:r>
            <a:r>
              <a:rPr lang="en-US" dirty="0"/>
              <a:t>A</a:t>
            </a:r>
            <a:r>
              <a:rPr lang="en-US" baseline="30000" dirty="0"/>
              <a:t>-1</a:t>
            </a:r>
            <a:r>
              <a:rPr lang="en-US" dirty="0"/>
              <a:t>*</a:t>
            </a:r>
            <a:r>
              <a:rPr lang="en-US" dirty="0" smtClean="0"/>
              <a:t>y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803111" y="277084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X*</a:t>
            </a:r>
            <a:r>
              <a:rPr lang="en-US" dirty="0" smtClean="0">
                <a:sym typeface="Symbol" panose="05050102010706020507" pitchFamily="18" charset="2"/>
              </a:rPr>
              <a:t> = y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678208" y="3573379"/>
            <a:ext cx="2851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– </a:t>
            </a:r>
            <a:r>
              <a:rPr lang="ru-RU" dirty="0" smtClean="0"/>
              <a:t>матрица </a:t>
            </a:r>
            <a:r>
              <a:rPr lang="ru-RU" dirty="0" err="1" smtClean="0"/>
              <a:t>коэффицинтов</a:t>
            </a:r>
            <a:endParaRPr lang="ru-RU" dirty="0" smtClean="0"/>
          </a:p>
          <a:p>
            <a:r>
              <a:rPr lang="en-US" dirty="0" smtClean="0">
                <a:sym typeface="Symbol" panose="05050102010706020507" pitchFamily="18" charset="2"/>
              </a:rPr>
              <a:t></a:t>
            </a:r>
            <a:r>
              <a:rPr lang="ru-RU" dirty="0" smtClean="0">
                <a:sym typeface="Symbol" panose="05050102010706020507" pitchFamily="18" charset="2"/>
              </a:rPr>
              <a:t> - вектор неизвестных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486357" y="313126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 x n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6" name="Стрелка вправо 15"/>
          <p:cNvSpPr/>
          <p:nvPr/>
        </p:nvSpPr>
        <p:spPr>
          <a:xfrm>
            <a:off x="5855805" y="2866226"/>
            <a:ext cx="43313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6707605" y="278592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30000" dirty="0" smtClean="0"/>
              <a:t>T</a:t>
            </a:r>
            <a:r>
              <a:rPr lang="en-US" dirty="0" smtClean="0"/>
              <a:t>*X*</a:t>
            </a:r>
            <a:r>
              <a:rPr lang="en-US" dirty="0" smtClean="0">
                <a:sym typeface="Symbol" panose="05050102010706020507" pitchFamily="18" charset="2"/>
              </a:rPr>
              <a:t> = </a:t>
            </a:r>
            <a:r>
              <a:rPr lang="en-US" dirty="0"/>
              <a:t>X</a:t>
            </a:r>
            <a:r>
              <a:rPr lang="en-US" baseline="30000" dirty="0"/>
              <a:t>T</a:t>
            </a:r>
            <a:r>
              <a:rPr lang="en-US" dirty="0" smtClean="0">
                <a:sym typeface="Symbol" panose="05050102010706020507" pitchFamily="18" charset="2"/>
              </a:rPr>
              <a:t>*y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6644920" y="320404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 x n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9" name="Стрелка вправо 18"/>
          <p:cNvSpPr/>
          <p:nvPr/>
        </p:nvSpPr>
        <p:spPr>
          <a:xfrm>
            <a:off x="8577678" y="2859256"/>
            <a:ext cx="433137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9010815" y="3162243"/>
            <a:ext cx="2781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Symbol" panose="05050102010706020507" pitchFamily="18" charset="2"/>
              </a:rPr>
              <a:t> = (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*X)</a:t>
            </a:r>
            <a:r>
              <a:rPr lang="en-US" sz="2800" baseline="30000" dirty="0" smtClean="0"/>
              <a:t>-1</a:t>
            </a:r>
            <a:r>
              <a:rPr lang="en-US" sz="2800" dirty="0" smtClean="0"/>
              <a:t>* X</a:t>
            </a:r>
            <a:r>
              <a:rPr lang="en-US" sz="2800" baseline="30000" dirty="0" smtClean="0"/>
              <a:t>T</a:t>
            </a:r>
            <a:r>
              <a:rPr lang="en-US" sz="2800" dirty="0" smtClean="0">
                <a:sym typeface="Symbol" panose="05050102010706020507" pitchFamily="18" charset="2"/>
              </a:rPr>
              <a:t>*y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568611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89" y="353809"/>
            <a:ext cx="2832100" cy="36576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8509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89" y="353809"/>
            <a:ext cx="2832100" cy="36576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5482139" y="1240589"/>
                <a:ext cx="15009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m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139" y="1240589"/>
                <a:ext cx="150090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073" t="-10667" r="-1215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 стрелкой 4"/>
          <p:cNvCxnSpPr/>
          <p:nvPr/>
        </p:nvCxnSpPr>
        <p:spPr>
          <a:xfrm>
            <a:off x="5626100" y="719569"/>
            <a:ext cx="114300" cy="46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545606" y="1240589"/>
                <a:ext cx="1674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606" y="1240589"/>
                <a:ext cx="1674445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5839"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/>
          <p:cNvCxnSpPr>
            <a:endCxn id="6" idx="0"/>
          </p:cNvCxnSpPr>
          <p:nvPr/>
        </p:nvCxnSpPr>
        <p:spPr>
          <a:xfrm flipH="1">
            <a:off x="4382829" y="850900"/>
            <a:ext cx="508977" cy="38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333541" y="2091943"/>
                <a:ext cx="19716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41" y="2091943"/>
                <a:ext cx="197160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954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/>
          <p:cNvCxnSpPr>
            <a:endCxn id="11" idx="0"/>
          </p:cNvCxnSpPr>
          <p:nvPr/>
        </p:nvCxnSpPr>
        <p:spPr>
          <a:xfrm>
            <a:off x="5319345" y="554402"/>
            <a:ext cx="0" cy="153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/>
          <p:cNvSpPr/>
          <p:nvPr/>
        </p:nvSpPr>
        <p:spPr>
          <a:xfrm>
            <a:off x="4659129" y="1313205"/>
            <a:ext cx="1274252" cy="3959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4347686" y="2091943"/>
                <a:ext cx="19716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686" y="2091943"/>
                <a:ext cx="1971608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4630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13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89" y="353809"/>
            <a:ext cx="2832100" cy="36576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5482139" y="1240589"/>
                <a:ext cx="15009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m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139" y="1240589"/>
                <a:ext cx="150090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073" t="-10667" r="-1215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 стрелкой 4"/>
          <p:cNvCxnSpPr/>
          <p:nvPr/>
        </p:nvCxnSpPr>
        <p:spPr>
          <a:xfrm>
            <a:off x="5626100" y="719569"/>
            <a:ext cx="114300" cy="46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545606" y="1240589"/>
                <a:ext cx="1674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606" y="1240589"/>
                <a:ext cx="1674445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5839"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/>
          <p:cNvCxnSpPr>
            <a:endCxn id="6" idx="0"/>
          </p:cNvCxnSpPr>
          <p:nvPr/>
        </p:nvCxnSpPr>
        <p:spPr>
          <a:xfrm flipH="1">
            <a:off x="4382829" y="850900"/>
            <a:ext cx="508977" cy="38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333541" y="2091943"/>
                <a:ext cx="19716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41" y="2091943"/>
                <a:ext cx="197160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954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/>
          <p:cNvCxnSpPr>
            <a:endCxn id="11" idx="0"/>
          </p:cNvCxnSpPr>
          <p:nvPr/>
        </p:nvCxnSpPr>
        <p:spPr>
          <a:xfrm>
            <a:off x="5319345" y="554402"/>
            <a:ext cx="0" cy="153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6453730" y="2094509"/>
                <a:ext cx="1674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730" y="2094509"/>
                <a:ext cx="1674445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5839"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/>
          <p:cNvCxnSpPr>
            <a:endCxn id="15" idx="0"/>
          </p:cNvCxnSpPr>
          <p:nvPr/>
        </p:nvCxnSpPr>
        <p:spPr>
          <a:xfrm>
            <a:off x="6453730" y="850900"/>
            <a:ext cx="837223" cy="124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5792888" y="2691822"/>
                <a:ext cx="1674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888" y="2691822"/>
                <a:ext cx="1674445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5455"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7608988" y="2717596"/>
                <a:ext cx="1674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988" y="2717596"/>
                <a:ext cx="1674445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/>
          <p:cNvCxnSpPr/>
          <p:nvPr/>
        </p:nvCxnSpPr>
        <p:spPr>
          <a:xfrm>
            <a:off x="6898189" y="719569"/>
            <a:ext cx="1407611" cy="208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/>
          <p:cNvSpPr/>
          <p:nvPr/>
        </p:nvSpPr>
        <p:spPr>
          <a:xfrm>
            <a:off x="4659129" y="1313205"/>
            <a:ext cx="1274252" cy="3959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6843277" y="2754406"/>
            <a:ext cx="1900195" cy="3959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4347686" y="2091943"/>
                <a:ext cx="19716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686" y="2091943"/>
                <a:ext cx="1971608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4630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Овал 25"/>
          <p:cNvSpPr/>
          <p:nvPr/>
        </p:nvSpPr>
        <p:spPr>
          <a:xfrm>
            <a:off x="5383341" y="2141278"/>
            <a:ext cx="1900195" cy="3959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38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89" y="353809"/>
            <a:ext cx="2832100" cy="36576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5482139" y="1240589"/>
                <a:ext cx="15009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m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139" y="1240589"/>
                <a:ext cx="150090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073" t="-10667" r="-1215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 стрелкой 4"/>
          <p:cNvCxnSpPr/>
          <p:nvPr/>
        </p:nvCxnSpPr>
        <p:spPr>
          <a:xfrm>
            <a:off x="5626100" y="719569"/>
            <a:ext cx="114300" cy="46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545606" y="1240589"/>
                <a:ext cx="1674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606" y="1240589"/>
                <a:ext cx="1674445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5839"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/>
          <p:cNvCxnSpPr>
            <a:endCxn id="6" idx="0"/>
          </p:cNvCxnSpPr>
          <p:nvPr/>
        </p:nvCxnSpPr>
        <p:spPr>
          <a:xfrm flipH="1">
            <a:off x="4382829" y="850900"/>
            <a:ext cx="508977" cy="38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333541" y="2091943"/>
                <a:ext cx="19716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41" y="2091943"/>
                <a:ext cx="197160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954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/>
          <p:cNvCxnSpPr>
            <a:endCxn id="11" idx="0"/>
          </p:cNvCxnSpPr>
          <p:nvPr/>
        </p:nvCxnSpPr>
        <p:spPr>
          <a:xfrm>
            <a:off x="5319345" y="554402"/>
            <a:ext cx="0" cy="153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6453730" y="2094509"/>
                <a:ext cx="1674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730" y="2094509"/>
                <a:ext cx="1674445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5839"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/>
          <p:cNvCxnSpPr>
            <a:endCxn id="15" idx="0"/>
          </p:cNvCxnSpPr>
          <p:nvPr/>
        </p:nvCxnSpPr>
        <p:spPr>
          <a:xfrm>
            <a:off x="6453730" y="850900"/>
            <a:ext cx="837223" cy="124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5792888" y="2691822"/>
                <a:ext cx="1674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endParaRPr lang="ru-RU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888" y="2691822"/>
                <a:ext cx="1674445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5455"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/>
          <p:cNvSpPr/>
          <p:nvPr/>
        </p:nvSpPr>
        <p:spPr>
          <a:xfrm>
            <a:off x="4659129" y="1313205"/>
            <a:ext cx="1274252" cy="3959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4347686" y="2091943"/>
                <a:ext cx="19716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686" y="2091943"/>
                <a:ext cx="1971608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4630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Овал 25"/>
          <p:cNvSpPr/>
          <p:nvPr/>
        </p:nvSpPr>
        <p:spPr>
          <a:xfrm>
            <a:off x="5383341" y="2141278"/>
            <a:ext cx="1900195" cy="3959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9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89" y="353809"/>
            <a:ext cx="2832100" cy="36576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5482139" y="1240589"/>
                <a:ext cx="15009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m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139" y="1240589"/>
                <a:ext cx="150090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073" t="-10667" r="-1215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 стрелкой 4"/>
          <p:cNvCxnSpPr/>
          <p:nvPr/>
        </p:nvCxnSpPr>
        <p:spPr>
          <a:xfrm>
            <a:off x="5626100" y="719569"/>
            <a:ext cx="114300" cy="46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545606" y="1240589"/>
                <a:ext cx="1674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606" y="1240589"/>
                <a:ext cx="1674445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5839"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/>
          <p:cNvCxnSpPr>
            <a:endCxn id="6" idx="0"/>
          </p:cNvCxnSpPr>
          <p:nvPr/>
        </p:nvCxnSpPr>
        <p:spPr>
          <a:xfrm flipH="1">
            <a:off x="4382829" y="850900"/>
            <a:ext cx="508977" cy="38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333541" y="2091943"/>
                <a:ext cx="19716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41" y="2091943"/>
                <a:ext cx="197160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954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/>
          <p:cNvCxnSpPr>
            <a:endCxn id="11" idx="0"/>
          </p:cNvCxnSpPr>
          <p:nvPr/>
        </p:nvCxnSpPr>
        <p:spPr>
          <a:xfrm>
            <a:off x="5319345" y="554402"/>
            <a:ext cx="0" cy="153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6453730" y="2094509"/>
                <a:ext cx="1674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730" y="2094509"/>
                <a:ext cx="1674445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5839"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/>
          <p:cNvCxnSpPr>
            <a:endCxn id="15" idx="0"/>
          </p:cNvCxnSpPr>
          <p:nvPr/>
        </p:nvCxnSpPr>
        <p:spPr>
          <a:xfrm>
            <a:off x="6453730" y="850900"/>
            <a:ext cx="837223" cy="124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5792888" y="2691822"/>
                <a:ext cx="1674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888" y="2691822"/>
                <a:ext cx="1674445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5455"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7608988" y="2717596"/>
                <a:ext cx="1674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988" y="2717596"/>
                <a:ext cx="1674445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/>
          <p:cNvCxnSpPr/>
          <p:nvPr/>
        </p:nvCxnSpPr>
        <p:spPr>
          <a:xfrm>
            <a:off x="6898189" y="719569"/>
            <a:ext cx="1407611" cy="208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843277" y="3404013"/>
            <a:ext cx="1674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(n+1)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4659129" y="1313205"/>
            <a:ext cx="1274252" cy="3959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6843277" y="2754406"/>
            <a:ext cx="1900195" cy="3959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4347686" y="2091943"/>
                <a:ext cx="19716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686" y="2091943"/>
                <a:ext cx="1971608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4630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Овал 25"/>
          <p:cNvSpPr/>
          <p:nvPr/>
        </p:nvSpPr>
        <p:spPr>
          <a:xfrm>
            <a:off x="5383341" y="2141278"/>
            <a:ext cx="1900195" cy="3959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6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089" y="353809"/>
            <a:ext cx="2832100" cy="36576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5482139" y="1240589"/>
                <a:ext cx="150090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m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139" y="1240589"/>
                <a:ext cx="150090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073" t="-10667" r="-1215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 стрелкой 4"/>
          <p:cNvCxnSpPr/>
          <p:nvPr/>
        </p:nvCxnSpPr>
        <p:spPr>
          <a:xfrm>
            <a:off x="5626100" y="719569"/>
            <a:ext cx="114300" cy="461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545606" y="1240589"/>
                <a:ext cx="1674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606" y="1240589"/>
                <a:ext cx="1674445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5839"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 стрелкой 8"/>
          <p:cNvCxnSpPr>
            <a:endCxn id="6" idx="0"/>
          </p:cNvCxnSpPr>
          <p:nvPr/>
        </p:nvCxnSpPr>
        <p:spPr>
          <a:xfrm flipH="1">
            <a:off x="4382829" y="850900"/>
            <a:ext cx="508977" cy="38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333541" y="2091943"/>
                <a:ext cx="19716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541" y="2091943"/>
                <a:ext cx="197160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954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/>
          <p:cNvCxnSpPr>
            <a:endCxn id="11" idx="0"/>
          </p:cNvCxnSpPr>
          <p:nvPr/>
        </p:nvCxnSpPr>
        <p:spPr>
          <a:xfrm>
            <a:off x="5319345" y="554402"/>
            <a:ext cx="0" cy="153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6453730" y="2094509"/>
                <a:ext cx="1674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730" y="2094509"/>
                <a:ext cx="1674445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5839"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/>
          <p:cNvCxnSpPr>
            <a:endCxn id="15" idx="0"/>
          </p:cNvCxnSpPr>
          <p:nvPr/>
        </p:nvCxnSpPr>
        <p:spPr>
          <a:xfrm>
            <a:off x="6453730" y="850900"/>
            <a:ext cx="837223" cy="124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5792888" y="2691822"/>
                <a:ext cx="1674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888" y="2691822"/>
                <a:ext cx="1674445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5455" t="-10667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7608988" y="2717596"/>
                <a:ext cx="167444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988" y="2717596"/>
                <a:ext cx="1674445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/>
          <p:cNvCxnSpPr/>
          <p:nvPr/>
        </p:nvCxnSpPr>
        <p:spPr>
          <a:xfrm>
            <a:off x="6898189" y="719569"/>
            <a:ext cx="1407611" cy="2087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843277" y="3404013"/>
            <a:ext cx="1674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(n+1)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924050" y="3404013"/>
            <a:ext cx="16744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(n+1)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H="1">
            <a:off x="2273300" y="950334"/>
            <a:ext cx="1792789" cy="245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/>
          <p:cNvSpPr/>
          <p:nvPr/>
        </p:nvSpPr>
        <p:spPr>
          <a:xfrm>
            <a:off x="4659129" y="1313205"/>
            <a:ext cx="1274252" cy="3959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6843277" y="2754406"/>
            <a:ext cx="1900195" cy="3959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4347686" y="2091943"/>
                <a:ext cx="19716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(n+1)</a:t>
                </a:r>
                <a:r>
                  <a:rPr lang="ru-RU" sz="2400" dirty="0" smtClean="0">
                    <a:solidFill>
                      <a:srgbClr val="FF0000"/>
                    </a:solidFill>
                  </a:rPr>
                  <a:t> </a:t>
                </a:r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686" y="2091943"/>
                <a:ext cx="1971608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4630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Овал 25"/>
          <p:cNvSpPr/>
          <p:nvPr/>
        </p:nvSpPr>
        <p:spPr>
          <a:xfrm>
            <a:off x="5383341" y="2141278"/>
            <a:ext cx="1900195" cy="39593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19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5783" y="971895"/>
            <a:ext cx="975232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733" dirty="0" smtClean="0"/>
              <a:t>Что делать, если                необратима</a:t>
            </a:r>
            <a:r>
              <a:rPr lang="en-US" sz="3733" dirty="0" smtClean="0"/>
              <a:t>?</a:t>
            </a:r>
            <a:endParaRPr lang="en-US" sz="3733" dirty="0"/>
          </a:p>
        </p:txBody>
      </p:sp>
      <p:sp>
        <p:nvSpPr>
          <p:cNvPr id="17" name="TextBox 16"/>
          <p:cNvSpPr txBox="1"/>
          <p:nvPr/>
        </p:nvSpPr>
        <p:spPr>
          <a:xfrm>
            <a:off x="1219200" y="1722711"/>
            <a:ext cx="1036320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indent="-609585">
              <a:lnSpc>
                <a:spcPts val="4480"/>
              </a:lnSpc>
              <a:buFont typeface="Arial" pitchFamily="34" charset="0"/>
              <a:buChar char="•"/>
            </a:pPr>
            <a:r>
              <a:rPr lang="ru-RU" sz="3200" dirty="0" smtClean="0"/>
              <a:t>повторные признаки</a:t>
            </a:r>
            <a:r>
              <a:rPr lang="en-US" sz="3200" dirty="0" smtClean="0"/>
              <a:t> (</a:t>
            </a:r>
            <a:r>
              <a:rPr lang="ru-RU" sz="3200" dirty="0" smtClean="0"/>
              <a:t>линейно зависимые</a:t>
            </a:r>
            <a:r>
              <a:rPr lang="en-US" sz="3733" dirty="0" smtClean="0"/>
              <a:t>).</a:t>
            </a:r>
            <a:endParaRPr lang="en-US" sz="3733" dirty="0"/>
          </a:p>
          <a:p>
            <a:pPr lvl="1">
              <a:lnSpc>
                <a:spcPts val="4480"/>
              </a:lnSpc>
            </a:pPr>
            <a:r>
              <a:rPr lang="ru-RU" sz="3733" dirty="0" err="1" smtClean="0"/>
              <a:t>Т.е</a:t>
            </a:r>
            <a:r>
              <a:rPr lang="en-US" sz="3733" dirty="0" smtClean="0"/>
              <a:t>.            </a:t>
            </a:r>
            <a:r>
              <a:rPr lang="en-US" sz="3733" dirty="0"/>
              <a:t>size in feet</a:t>
            </a:r>
            <a:r>
              <a:rPr lang="en-US" sz="3733" baseline="30000" dirty="0"/>
              <a:t>2</a:t>
            </a:r>
            <a:endParaRPr lang="en-US" sz="3733" dirty="0"/>
          </a:p>
          <a:p>
            <a:pPr lvl="1">
              <a:lnSpc>
                <a:spcPts val="4480"/>
              </a:lnSpc>
            </a:pPr>
            <a:r>
              <a:rPr lang="en-US" sz="3733" dirty="0"/>
              <a:t>                   size in m</a:t>
            </a:r>
            <a:r>
              <a:rPr lang="en-US" sz="3733" baseline="30000" dirty="0"/>
              <a:t>2</a:t>
            </a:r>
            <a:endParaRPr lang="en-US" sz="3733" dirty="0"/>
          </a:p>
        </p:txBody>
      </p:sp>
      <p:sp>
        <p:nvSpPr>
          <p:cNvPr id="4" name="Rectangle 3"/>
          <p:cNvSpPr/>
          <p:nvPr/>
        </p:nvSpPr>
        <p:spPr>
          <a:xfrm>
            <a:off x="1219200" y="3509463"/>
            <a:ext cx="8636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indent="-609585">
              <a:lnSpc>
                <a:spcPts val="4480"/>
              </a:lnSpc>
              <a:buFontTx/>
              <a:buChar char="-"/>
            </a:pPr>
            <a:endParaRPr lang="en-US" sz="3733" dirty="0"/>
          </a:p>
          <a:p>
            <a:pPr marL="609585" indent="-609585">
              <a:lnSpc>
                <a:spcPts val="4480"/>
              </a:lnSpc>
              <a:buFont typeface="Arial" pitchFamily="34" charset="0"/>
              <a:buChar char="•"/>
            </a:pPr>
            <a:r>
              <a:rPr lang="ru-RU" sz="3200" dirty="0" smtClean="0"/>
              <a:t>Слишком много признаков </a:t>
            </a:r>
            <a:r>
              <a:rPr lang="en-US" sz="3200" dirty="0" smtClean="0"/>
              <a:t>(</a:t>
            </a:r>
            <a:r>
              <a:rPr lang="ru-RU" sz="3200" dirty="0" smtClean="0"/>
              <a:t>т</a:t>
            </a:r>
            <a:r>
              <a:rPr lang="en-US" sz="3200" dirty="0" smtClean="0"/>
              <a:t>.</a:t>
            </a:r>
            <a:r>
              <a:rPr lang="ru-RU" sz="3200" dirty="0" smtClean="0"/>
              <a:t>е</a:t>
            </a:r>
            <a:r>
              <a:rPr lang="en-US" sz="3733" dirty="0" smtClean="0"/>
              <a:t>.             </a:t>
            </a:r>
            <a:r>
              <a:rPr lang="en-US" sz="3733" dirty="0"/>
              <a:t>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30400" y="4781609"/>
            <a:ext cx="94488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585" indent="-609585">
              <a:lnSpc>
                <a:spcPts val="4480"/>
              </a:lnSpc>
              <a:buFontTx/>
              <a:buChar char="-"/>
            </a:pPr>
            <a:r>
              <a:rPr lang="ru-RU" sz="3733" dirty="0" smtClean="0"/>
              <a:t>Надо либо удалить часть признаков, либо использовать регуляризацию</a:t>
            </a:r>
            <a:r>
              <a:rPr lang="en-US" sz="3733" dirty="0" smtClean="0"/>
              <a:t>.</a:t>
            </a:r>
            <a:endParaRPr lang="en-US" sz="3733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40" y="2536580"/>
            <a:ext cx="945896" cy="280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40" y="3126291"/>
            <a:ext cx="945896" cy="2809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039" y="4252725"/>
            <a:ext cx="1305052" cy="369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327" y="1150791"/>
            <a:ext cx="1116584" cy="394716"/>
          </a:xfrm>
          <a:prstGeom prst="rect">
            <a:avLst/>
          </a:prstGeom>
        </p:spPr>
      </p:pic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97313" y="2594436"/>
            <a:ext cx="2034531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D905BB"/>
                </a:solidFill>
              </a:rPr>
              <a:t>1</a:t>
            </a:r>
            <a:r>
              <a:rPr lang="en-US" sz="2400" dirty="0" smtClean="0">
                <a:solidFill>
                  <a:srgbClr val="D905BB"/>
                </a:solidFill>
              </a:rPr>
              <a:t>m = 3.28 feet</a:t>
            </a:r>
          </a:p>
          <a:p>
            <a:r>
              <a:rPr lang="en-US" sz="2400" i="1" dirty="0" smtClean="0">
                <a:solidFill>
                  <a:srgbClr val="D905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smtClean="0">
                <a:solidFill>
                  <a:srgbClr val="D905BB"/>
                </a:solidFill>
              </a:rPr>
              <a:t>1</a:t>
            </a:r>
            <a:r>
              <a:rPr lang="en-US" sz="2400" dirty="0" smtClean="0">
                <a:solidFill>
                  <a:srgbClr val="D905BB"/>
                </a:solidFill>
              </a:rPr>
              <a:t> = (3.28)</a:t>
            </a:r>
            <a:r>
              <a:rPr lang="en-US" sz="2400" baseline="30000" dirty="0" smtClean="0">
                <a:solidFill>
                  <a:srgbClr val="D905BB"/>
                </a:solidFill>
              </a:rPr>
              <a:t>2</a:t>
            </a:r>
            <a:r>
              <a:rPr lang="en-US" sz="2400" dirty="0" smtClean="0">
                <a:solidFill>
                  <a:srgbClr val="D905BB"/>
                </a:solidFill>
              </a:rPr>
              <a:t> </a:t>
            </a:r>
            <a:r>
              <a:rPr lang="en-US" sz="2400" i="1" dirty="0" smtClean="0">
                <a:solidFill>
                  <a:srgbClr val="D905B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smtClean="0">
                <a:solidFill>
                  <a:srgbClr val="D905BB"/>
                </a:solidFill>
              </a:rPr>
              <a:t>2</a:t>
            </a:r>
            <a:endParaRPr lang="ru-RU" sz="2400" baseline="-25000" dirty="0">
              <a:solidFill>
                <a:srgbClr val="D905BB"/>
              </a:solidFill>
            </a:endParaRPr>
          </a:p>
        </p:txBody>
      </p:sp>
      <p:pic>
        <p:nvPicPr>
          <p:cNvPr id="14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433" y="357100"/>
            <a:ext cx="3288792" cy="438912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3495368" y="221226"/>
            <a:ext cx="3746090" cy="750669"/>
          </a:xfrm>
          <a:prstGeom prst="roundRect">
            <a:avLst/>
          </a:prstGeom>
          <a:noFill/>
          <a:ln w="38100">
            <a:solidFill>
              <a:srgbClr val="D90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47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4" y="568126"/>
            <a:ext cx="391160" cy="21336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460055" y="222722"/>
            <a:ext cx="11225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33" b="1" dirty="0"/>
              <a:t> </a:t>
            </a:r>
            <a:r>
              <a:rPr lang="ru-RU" sz="3733" b="1" dirty="0" smtClean="0"/>
              <a:t>      </a:t>
            </a:r>
            <a:r>
              <a:rPr lang="ru-RU" sz="4000" b="1" dirty="0" smtClean="0">
                <a:solidFill>
                  <a:srgbClr val="0070C0"/>
                </a:solidFill>
              </a:rPr>
              <a:t>обучающих </a:t>
            </a:r>
            <a:r>
              <a:rPr lang="ru-RU" sz="4000" b="1" dirty="0">
                <a:solidFill>
                  <a:srgbClr val="0070C0"/>
                </a:solidFill>
              </a:rPr>
              <a:t>примеров</a:t>
            </a:r>
            <a:r>
              <a:rPr lang="en-US" sz="3733" b="1" dirty="0" smtClean="0">
                <a:solidFill>
                  <a:srgbClr val="0070C0"/>
                </a:solidFill>
              </a:rPr>
              <a:t>,     </a:t>
            </a:r>
            <a:r>
              <a:rPr lang="ru-RU" sz="3733" b="1" dirty="0" smtClean="0">
                <a:solidFill>
                  <a:srgbClr val="0070C0"/>
                </a:solidFill>
              </a:rPr>
              <a:t>признаков</a:t>
            </a:r>
            <a:r>
              <a:rPr lang="en-US" sz="3733" b="1" dirty="0" smtClean="0"/>
              <a:t>.</a:t>
            </a:r>
            <a:endParaRPr lang="en-US" sz="3733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21" y="556295"/>
            <a:ext cx="259588" cy="2133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3200" y="1181893"/>
            <a:ext cx="561263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733" i="1" u="sng" dirty="0" smtClean="0">
                <a:solidFill>
                  <a:srgbClr val="002060"/>
                </a:solidFill>
              </a:rPr>
              <a:t>Градиентный спуск</a:t>
            </a:r>
            <a:endParaRPr lang="en-US" sz="3733" i="1" u="sng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00800" y="1181893"/>
            <a:ext cx="561263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733" i="1" u="sng" dirty="0" smtClean="0">
                <a:solidFill>
                  <a:srgbClr val="002060"/>
                </a:solidFill>
              </a:rPr>
              <a:t>Точное решение</a:t>
            </a:r>
            <a:endParaRPr lang="en-US" sz="3733" i="1" u="sng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892800" y="1397000"/>
            <a:ext cx="0" cy="497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470466" y="4550362"/>
            <a:ext cx="560711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/>
              <a:t>2. Процесс сходимости к минимуму </a:t>
            </a:r>
          </a:p>
          <a:p>
            <a:pPr algn="just"/>
            <a:r>
              <a:rPr lang="ru-RU" sz="2400" dirty="0" smtClean="0"/>
              <a:t>    считать завершенным, если разность </a:t>
            </a:r>
          </a:p>
          <a:p>
            <a:pPr algn="just"/>
            <a:r>
              <a:rPr lang="ru-RU" sz="2400" dirty="0" smtClean="0"/>
              <a:t>    значений функционала              на </a:t>
            </a:r>
          </a:p>
          <a:p>
            <a:pPr algn="just"/>
            <a:r>
              <a:rPr lang="ru-RU" sz="2400" dirty="0"/>
              <a:t> </a:t>
            </a:r>
            <a:r>
              <a:rPr lang="ru-RU" sz="2400" dirty="0" smtClean="0"/>
              <a:t>   соседних итерациях меньше заданной </a:t>
            </a:r>
          </a:p>
          <a:p>
            <a:pPr algn="just"/>
            <a:r>
              <a:rPr lang="ru-RU" sz="2400" dirty="0"/>
              <a:t> </a:t>
            </a:r>
            <a:r>
              <a:rPr lang="ru-RU" sz="2400" dirty="0" smtClean="0"/>
              <a:t>   точности   </a:t>
            </a:r>
            <a:r>
              <a:rPr lang="ru-RU" sz="3200" i="1" dirty="0" smtClean="0">
                <a:sym typeface="Symbol" panose="05050102010706020507" pitchFamily="18" charset="2"/>
              </a:rPr>
              <a:t></a:t>
            </a:r>
            <a:r>
              <a:rPr lang="ru-RU" sz="2400" dirty="0" smtClean="0"/>
              <a:t>    (например, </a:t>
            </a:r>
            <a:r>
              <a:rPr lang="en-US" sz="2400" dirty="0" smtClean="0"/>
              <a:t>&lt; </a:t>
            </a:r>
            <a:r>
              <a:rPr lang="ru-RU" sz="2400" dirty="0" smtClean="0"/>
              <a:t>              )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33547" y="2471196"/>
            <a:ext cx="46958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 smtClean="0"/>
              <a:t>Критерии остановки процесса сходимости</a:t>
            </a:r>
            <a:r>
              <a:rPr lang="ru-RU" sz="3200" dirty="0" smtClean="0"/>
              <a:t>:</a:t>
            </a:r>
            <a:endParaRPr lang="en-US" sz="32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914401" y="1992102"/>
          <a:ext cx="5155409" cy="38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119" y="2733815"/>
            <a:ext cx="1472184" cy="5760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338467"/>
            <a:ext cx="713232" cy="4084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152" y="6117396"/>
            <a:ext cx="768096" cy="34747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44203" y="5512692"/>
            <a:ext cx="4695804" cy="615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ru-RU" sz="2667" dirty="0" smtClean="0"/>
              <a:t>Номер итерации</a:t>
            </a:r>
            <a:endParaRPr lang="en-US" sz="2667" dirty="0"/>
          </a:p>
        </p:txBody>
      </p:sp>
      <p:sp>
        <p:nvSpPr>
          <p:cNvPr id="12" name="TextBox 11"/>
          <p:cNvSpPr txBox="1"/>
          <p:nvPr/>
        </p:nvSpPr>
        <p:spPr>
          <a:xfrm>
            <a:off x="407669" y="279400"/>
            <a:ext cx="10463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 smtClean="0">
                <a:solidFill>
                  <a:srgbClr val="002060"/>
                </a:solidFill>
              </a:rPr>
              <a:t>Проверка корректности работы градиентного спуска</a:t>
            </a:r>
            <a:r>
              <a:rPr lang="en-US" sz="3200" b="1" dirty="0" smtClean="0"/>
              <a:t>.</a:t>
            </a: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7889" y="1502238"/>
                <a:ext cx="8408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89" y="1502238"/>
                <a:ext cx="840807" cy="4924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олилиния 4"/>
          <p:cNvSpPr/>
          <p:nvPr/>
        </p:nvSpPr>
        <p:spPr>
          <a:xfrm>
            <a:off x="1563329" y="2241756"/>
            <a:ext cx="3996813" cy="2718356"/>
          </a:xfrm>
          <a:custGeom>
            <a:avLst/>
            <a:gdLst>
              <a:gd name="connsiteX0" fmla="*/ 0 w 3923071"/>
              <a:gd name="connsiteY0" fmla="*/ 0 h 2772697"/>
              <a:gd name="connsiteX1" fmla="*/ 1047136 w 3923071"/>
              <a:gd name="connsiteY1" fmla="*/ 2138516 h 2772697"/>
              <a:gd name="connsiteX2" fmla="*/ 3923071 w 3923071"/>
              <a:gd name="connsiteY2" fmla="*/ 2772697 h 277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3071" h="2772697">
                <a:moveTo>
                  <a:pt x="0" y="0"/>
                </a:moveTo>
                <a:cubicBezTo>
                  <a:pt x="196645" y="838200"/>
                  <a:pt x="393291" y="1676400"/>
                  <a:pt x="1047136" y="2138516"/>
                </a:cubicBezTo>
                <a:cubicBezTo>
                  <a:pt x="1700981" y="2600632"/>
                  <a:pt x="2812026" y="2686664"/>
                  <a:pt x="3923071" y="277269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663221" y="1104732"/>
            <a:ext cx="91306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В процессе минимизации функции стоимости   на каждой </a:t>
            </a:r>
          </a:p>
          <a:p>
            <a:r>
              <a:rPr lang="ru-RU" sz="2800" dirty="0" smtClean="0"/>
              <a:t>итерации   функционал            должен </a:t>
            </a:r>
            <a:r>
              <a:rPr lang="ru-RU" sz="2800" b="1" dirty="0" smtClean="0"/>
              <a:t>уменьшаться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387734" y="1543620"/>
                <a:ext cx="8408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734" y="1543620"/>
                <a:ext cx="840807" cy="49244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Скругленный прямоугольник 6"/>
          <p:cNvSpPr/>
          <p:nvPr/>
        </p:nvSpPr>
        <p:spPr>
          <a:xfrm>
            <a:off x="2514600" y="1104732"/>
            <a:ext cx="9403080" cy="95410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156930" y="6046913"/>
            <a:ext cx="4683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002060"/>
                </a:solidFill>
              </a:rPr>
              <a:t>Количество итераций может быть </a:t>
            </a:r>
          </a:p>
          <a:p>
            <a:r>
              <a:rPr lang="ru-RU" sz="2400" dirty="0" smtClean="0">
                <a:solidFill>
                  <a:srgbClr val="002060"/>
                </a:solidFill>
              </a:rPr>
              <a:t>порядка 30, и 3000, и 3000000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440" y="3672619"/>
            <a:ext cx="4925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1. Выполнено заданное количество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    итераций</a:t>
            </a:r>
            <a:endParaRPr lang="ru-RU" sz="2400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5450305" y="4960112"/>
            <a:ext cx="1098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/>
          <p:cNvCxnSpPr/>
          <p:nvPr/>
        </p:nvCxnSpPr>
        <p:spPr>
          <a:xfrm>
            <a:off x="5450305" y="4960112"/>
            <a:ext cx="0" cy="279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552096" y="4960112"/>
            <a:ext cx="0" cy="2794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67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4" y="568126"/>
            <a:ext cx="391160" cy="21336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460055" y="222722"/>
            <a:ext cx="11225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33" b="1" dirty="0"/>
              <a:t> </a:t>
            </a:r>
            <a:r>
              <a:rPr lang="ru-RU" sz="3733" b="1" dirty="0" smtClean="0"/>
              <a:t>      </a:t>
            </a:r>
            <a:r>
              <a:rPr lang="ru-RU" sz="4000" b="1" dirty="0" smtClean="0">
                <a:solidFill>
                  <a:srgbClr val="0070C0"/>
                </a:solidFill>
              </a:rPr>
              <a:t>обучающих </a:t>
            </a:r>
            <a:r>
              <a:rPr lang="ru-RU" sz="4000" b="1" dirty="0">
                <a:solidFill>
                  <a:srgbClr val="0070C0"/>
                </a:solidFill>
              </a:rPr>
              <a:t>примеров</a:t>
            </a:r>
            <a:r>
              <a:rPr lang="en-US" sz="3733" b="1" dirty="0" smtClean="0">
                <a:solidFill>
                  <a:srgbClr val="0070C0"/>
                </a:solidFill>
              </a:rPr>
              <a:t>,     </a:t>
            </a:r>
            <a:r>
              <a:rPr lang="ru-RU" sz="3733" b="1" dirty="0" smtClean="0">
                <a:solidFill>
                  <a:srgbClr val="0070C0"/>
                </a:solidFill>
              </a:rPr>
              <a:t>признаков</a:t>
            </a:r>
            <a:r>
              <a:rPr lang="en-US" sz="3733" b="1" dirty="0" smtClean="0"/>
              <a:t>.</a:t>
            </a:r>
            <a:endParaRPr lang="en-US" sz="3733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21" y="556295"/>
            <a:ext cx="259588" cy="2133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3200" y="1181893"/>
            <a:ext cx="561263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733" i="1" u="sng" dirty="0" smtClean="0">
                <a:solidFill>
                  <a:srgbClr val="002060"/>
                </a:solidFill>
              </a:rPr>
              <a:t>Градиентный спуск</a:t>
            </a:r>
            <a:endParaRPr lang="en-US" sz="3733" i="1" u="sng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00800" y="1181893"/>
            <a:ext cx="561263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733" i="1" u="sng" dirty="0" smtClean="0">
                <a:solidFill>
                  <a:srgbClr val="002060"/>
                </a:solidFill>
              </a:rPr>
              <a:t>Точное решение</a:t>
            </a:r>
            <a:endParaRPr lang="en-US" sz="3733" i="1" u="sng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892800" y="1397000"/>
            <a:ext cx="0" cy="497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0800" y="2050313"/>
            <a:ext cx="54864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Не нужно выбирать     </a:t>
            </a:r>
            <a:r>
              <a:rPr lang="en-US" sz="3733" dirty="0" smtClean="0"/>
              <a:t>.</a:t>
            </a:r>
            <a:endParaRPr lang="en-US" sz="3733" dirty="0"/>
          </a:p>
        </p:txBody>
      </p:sp>
      <p:sp>
        <p:nvSpPr>
          <p:cNvPr id="16" name="Rectangle 15"/>
          <p:cNvSpPr/>
          <p:nvPr/>
        </p:nvSpPr>
        <p:spPr>
          <a:xfrm>
            <a:off x="686562" y="2084579"/>
            <a:ext cx="5332476" cy="124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Нужно выбирать     </a:t>
            </a:r>
            <a:r>
              <a:rPr lang="en-US" sz="3733" dirty="0" smtClean="0"/>
              <a:t>. </a:t>
            </a:r>
            <a:endParaRPr lang="en-US" sz="3733" dirty="0"/>
          </a:p>
          <a:p>
            <a:endParaRPr lang="en-US" sz="3733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251" y="2344862"/>
            <a:ext cx="266700" cy="2133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92" y="2321965"/>
            <a:ext cx="266700" cy="213360"/>
          </a:xfrm>
          <a:prstGeom prst="rect">
            <a:avLst/>
          </a:prstGeom>
        </p:spPr>
      </p:pic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4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4" y="568126"/>
            <a:ext cx="391160" cy="21336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460055" y="222722"/>
            <a:ext cx="11225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33" b="1" dirty="0"/>
              <a:t> </a:t>
            </a:r>
            <a:r>
              <a:rPr lang="ru-RU" sz="3733" b="1" dirty="0" smtClean="0"/>
              <a:t>      </a:t>
            </a:r>
            <a:r>
              <a:rPr lang="ru-RU" sz="4000" b="1" dirty="0" smtClean="0">
                <a:solidFill>
                  <a:srgbClr val="0070C0"/>
                </a:solidFill>
              </a:rPr>
              <a:t>обучающих </a:t>
            </a:r>
            <a:r>
              <a:rPr lang="ru-RU" sz="4000" b="1" dirty="0">
                <a:solidFill>
                  <a:srgbClr val="0070C0"/>
                </a:solidFill>
              </a:rPr>
              <a:t>примеров</a:t>
            </a:r>
            <a:r>
              <a:rPr lang="en-US" sz="3733" b="1" dirty="0" smtClean="0">
                <a:solidFill>
                  <a:srgbClr val="0070C0"/>
                </a:solidFill>
              </a:rPr>
              <a:t>,     </a:t>
            </a:r>
            <a:r>
              <a:rPr lang="ru-RU" sz="3733" b="1" dirty="0" smtClean="0">
                <a:solidFill>
                  <a:srgbClr val="0070C0"/>
                </a:solidFill>
              </a:rPr>
              <a:t>признаков</a:t>
            </a:r>
            <a:r>
              <a:rPr lang="en-US" sz="3733" b="1" dirty="0" smtClean="0"/>
              <a:t>.</a:t>
            </a:r>
            <a:endParaRPr lang="en-US" sz="3733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21" y="556295"/>
            <a:ext cx="259588" cy="2133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3200" y="1181893"/>
            <a:ext cx="561263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733" i="1" u="sng" dirty="0" smtClean="0">
                <a:solidFill>
                  <a:srgbClr val="002060"/>
                </a:solidFill>
              </a:rPr>
              <a:t>Градиентный спуск</a:t>
            </a:r>
            <a:endParaRPr lang="en-US" sz="3733" i="1" u="sng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00800" y="1181893"/>
            <a:ext cx="561263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733" i="1" u="sng" dirty="0" smtClean="0">
                <a:solidFill>
                  <a:srgbClr val="002060"/>
                </a:solidFill>
              </a:rPr>
              <a:t>Точное решение</a:t>
            </a:r>
            <a:endParaRPr lang="en-US" sz="3733" i="1" u="sng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892800" y="1397000"/>
            <a:ext cx="0" cy="497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0800" y="2050313"/>
            <a:ext cx="5486400" cy="1282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Не нужно выбирать     </a:t>
            </a:r>
            <a:r>
              <a:rPr lang="en-US" sz="3733" dirty="0" smtClean="0"/>
              <a:t>.</a:t>
            </a:r>
            <a:endParaRPr lang="en-US" sz="3733" dirty="0"/>
          </a:p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Не надо итерировать</a:t>
            </a:r>
            <a:r>
              <a:rPr lang="en-US" sz="3733" dirty="0" smtClean="0"/>
              <a:t>.</a:t>
            </a:r>
            <a:endParaRPr lang="en-US" sz="3733" dirty="0"/>
          </a:p>
        </p:txBody>
      </p:sp>
      <p:sp>
        <p:nvSpPr>
          <p:cNvPr id="16" name="Rectangle 15"/>
          <p:cNvSpPr/>
          <p:nvPr/>
        </p:nvSpPr>
        <p:spPr>
          <a:xfrm>
            <a:off x="686562" y="2084579"/>
            <a:ext cx="5332476" cy="173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Нужно выбирать     </a:t>
            </a:r>
            <a:r>
              <a:rPr lang="en-US" sz="3733" dirty="0" smtClean="0"/>
              <a:t>. </a:t>
            </a:r>
            <a:endParaRPr lang="en-US" sz="3733" dirty="0"/>
          </a:p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Много итераций</a:t>
            </a:r>
            <a:r>
              <a:rPr lang="en-US" sz="3200" dirty="0" smtClean="0"/>
              <a:t>.</a:t>
            </a:r>
            <a:endParaRPr lang="en-US" sz="3200" dirty="0"/>
          </a:p>
          <a:p>
            <a:endParaRPr lang="en-US" sz="3733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251" y="2344862"/>
            <a:ext cx="266700" cy="2133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92" y="2321965"/>
            <a:ext cx="266700" cy="213360"/>
          </a:xfrm>
          <a:prstGeom prst="rect">
            <a:avLst/>
          </a:prstGeom>
        </p:spPr>
      </p:pic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4" y="568126"/>
            <a:ext cx="391160" cy="21336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460055" y="222722"/>
            <a:ext cx="11225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33" b="1" dirty="0"/>
              <a:t> </a:t>
            </a:r>
            <a:r>
              <a:rPr lang="ru-RU" sz="3733" b="1" dirty="0" smtClean="0"/>
              <a:t>      </a:t>
            </a:r>
            <a:r>
              <a:rPr lang="ru-RU" sz="4000" b="1" dirty="0" smtClean="0">
                <a:solidFill>
                  <a:srgbClr val="0070C0"/>
                </a:solidFill>
              </a:rPr>
              <a:t>обучающих </a:t>
            </a:r>
            <a:r>
              <a:rPr lang="ru-RU" sz="4000" b="1" dirty="0">
                <a:solidFill>
                  <a:srgbClr val="0070C0"/>
                </a:solidFill>
              </a:rPr>
              <a:t>примеров</a:t>
            </a:r>
            <a:r>
              <a:rPr lang="en-US" sz="3733" b="1" dirty="0" smtClean="0">
                <a:solidFill>
                  <a:srgbClr val="0070C0"/>
                </a:solidFill>
              </a:rPr>
              <a:t>,     </a:t>
            </a:r>
            <a:r>
              <a:rPr lang="ru-RU" sz="3733" b="1" dirty="0" smtClean="0">
                <a:solidFill>
                  <a:srgbClr val="0070C0"/>
                </a:solidFill>
              </a:rPr>
              <a:t>признаков</a:t>
            </a:r>
            <a:r>
              <a:rPr lang="en-US" sz="3733" b="1" dirty="0" smtClean="0"/>
              <a:t>.</a:t>
            </a:r>
            <a:endParaRPr lang="en-US" sz="3733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21" y="556295"/>
            <a:ext cx="259588" cy="2133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3200" y="1181893"/>
            <a:ext cx="561263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733" i="1" u="sng" dirty="0" smtClean="0">
                <a:solidFill>
                  <a:srgbClr val="002060"/>
                </a:solidFill>
              </a:rPr>
              <a:t>Градиентный спуск</a:t>
            </a:r>
            <a:endParaRPr lang="en-US" sz="3733" i="1" u="sng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00800" y="1181893"/>
            <a:ext cx="561263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733" i="1" u="sng" dirty="0" smtClean="0">
                <a:solidFill>
                  <a:srgbClr val="002060"/>
                </a:solidFill>
              </a:rPr>
              <a:t>Точное решение</a:t>
            </a:r>
            <a:endParaRPr lang="en-US" sz="3733" i="1" u="sng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892800" y="1397000"/>
            <a:ext cx="0" cy="497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0800" y="2050313"/>
            <a:ext cx="5486400" cy="1282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Не нужно выбирать     </a:t>
            </a:r>
            <a:r>
              <a:rPr lang="en-US" sz="3733" dirty="0" smtClean="0"/>
              <a:t>.</a:t>
            </a:r>
            <a:endParaRPr lang="en-US" sz="3733" dirty="0"/>
          </a:p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Не надо итерировать</a:t>
            </a:r>
            <a:r>
              <a:rPr lang="en-US" sz="3733" dirty="0" smtClean="0"/>
              <a:t>.</a:t>
            </a:r>
            <a:endParaRPr lang="en-US" sz="3733" dirty="0"/>
          </a:p>
        </p:txBody>
      </p:sp>
      <p:sp>
        <p:nvSpPr>
          <p:cNvPr id="16" name="Rectangle 15"/>
          <p:cNvSpPr/>
          <p:nvPr/>
        </p:nvSpPr>
        <p:spPr>
          <a:xfrm>
            <a:off x="686562" y="2084579"/>
            <a:ext cx="5332476" cy="173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Нужно выбирать     </a:t>
            </a:r>
            <a:r>
              <a:rPr lang="en-US" sz="3733" dirty="0" smtClean="0"/>
              <a:t>. </a:t>
            </a:r>
            <a:endParaRPr lang="en-US" sz="3733" dirty="0"/>
          </a:p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Много итераций</a:t>
            </a:r>
            <a:r>
              <a:rPr lang="en-US" sz="3200" dirty="0" smtClean="0"/>
              <a:t>.</a:t>
            </a:r>
            <a:endParaRPr lang="en-US" sz="3200" dirty="0"/>
          </a:p>
          <a:p>
            <a:endParaRPr lang="en-US" sz="3733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251" y="2344862"/>
            <a:ext cx="266700" cy="2133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84294" y="3216656"/>
            <a:ext cx="5082269" cy="1159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Хорошо работает даже при больших     </a:t>
            </a:r>
            <a:r>
              <a:rPr lang="en-US" sz="3733" dirty="0" smtClean="0"/>
              <a:t>.</a:t>
            </a:r>
            <a:endParaRPr lang="en-US" sz="3733" dirty="0"/>
          </a:p>
        </p:txBody>
      </p:sp>
      <p:sp>
        <p:nvSpPr>
          <p:cNvPr id="19" name="Rectangle 18"/>
          <p:cNvSpPr/>
          <p:nvPr/>
        </p:nvSpPr>
        <p:spPr>
          <a:xfrm>
            <a:off x="6400801" y="3188574"/>
            <a:ext cx="5333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Надо вычислять</a:t>
            </a:r>
            <a:endParaRPr lang="en-US" sz="32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27" y="3192905"/>
            <a:ext cx="1930908" cy="51206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92" y="2321965"/>
            <a:ext cx="266700" cy="2133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534" y="3988299"/>
            <a:ext cx="259588" cy="213360"/>
          </a:xfrm>
          <a:prstGeom prst="rect">
            <a:avLst/>
          </a:prstGeom>
        </p:spPr>
      </p:pic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932717" y="3727534"/>
                <a:ext cx="429255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Для матрицы размера </a:t>
                </a:r>
                <a:r>
                  <a:rPr lang="en-US" sz="2000" dirty="0" smtClean="0"/>
                  <a:t>              </a:t>
                </a:r>
                <a:r>
                  <a:rPr lang="ru-RU" sz="2000" dirty="0" smtClean="0"/>
                  <a:t>требуется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ru-R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операций</m:t>
                    </m:r>
                  </m:oMath>
                </a14:m>
                <a:endParaRPr lang="ru-RU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717" y="3727534"/>
                <a:ext cx="4292559" cy="707886"/>
              </a:xfrm>
              <a:prstGeom prst="rect">
                <a:avLst/>
              </a:prstGeom>
              <a:blipFill rotWithShape="0">
                <a:blip r:embed="rId13"/>
                <a:stretch>
                  <a:fillRect l="-1420" t="-4274" b="-13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9499733" y="3750099"/>
                <a:ext cx="94004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ru-RU" sz="2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ru-RU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ru-RU" sz="2000" dirty="0" smtClean="0">
                    <a:solidFill>
                      <a:srgbClr val="FF0000"/>
                    </a:solidFill>
                  </a:rPr>
                  <a:t> </a:t>
                </a:r>
                <a:endParaRPr lang="ru-RU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733" y="3750099"/>
                <a:ext cx="940044" cy="400110"/>
              </a:xfrm>
              <a:prstGeom prst="rect">
                <a:avLst/>
              </a:prstGeom>
              <a:blipFill rotWithShape="0">
                <a:blip r:embed="rId14"/>
                <a:stretch>
                  <a:fillRect l="-6452"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33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4" y="568126"/>
            <a:ext cx="391160" cy="21336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460055" y="222722"/>
            <a:ext cx="11225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33" b="1" dirty="0"/>
              <a:t> </a:t>
            </a:r>
            <a:r>
              <a:rPr lang="ru-RU" sz="3733" b="1" dirty="0" smtClean="0"/>
              <a:t>      </a:t>
            </a:r>
            <a:r>
              <a:rPr lang="ru-RU" sz="4000" b="1" dirty="0" smtClean="0">
                <a:solidFill>
                  <a:srgbClr val="0070C0"/>
                </a:solidFill>
              </a:rPr>
              <a:t>обучающих </a:t>
            </a:r>
            <a:r>
              <a:rPr lang="ru-RU" sz="4000" b="1" dirty="0">
                <a:solidFill>
                  <a:srgbClr val="0070C0"/>
                </a:solidFill>
              </a:rPr>
              <a:t>примеров</a:t>
            </a:r>
            <a:r>
              <a:rPr lang="en-US" sz="3733" b="1" dirty="0" smtClean="0">
                <a:solidFill>
                  <a:srgbClr val="0070C0"/>
                </a:solidFill>
              </a:rPr>
              <a:t>,     </a:t>
            </a:r>
            <a:r>
              <a:rPr lang="ru-RU" sz="3733" b="1" dirty="0" smtClean="0">
                <a:solidFill>
                  <a:srgbClr val="0070C0"/>
                </a:solidFill>
              </a:rPr>
              <a:t>признаков</a:t>
            </a:r>
            <a:r>
              <a:rPr lang="en-US" sz="3733" b="1" dirty="0" smtClean="0"/>
              <a:t>.</a:t>
            </a:r>
            <a:endParaRPr lang="en-US" sz="3733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21" y="556295"/>
            <a:ext cx="259588" cy="2133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3200" y="1181893"/>
            <a:ext cx="561263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733" i="1" u="sng" dirty="0" smtClean="0">
                <a:solidFill>
                  <a:srgbClr val="002060"/>
                </a:solidFill>
              </a:rPr>
              <a:t>Градиентный спуск</a:t>
            </a:r>
            <a:endParaRPr lang="en-US" sz="3733" i="1" u="sng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00800" y="1181893"/>
            <a:ext cx="561263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733" i="1" u="sng" dirty="0" smtClean="0">
                <a:solidFill>
                  <a:srgbClr val="002060"/>
                </a:solidFill>
              </a:rPr>
              <a:t>Точное решение</a:t>
            </a:r>
            <a:endParaRPr lang="en-US" sz="3733" i="1" u="sng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892800" y="1397000"/>
            <a:ext cx="0" cy="497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0800" y="2050313"/>
            <a:ext cx="5486400" cy="1282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Не нужно выбирать     </a:t>
            </a:r>
            <a:r>
              <a:rPr lang="en-US" sz="3733" dirty="0" smtClean="0"/>
              <a:t>.</a:t>
            </a:r>
            <a:endParaRPr lang="en-US" sz="3733" dirty="0"/>
          </a:p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Не надо итерировать</a:t>
            </a:r>
            <a:r>
              <a:rPr lang="en-US" sz="3733" dirty="0" smtClean="0"/>
              <a:t>.</a:t>
            </a:r>
            <a:endParaRPr lang="en-US" sz="3733" dirty="0"/>
          </a:p>
        </p:txBody>
      </p:sp>
      <p:sp>
        <p:nvSpPr>
          <p:cNvPr id="16" name="Rectangle 15"/>
          <p:cNvSpPr/>
          <p:nvPr/>
        </p:nvSpPr>
        <p:spPr>
          <a:xfrm>
            <a:off x="686562" y="2084579"/>
            <a:ext cx="5332476" cy="173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Нужно выбирать     </a:t>
            </a:r>
            <a:r>
              <a:rPr lang="en-US" sz="3733" dirty="0" smtClean="0"/>
              <a:t>. </a:t>
            </a:r>
            <a:endParaRPr lang="en-US" sz="3733" dirty="0"/>
          </a:p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Много итераций</a:t>
            </a:r>
            <a:r>
              <a:rPr lang="en-US" sz="3200" dirty="0" smtClean="0"/>
              <a:t>.</a:t>
            </a:r>
            <a:endParaRPr lang="en-US" sz="3200" dirty="0"/>
          </a:p>
          <a:p>
            <a:endParaRPr lang="en-US" sz="3733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251" y="2344862"/>
            <a:ext cx="266700" cy="2133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84294" y="3216656"/>
            <a:ext cx="5082269" cy="1159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Хорошо работает даже при больших     </a:t>
            </a:r>
            <a:r>
              <a:rPr lang="en-US" sz="3733" dirty="0" smtClean="0"/>
              <a:t>.</a:t>
            </a:r>
            <a:endParaRPr lang="en-US" sz="3733" dirty="0"/>
          </a:p>
        </p:txBody>
      </p:sp>
      <p:sp>
        <p:nvSpPr>
          <p:cNvPr id="19" name="Rectangle 18"/>
          <p:cNvSpPr/>
          <p:nvPr/>
        </p:nvSpPr>
        <p:spPr>
          <a:xfrm>
            <a:off x="6400801" y="3188574"/>
            <a:ext cx="5333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Надо вычислять</a:t>
            </a:r>
            <a:endParaRPr lang="en-US" sz="32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27" y="3192905"/>
            <a:ext cx="1930908" cy="51206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400801" y="4318000"/>
            <a:ext cx="4985019" cy="1159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Медленно работает при </a:t>
            </a:r>
          </a:p>
          <a:p>
            <a:r>
              <a:rPr lang="ru-RU" sz="3200" dirty="0"/>
              <a:t> </a:t>
            </a:r>
            <a:r>
              <a:rPr lang="ru-RU" sz="3200" dirty="0" smtClean="0"/>
              <a:t>больших       </a:t>
            </a:r>
            <a:r>
              <a:rPr lang="en-US" sz="3733" dirty="0" smtClean="0"/>
              <a:t>.</a:t>
            </a:r>
            <a:endParaRPr lang="en-US" sz="3733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92" y="2321965"/>
            <a:ext cx="266700" cy="2133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534" y="3988299"/>
            <a:ext cx="259588" cy="2133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012" y="5087466"/>
            <a:ext cx="259588" cy="213360"/>
          </a:xfrm>
          <a:prstGeom prst="rect">
            <a:avLst/>
          </a:prstGeom>
        </p:spPr>
      </p:pic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932717" y="3727534"/>
                <a:ext cx="429255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Для матрицы размера </a:t>
                </a:r>
                <a:r>
                  <a:rPr lang="en-US" sz="2000" dirty="0" smtClean="0"/>
                  <a:t>              </a:t>
                </a:r>
                <a:r>
                  <a:rPr lang="ru-RU" sz="2000" dirty="0" smtClean="0"/>
                  <a:t>требуется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ru-R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операций</m:t>
                    </m:r>
                  </m:oMath>
                </a14:m>
                <a:endParaRPr lang="ru-RU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717" y="3727534"/>
                <a:ext cx="4292559" cy="707886"/>
              </a:xfrm>
              <a:prstGeom prst="rect">
                <a:avLst/>
              </a:prstGeom>
              <a:blipFill rotWithShape="0">
                <a:blip r:embed="rId14"/>
                <a:stretch>
                  <a:fillRect l="-1420" t="-4274" b="-13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9499733" y="3750099"/>
                <a:ext cx="94004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ru-RU" sz="2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ru-RU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ru-RU" sz="2000" dirty="0" smtClean="0">
                    <a:solidFill>
                      <a:srgbClr val="FF0000"/>
                    </a:solidFill>
                  </a:rPr>
                  <a:t> </a:t>
                </a:r>
                <a:endParaRPr lang="ru-RU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733" y="3750099"/>
                <a:ext cx="940044" cy="400110"/>
              </a:xfrm>
              <a:prstGeom prst="rect">
                <a:avLst/>
              </a:prstGeom>
              <a:blipFill rotWithShape="0">
                <a:blip r:embed="rId15"/>
                <a:stretch>
                  <a:fillRect l="-6452"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78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4" y="568126"/>
            <a:ext cx="391160" cy="21336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460055" y="222722"/>
            <a:ext cx="11225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33" b="1" dirty="0"/>
              <a:t> </a:t>
            </a:r>
            <a:r>
              <a:rPr lang="ru-RU" sz="3733" b="1" dirty="0" smtClean="0"/>
              <a:t>      </a:t>
            </a:r>
            <a:r>
              <a:rPr lang="ru-RU" sz="4000" b="1" dirty="0" smtClean="0">
                <a:solidFill>
                  <a:srgbClr val="0070C0"/>
                </a:solidFill>
              </a:rPr>
              <a:t>обучающих </a:t>
            </a:r>
            <a:r>
              <a:rPr lang="ru-RU" sz="4000" b="1" dirty="0">
                <a:solidFill>
                  <a:srgbClr val="0070C0"/>
                </a:solidFill>
              </a:rPr>
              <a:t>примеров</a:t>
            </a:r>
            <a:r>
              <a:rPr lang="en-US" sz="3733" b="1" dirty="0" smtClean="0">
                <a:solidFill>
                  <a:srgbClr val="0070C0"/>
                </a:solidFill>
              </a:rPr>
              <a:t>,     </a:t>
            </a:r>
            <a:r>
              <a:rPr lang="ru-RU" sz="3733" b="1" dirty="0" smtClean="0">
                <a:solidFill>
                  <a:srgbClr val="0070C0"/>
                </a:solidFill>
              </a:rPr>
              <a:t>признаков</a:t>
            </a:r>
            <a:r>
              <a:rPr lang="en-US" sz="3733" b="1" dirty="0" smtClean="0"/>
              <a:t>.</a:t>
            </a:r>
            <a:endParaRPr lang="en-US" sz="3733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21" y="556295"/>
            <a:ext cx="259588" cy="2133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03200" y="1181893"/>
            <a:ext cx="561263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733" i="1" u="sng" dirty="0" smtClean="0">
                <a:solidFill>
                  <a:srgbClr val="002060"/>
                </a:solidFill>
              </a:rPr>
              <a:t>Градиентный спуск</a:t>
            </a:r>
            <a:endParaRPr lang="en-US" sz="3733" i="1" u="sng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00800" y="1181893"/>
            <a:ext cx="5612637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733" i="1" u="sng" dirty="0" smtClean="0">
                <a:solidFill>
                  <a:srgbClr val="002060"/>
                </a:solidFill>
              </a:rPr>
              <a:t>Точное решение</a:t>
            </a:r>
            <a:endParaRPr lang="en-US" sz="3733" i="1" u="sng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892800" y="1397000"/>
            <a:ext cx="0" cy="4978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0800" y="2050313"/>
            <a:ext cx="5486400" cy="1282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Не нужно выбирать     </a:t>
            </a:r>
            <a:r>
              <a:rPr lang="en-US" sz="3733" dirty="0" smtClean="0"/>
              <a:t>.</a:t>
            </a:r>
            <a:endParaRPr lang="en-US" sz="3733" dirty="0"/>
          </a:p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Не надо итерировать</a:t>
            </a:r>
            <a:r>
              <a:rPr lang="en-US" sz="3733" dirty="0" smtClean="0"/>
              <a:t>.</a:t>
            </a:r>
            <a:endParaRPr lang="en-US" sz="3733" dirty="0"/>
          </a:p>
        </p:txBody>
      </p:sp>
      <p:sp>
        <p:nvSpPr>
          <p:cNvPr id="16" name="Rectangle 15"/>
          <p:cNvSpPr/>
          <p:nvPr/>
        </p:nvSpPr>
        <p:spPr>
          <a:xfrm>
            <a:off x="686562" y="2084579"/>
            <a:ext cx="5332476" cy="173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Нужно выбирать     </a:t>
            </a:r>
            <a:r>
              <a:rPr lang="en-US" sz="3733" dirty="0" smtClean="0"/>
              <a:t>. </a:t>
            </a:r>
            <a:endParaRPr lang="en-US" sz="3733" dirty="0"/>
          </a:p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Много итераций</a:t>
            </a:r>
            <a:r>
              <a:rPr lang="en-US" sz="3200" dirty="0" smtClean="0"/>
              <a:t>.</a:t>
            </a:r>
            <a:endParaRPr lang="en-US" sz="3200" dirty="0"/>
          </a:p>
          <a:p>
            <a:endParaRPr lang="en-US" sz="3733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251" y="2344862"/>
            <a:ext cx="266700" cy="21336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84294" y="3216656"/>
            <a:ext cx="5082269" cy="1159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Хорошо работает даже при больших     </a:t>
            </a:r>
            <a:r>
              <a:rPr lang="en-US" sz="3733" dirty="0" smtClean="0"/>
              <a:t>.</a:t>
            </a:r>
            <a:endParaRPr lang="en-US" sz="3733" dirty="0"/>
          </a:p>
        </p:txBody>
      </p:sp>
      <p:sp>
        <p:nvSpPr>
          <p:cNvPr id="19" name="Rectangle 18"/>
          <p:cNvSpPr/>
          <p:nvPr/>
        </p:nvSpPr>
        <p:spPr>
          <a:xfrm>
            <a:off x="6400801" y="3188574"/>
            <a:ext cx="5333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Надо вычислять</a:t>
            </a:r>
            <a:endParaRPr lang="en-US" sz="32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627" y="3192905"/>
            <a:ext cx="1930908" cy="512064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400801" y="4318000"/>
            <a:ext cx="4985019" cy="1159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>
              <a:buFont typeface="Arial" pitchFamily="34" charset="0"/>
              <a:buChar char="•"/>
            </a:pPr>
            <a:r>
              <a:rPr lang="ru-RU" sz="3200" dirty="0" smtClean="0"/>
              <a:t>Медленно работает при </a:t>
            </a:r>
          </a:p>
          <a:p>
            <a:r>
              <a:rPr lang="ru-RU" sz="3200" dirty="0"/>
              <a:t> </a:t>
            </a:r>
            <a:r>
              <a:rPr lang="ru-RU" sz="3200" dirty="0" smtClean="0"/>
              <a:t>больших       </a:t>
            </a:r>
            <a:r>
              <a:rPr lang="en-US" sz="3733" dirty="0" smtClean="0"/>
              <a:t>.</a:t>
            </a:r>
            <a:endParaRPr lang="en-US" sz="3733" dirty="0"/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92" y="2321965"/>
            <a:ext cx="266700" cy="2133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534" y="3988299"/>
            <a:ext cx="259588" cy="2133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012" y="5087466"/>
            <a:ext cx="259588" cy="213360"/>
          </a:xfrm>
          <a:prstGeom prst="rect">
            <a:avLst/>
          </a:prstGeom>
        </p:spPr>
      </p:pic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932717" y="3727534"/>
                <a:ext cx="429255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 smtClean="0"/>
                  <a:t>Для матрицы размера </a:t>
                </a:r>
                <a:r>
                  <a:rPr lang="en-US" sz="2000" dirty="0" smtClean="0"/>
                  <a:t>              </a:t>
                </a:r>
                <a:r>
                  <a:rPr lang="ru-RU" sz="2000" dirty="0" smtClean="0"/>
                  <a:t>требуется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ru-RU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операций</m:t>
                    </m:r>
                  </m:oMath>
                </a14:m>
                <a:endParaRPr lang="ru-RU" sz="200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717" y="3727534"/>
                <a:ext cx="4292559" cy="707886"/>
              </a:xfrm>
              <a:prstGeom prst="rect">
                <a:avLst/>
              </a:prstGeom>
              <a:blipFill rotWithShape="0">
                <a:blip r:embed="rId14"/>
                <a:stretch>
                  <a:fillRect l="-1420" t="-4274" b="-136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9499733" y="3750099"/>
                <a:ext cx="94004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ru-RU" sz="20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ru-RU" sz="20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n</a:t>
                </a:r>
                <a:r>
                  <a:rPr lang="ru-RU" sz="2000" dirty="0" smtClean="0">
                    <a:solidFill>
                      <a:srgbClr val="FF0000"/>
                    </a:solidFill>
                  </a:rPr>
                  <a:t> </a:t>
                </a:r>
                <a:endParaRPr lang="ru-RU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733" y="3750099"/>
                <a:ext cx="940044" cy="400110"/>
              </a:xfrm>
              <a:prstGeom prst="rect">
                <a:avLst/>
              </a:prstGeom>
              <a:blipFill rotWithShape="0">
                <a:blip r:embed="rId15"/>
                <a:stretch>
                  <a:fillRect l="-6452" t="-7576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199787" y="5467252"/>
            <a:ext cx="3239990" cy="584775"/>
          </a:xfrm>
          <a:prstGeom prst="rect">
            <a:avLst/>
          </a:prstGeom>
          <a:noFill/>
          <a:ln>
            <a:solidFill>
              <a:srgbClr val="D905BB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 = 100,  n = 1000 </a:t>
            </a:r>
            <a:endParaRPr lang="ru-RU" sz="3200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9499733" y="5087466"/>
            <a:ext cx="470022" cy="308429"/>
          </a:xfrm>
          <a:prstGeom prst="straightConnector1">
            <a:avLst/>
          </a:prstGeom>
          <a:ln>
            <a:solidFill>
              <a:srgbClr val="D90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45106" y="6164096"/>
            <a:ext cx="1975221" cy="58477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/>
              <a:t>n = 10 000</a:t>
            </a:r>
            <a:endParaRPr lang="ru-RU" sz="3200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 flipH="1" flipV="1">
            <a:off x="1946787" y="5953190"/>
            <a:ext cx="3946013" cy="32498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86485" y="4219667"/>
            <a:ext cx="966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</a:t>
            </a:r>
            <a:r>
              <a:rPr lang="en-US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10</a:t>
            </a:r>
            <a:r>
              <a:rPr lang="en-US" sz="32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6</a:t>
            </a:r>
            <a:endParaRPr lang="ru-RU" sz="32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0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699834" y="937795"/>
            <a:ext cx="6963798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/>
              <a:t>Случаи, когда градиентный спуск не работает и надо брать меньшие значения</a:t>
            </a:r>
            <a:endParaRPr lang="en-US" sz="2667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01791"/>
            <a:ext cx="475488" cy="27228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37065" y="2472648"/>
            <a:ext cx="2590800" cy="59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ru-RU" sz="2133" dirty="0" smtClean="0"/>
              <a:t>Номер итерации</a:t>
            </a:r>
            <a:endParaRPr lang="en-US" sz="2133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357376" y="963669"/>
            <a:ext cx="0" cy="1914324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52577" y="2574247"/>
            <a:ext cx="3028548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798" y="1474079"/>
            <a:ext cx="228600" cy="1828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15" y="3346597"/>
            <a:ext cx="475488" cy="272288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1322991" y="3108475"/>
            <a:ext cx="0" cy="1914324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18192" y="4719053"/>
            <a:ext cx="487460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43" y="3346597"/>
            <a:ext cx="475488" cy="272288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flipV="1">
            <a:off x="7440819" y="2154742"/>
            <a:ext cx="0" cy="286806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36019" y="4719053"/>
            <a:ext cx="3735181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7669" y="279400"/>
            <a:ext cx="10463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 smtClean="0">
                <a:solidFill>
                  <a:srgbClr val="002060"/>
                </a:solidFill>
              </a:rPr>
              <a:t>Проверка корректности работы градиентного спуска</a:t>
            </a:r>
            <a:r>
              <a:rPr lang="en-US" sz="3200" b="1" dirty="0" smtClean="0"/>
              <a:t>.</a:t>
            </a:r>
            <a:r>
              <a:rPr lang="ru-RU" sz="3200" b="1" dirty="0" smtClean="0"/>
              <a:t> </a:t>
            </a:r>
            <a:endParaRPr lang="en-US" sz="3200" b="1" dirty="0"/>
          </a:p>
        </p:txBody>
      </p:sp>
      <p:sp>
        <p:nvSpPr>
          <p:cNvPr id="3" name="Полилиния 2"/>
          <p:cNvSpPr/>
          <p:nvPr/>
        </p:nvSpPr>
        <p:spPr>
          <a:xfrm>
            <a:off x="1342959" y="1035584"/>
            <a:ext cx="1912948" cy="1132574"/>
          </a:xfrm>
          <a:custGeom>
            <a:avLst/>
            <a:gdLst>
              <a:gd name="connsiteX0" fmla="*/ 0 w 1912948"/>
              <a:gd name="connsiteY0" fmla="*/ 1132574 h 1132574"/>
              <a:gd name="connsiteX1" fmla="*/ 1091380 w 1912948"/>
              <a:gd name="connsiteY1" fmla="*/ 837606 h 1132574"/>
              <a:gd name="connsiteX2" fmla="*/ 1814051 w 1912948"/>
              <a:gd name="connsiteY2" fmla="*/ 100186 h 1132574"/>
              <a:gd name="connsiteX3" fmla="*/ 1887793 w 1912948"/>
              <a:gd name="connsiteY3" fmla="*/ 26444 h 113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948" h="1132574">
                <a:moveTo>
                  <a:pt x="0" y="1132574"/>
                </a:moveTo>
                <a:cubicBezTo>
                  <a:pt x="394519" y="1071122"/>
                  <a:pt x="789038" y="1009671"/>
                  <a:pt x="1091380" y="837606"/>
                </a:cubicBezTo>
                <a:cubicBezTo>
                  <a:pt x="1393722" y="665541"/>
                  <a:pt x="1681316" y="235380"/>
                  <a:pt x="1814051" y="100186"/>
                </a:cubicBezTo>
                <a:cubicBezTo>
                  <a:pt x="1946787" y="-35008"/>
                  <a:pt x="1917290" y="-4282"/>
                  <a:pt x="1887793" y="26444"/>
                </a:cubicBez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1371600" y="3510116"/>
            <a:ext cx="1253613" cy="970662"/>
          </a:xfrm>
          <a:custGeom>
            <a:avLst/>
            <a:gdLst>
              <a:gd name="connsiteX0" fmla="*/ 0 w 1253613"/>
              <a:gd name="connsiteY0" fmla="*/ 0 h 970662"/>
              <a:gd name="connsiteX1" fmla="*/ 162232 w 1253613"/>
              <a:gd name="connsiteY1" fmla="*/ 589936 h 970662"/>
              <a:gd name="connsiteX2" fmla="*/ 486697 w 1253613"/>
              <a:gd name="connsiteY2" fmla="*/ 899652 h 970662"/>
              <a:gd name="connsiteX3" fmla="*/ 811161 w 1253613"/>
              <a:gd name="connsiteY3" fmla="*/ 943897 h 970662"/>
              <a:gd name="connsiteX4" fmla="*/ 1091381 w 1253613"/>
              <a:gd name="connsiteY4" fmla="*/ 560439 h 970662"/>
              <a:gd name="connsiteX5" fmla="*/ 1253613 w 1253613"/>
              <a:gd name="connsiteY5" fmla="*/ 29497 h 970662"/>
              <a:gd name="connsiteX6" fmla="*/ 1253613 w 1253613"/>
              <a:gd name="connsiteY6" fmla="*/ 29497 h 97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3613" h="970662">
                <a:moveTo>
                  <a:pt x="0" y="0"/>
                </a:moveTo>
                <a:cubicBezTo>
                  <a:pt x="40558" y="219997"/>
                  <a:pt x="81116" y="439994"/>
                  <a:pt x="162232" y="589936"/>
                </a:cubicBezTo>
                <a:cubicBezTo>
                  <a:pt x="243348" y="739878"/>
                  <a:pt x="378542" y="840659"/>
                  <a:pt x="486697" y="899652"/>
                </a:cubicBezTo>
                <a:cubicBezTo>
                  <a:pt x="594852" y="958646"/>
                  <a:pt x="710380" y="1000432"/>
                  <a:pt x="811161" y="943897"/>
                </a:cubicBezTo>
                <a:cubicBezTo>
                  <a:pt x="911942" y="887362"/>
                  <a:pt x="1017639" y="712839"/>
                  <a:pt x="1091381" y="560439"/>
                </a:cubicBezTo>
                <a:cubicBezTo>
                  <a:pt x="1165123" y="408039"/>
                  <a:pt x="1253613" y="29497"/>
                  <a:pt x="1253613" y="29497"/>
                </a:cubicBezTo>
                <a:lnTo>
                  <a:pt x="1253613" y="29497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олилиния 33"/>
          <p:cNvSpPr/>
          <p:nvPr/>
        </p:nvSpPr>
        <p:spPr>
          <a:xfrm>
            <a:off x="2612845" y="3545111"/>
            <a:ext cx="1253613" cy="970662"/>
          </a:xfrm>
          <a:custGeom>
            <a:avLst/>
            <a:gdLst>
              <a:gd name="connsiteX0" fmla="*/ 0 w 1253613"/>
              <a:gd name="connsiteY0" fmla="*/ 0 h 970662"/>
              <a:gd name="connsiteX1" fmla="*/ 162232 w 1253613"/>
              <a:gd name="connsiteY1" fmla="*/ 589936 h 970662"/>
              <a:gd name="connsiteX2" fmla="*/ 486697 w 1253613"/>
              <a:gd name="connsiteY2" fmla="*/ 899652 h 970662"/>
              <a:gd name="connsiteX3" fmla="*/ 811161 w 1253613"/>
              <a:gd name="connsiteY3" fmla="*/ 943897 h 970662"/>
              <a:gd name="connsiteX4" fmla="*/ 1091381 w 1253613"/>
              <a:gd name="connsiteY4" fmla="*/ 560439 h 970662"/>
              <a:gd name="connsiteX5" fmla="*/ 1253613 w 1253613"/>
              <a:gd name="connsiteY5" fmla="*/ 29497 h 970662"/>
              <a:gd name="connsiteX6" fmla="*/ 1253613 w 1253613"/>
              <a:gd name="connsiteY6" fmla="*/ 29497 h 97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3613" h="970662">
                <a:moveTo>
                  <a:pt x="0" y="0"/>
                </a:moveTo>
                <a:cubicBezTo>
                  <a:pt x="40558" y="219997"/>
                  <a:pt x="81116" y="439994"/>
                  <a:pt x="162232" y="589936"/>
                </a:cubicBezTo>
                <a:cubicBezTo>
                  <a:pt x="243348" y="739878"/>
                  <a:pt x="378542" y="840659"/>
                  <a:pt x="486697" y="899652"/>
                </a:cubicBezTo>
                <a:cubicBezTo>
                  <a:pt x="594852" y="958646"/>
                  <a:pt x="710380" y="1000432"/>
                  <a:pt x="811161" y="943897"/>
                </a:cubicBezTo>
                <a:cubicBezTo>
                  <a:pt x="911942" y="887362"/>
                  <a:pt x="1017639" y="712839"/>
                  <a:pt x="1091381" y="560439"/>
                </a:cubicBezTo>
                <a:cubicBezTo>
                  <a:pt x="1165123" y="408039"/>
                  <a:pt x="1253613" y="29497"/>
                  <a:pt x="1253613" y="29497"/>
                </a:cubicBezTo>
                <a:lnTo>
                  <a:pt x="1253613" y="29497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олилиния 35"/>
          <p:cNvSpPr/>
          <p:nvPr/>
        </p:nvSpPr>
        <p:spPr>
          <a:xfrm>
            <a:off x="3866458" y="3571042"/>
            <a:ext cx="1253613" cy="970662"/>
          </a:xfrm>
          <a:custGeom>
            <a:avLst/>
            <a:gdLst>
              <a:gd name="connsiteX0" fmla="*/ 0 w 1253613"/>
              <a:gd name="connsiteY0" fmla="*/ 0 h 970662"/>
              <a:gd name="connsiteX1" fmla="*/ 162232 w 1253613"/>
              <a:gd name="connsiteY1" fmla="*/ 589936 h 970662"/>
              <a:gd name="connsiteX2" fmla="*/ 486697 w 1253613"/>
              <a:gd name="connsiteY2" fmla="*/ 899652 h 970662"/>
              <a:gd name="connsiteX3" fmla="*/ 811161 w 1253613"/>
              <a:gd name="connsiteY3" fmla="*/ 943897 h 970662"/>
              <a:gd name="connsiteX4" fmla="*/ 1091381 w 1253613"/>
              <a:gd name="connsiteY4" fmla="*/ 560439 h 970662"/>
              <a:gd name="connsiteX5" fmla="*/ 1253613 w 1253613"/>
              <a:gd name="connsiteY5" fmla="*/ 29497 h 970662"/>
              <a:gd name="connsiteX6" fmla="*/ 1253613 w 1253613"/>
              <a:gd name="connsiteY6" fmla="*/ 29497 h 97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3613" h="970662">
                <a:moveTo>
                  <a:pt x="0" y="0"/>
                </a:moveTo>
                <a:cubicBezTo>
                  <a:pt x="40558" y="219997"/>
                  <a:pt x="81116" y="439994"/>
                  <a:pt x="162232" y="589936"/>
                </a:cubicBezTo>
                <a:cubicBezTo>
                  <a:pt x="243348" y="739878"/>
                  <a:pt x="378542" y="840659"/>
                  <a:pt x="486697" y="899652"/>
                </a:cubicBezTo>
                <a:cubicBezTo>
                  <a:pt x="594852" y="958646"/>
                  <a:pt x="710380" y="1000432"/>
                  <a:pt x="811161" y="943897"/>
                </a:cubicBezTo>
                <a:cubicBezTo>
                  <a:pt x="911942" y="887362"/>
                  <a:pt x="1017639" y="712839"/>
                  <a:pt x="1091381" y="560439"/>
                </a:cubicBezTo>
                <a:cubicBezTo>
                  <a:pt x="1165123" y="408039"/>
                  <a:pt x="1253613" y="29497"/>
                  <a:pt x="1253613" y="29497"/>
                </a:cubicBezTo>
                <a:lnTo>
                  <a:pt x="1253613" y="29497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1317445" y="4697355"/>
            <a:ext cx="2590800" cy="59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ru-RU" sz="2133" dirty="0" smtClean="0"/>
              <a:t>Номер итерации</a:t>
            </a:r>
            <a:endParaRPr lang="en-US" sz="2133" dirty="0"/>
          </a:p>
        </p:txBody>
      </p:sp>
      <p:sp>
        <p:nvSpPr>
          <p:cNvPr id="40" name="Овал 39"/>
          <p:cNvSpPr/>
          <p:nvPr/>
        </p:nvSpPr>
        <p:spPr>
          <a:xfrm>
            <a:off x="8129482" y="2952851"/>
            <a:ext cx="104503" cy="131847"/>
          </a:xfrm>
          <a:prstGeom prst="ellipse">
            <a:avLst/>
          </a:prstGeom>
          <a:solidFill>
            <a:srgbClr val="B60C9E"/>
          </a:solidFill>
          <a:ln>
            <a:solidFill>
              <a:srgbClr val="B60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0089564" y="2361205"/>
            <a:ext cx="104503" cy="131847"/>
          </a:xfrm>
          <a:prstGeom prst="ellipse">
            <a:avLst/>
          </a:prstGeom>
          <a:solidFill>
            <a:srgbClr val="B60C9E"/>
          </a:solidFill>
          <a:ln>
            <a:solidFill>
              <a:srgbClr val="B60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8554557" y="3847895"/>
            <a:ext cx="104503" cy="131847"/>
          </a:xfrm>
          <a:prstGeom prst="ellipse">
            <a:avLst/>
          </a:prstGeom>
          <a:solidFill>
            <a:srgbClr val="B60C9E"/>
          </a:solidFill>
          <a:ln>
            <a:solidFill>
              <a:srgbClr val="B60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9817094" y="3566365"/>
            <a:ext cx="104503" cy="131847"/>
          </a:xfrm>
          <a:prstGeom prst="ellipse">
            <a:avLst/>
          </a:prstGeom>
          <a:solidFill>
            <a:srgbClr val="B60C9E"/>
          </a:solidFill>
          <a:ln>
            <a:solidFill>
              <a:srgbClr val="B60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8278811" y="3183238"/>
            <a:ext cx="1863004" cy="0"/>
          </a:xfrm>
          <a:prstGeom prst="line">
            <a:avLst/>
          </a:prstGeom>
          <a:ln w="28575">
            <a:solidFill>
              <a:srgbClr val="B60C9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42" idx="2"/>
            <a:endCxn id="43" idx="3"/>
          </p:cNvCxnSpPr>
          <p:nvPr/>
        </p:nvCxnSpPr>
        <p:spPr>
          <a:xfrm flipV="1">
            <a:off x="8554557" y="3678903"/>
            <a:ext cx="1277841" cy="23491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43" idx="6"/>
          </p:cNvCxnSpPr>
          <p:nvPr/>
        </p:nvCxnSpPr>
        <p:spPr>
          <a:xfrm flipH="1" flipV="1">
            <a:off x="8278810" y="3057880"/>
            <a:ext cx="1642787" cy="574409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0" idx="6"/>
          </p:cNvCxnSpPr>
          <p:nvPr/>
        </p:nvCxnSpPr>
        <p:spPr>
          <a:xfrm flipV="1">
            <a:off x="8233985" y="2456986"/>
            <a:ext cx="1907831" cy="561789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Дуга 47"/>
          <p:cNvSpPr/>
          <p:nvPr/>
        </p:nvSpPr>
        <p:spPr>
          <a:xfrm rot="5400000">
            <a:off x="7358375" y="1502887"/>
            <a:ext cx="3561490" cy="1980330"/>
          </a:xfrm>
          <a:prstGeom prst="arc">
            <a:avLst>
              <a:gd name="adj1" fmla="val 16200000"/>
              <a:gd name="adj2" fmla="val 4937269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747803" y="956049"/>
            <a:ext cx="7022557" cy="9288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>
            <a:stCxn id="6" idx="1"/>
          </p:cNvCxnSpPr>
          <p:nvPr/>
        </p:nvCxnSpPr>
        <p:spPr>
          <a:xfrm flipH="1">
            <a:off x="4081125" y="1420476"/>
            <a:ext cx="666678" cy="23648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5620408" y="1920831"/>
            <a:ext cx="1072635" cy="14242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672267" y="4056373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 smtClean="0">
                <a:sym typeface="Symbol" panose="05050102010706020507" pitchFamily="18" charset="2"/>
              </a:rPr>
              <a:t>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243715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699834" y="937795"/>
            <a:ext cx="6963798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/>
              <a:t>Случаи, когда градиентный спуск не работает и </a:t>
            </a:r>
            <a:r>
              <a:rPr lang="ru-RU" sz="2667" b="1" dirty="0" smtClean="0"/>
              <a:t>надо брать меньшие </a:t>
            </a:r>
            <a:r>
              <a:rPr lang="ru-RU" sz="2667" dirty="0" smtClean="0"/>
              <a:t>значения</a:t>
            </a:r>
            <a:endParaRPr lang="en-US" sz="2667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01791"/>
            <a:ext cx="475488" cy="27228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37065" y="2472648"/>
            <a:ext cx="2590800" cy="59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ru-RU" sz="2133" dirty="0" smtClean="0"/>
              <a:t>Номер итерации</a:t>
            </a:r>
            <a:endParaRPr lang="en-US" sz="2133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357376" y="963669"/>
            <a:ext cx="0" cy="1914324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52577" y="2574247"/>
            <a:ext cx="3028548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798" y="1474079"/>
            <a:ext cx="228600" cy="1828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15" y="3346597"/>
            <a:ext cx="475488" cy="272288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 flipV="1">
            <a:off x="1322991" y="3108475"/>
            <a:ext cx="0" cy="1914324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018192" y="4719053"/>
            <a:ext cx="487460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43" y="3346597"/>
            <a:ext cx="475488" cy="272288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 flipV="1">
            <a:off x="7440819" y="2154742"/>
            <a:ext cx="0" cy="286806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36019" y="4719053"/>
            <a:ext cx="3735181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02681" y="5533152"/>
            <a:ext cx="10876248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Tx/>
              <a:buChar char="-"/>
            </a:pPr>
            <a:r>
              <a:rPr lang="ru-RU" sz="2667" dirty="0" smtClean="0"/>
              <a:t>Для маленьких</a:t>
            </a:r>
            <a:r>
              <a:rPr lang="en-US" sz="2667" dirty="0" smtClean="0"/>
              <a:t>             </a:t>
            </a:r>
            <a:r>
              <a:rPr lang="ru-RU" sz="2667" dirty="0" smtClean="0"/>
              <a:t>       будет убывать на каждой итерации</a:t>
            </a:r>
            <a:r>
              <a:rPr lang="en-US" sz="2667" dirty="0" smtClean="0"/>
              <a:t>.</a:t>
            </a:r>
            <a:endParaRPr lang="en-US" sz="2667" dirty="0"/>
          </a:p>
          <a:p>
            <a:pPr marL="457189" indent="-457189">
              <a:buFontTx/>
              <a:buChar char="-"/>
            </a:pPr>
            <a:r>
              <a:rPr lang="ru-RU" sz="2667" dirty="0" smtClean="0"/>
              <a:t>Но если </a:t>
            </a:r>
            <a:r>
              <a:rPr lang="en-US" sz="2667" dirty="0" smtClean="0"/>
              <a:t>      </a:t>
            </a:r>
            <a:r>
              <a:rPr lang="ru-RU" sz="2667" b="1" dirty="0" smtClean="0"/>
              <a:t>очень мала</a:t>
            </a:r>
            <a:r>
              <a:rPr lang="en-US" sz="2667" dirty="0" smtClean="0"/>
              <a:t>, </a:t>
            </a:r>
            <a:r>
              <a:rPr lang="ru-RU" sz="2667" dirty="0" smtClean="0"/>
              <a:t>сходимость градиентного спуска будет </a:t>
            </a:r>
            <a:r>
              <a:rPr lang="ru-RU" sz="2667" b="1" dirty="0" smtClean="0"/>
              <a:t>очень медленной</a:t>
            </a:r>
            <a:r>
              <a:rPr lang="en-US" sz="2667" b="1" dirty="0" smtClean="0"/>
              <a:t>.</a:t>
            </a:r>
            <a:endParaRPr lang="en-US" sz="2667" b="1" dirty="0"/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002" y="5727782"/>
            <a:ext cx="228600" cy="18288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636" y="5581319"/>
            <a:ext cx="713232" cy="40843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051" y="6112318"/>
            <a:ext cx="228600" cy="182880"/>
          </a:xfrm>
          <a:prstGeom prst="rect">
            <a:avLst/>
          </a:prstGeom>
        </p:spPr>
      </p:pic>
      <p:sp>
        <p:nvSpPr>
          <p:cNvPr id="22" name="Номер слайда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7669" y="279400"/>
            <a:ext cx="104635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 smtClean="0">
                <a:solidFill>
                  <a:srgbClr val="002060"/>
                </a:solidFill>
              </a:rPr>
              <a:t>Проверка корректности работы градиентного спуска</a:t>
            </a:r>
            <a:r>
              <a:rPr lang="en-US" sz="3200" b="1" dirty="0" smtClean="0"/>
              <a:t>.</a:t>
            </a:r>
            <a:r>
              <a:rPr lang="ru-RU" sz="3200" b="1" dirty="0" smtClean="0"/>
              <a:t> </a:t>
            </a:r>
            <a:endParaRPr lang="en-US" sz="3200" b="1" dirty="0"/>
          </a:p>
        </p:txBody>
      </p:sp>
      <p:sp>
        <p:nvSpPr>
          <p:cNvPr id="3" name="Полилиния 2"/>
          <p:cNvSpPr/>
          <p:nvPr/>
        </p:nvSpPr>
        <p:spPr>
          <a:xfrm>
            <a:off x="1342959" y="1035584"/>
            <a:ext cx="1912948" cy="1132574"/>
          </a:xfrm>
          <a:custGeom>
            <a:avLst/>
            <a:gdLst>
              <a:gd name="connsiteX0" fmla="*/ 0 w 1912948"/>
              <a:gd name="connsiteY0" fmla="*/ 1132574 h 1132574"/>
              <a:gd name="connsiteX1" fmla="*/ 1091380 w 1912948"/>
              <a:gd name="connsiteY1" fmla="*/ 837606 h 1132574"/>
              <a:gd name="connsiteX2" fmla="*/ 1814051 w 1912948"/>
              <a:gd name="connsiteY2" fmla="*/ 100186 h 1132574"/>
              <a:gd name="connsiteX3" fmla="*/ 1887793 w 1912948"/>
              <a:gd name="connsiteY3" fmla="*/ 26444 h 113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2948" h="1132574">
                <a:moveTo>
                  <a:pt x="0" y="1132574"/>
                </a:moveTo>
                <a:cubicBezTo>
                  <a:pt x="394519" y="1071122"/>
                  <a:pt x="789038" y="1009671"/>
                  <a:pt x="1091380" y="837606"/>
                </a:cubicBezTo>
                <a:cubicBezTo>
                  <a:pt x="1393722" y="665541"/>
                  <a:pt x="1681316" y="235380"/>
                  <a:pt x="1814051" y="100186"/>
                </a:cubicBezTo>
                <a:cubicBezTo>
                  <a:pt x="1946787" y="-35008"/>
                  <a:pt x="1917290" y="-4282"/>
                  <a:pt x="1887793" y="26444"/>
                </a:cubicBez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1371600" y="3510116"/>
            <a:ext cx="1253613" cy="970662"/>
          </a:xfrm>
          <a:custGeom>
            <a:avLst/>
            <a:gdLst>
              <a:gd name="connsiteX0" fmla="*/ 0 w 1253613"/>
              <a:gd name="connsiteY0" fmla="*/ 0 h 970662"/>
              <a:gd name="connsiteX1" fmla="*/ 162232 w 1253613"/>
              <a:gd name="connsiteY1" fmla="*/ 589936 h 970662"/>
              <a:gd name="connsiteX2" fmla="*/ 486697 w 1253613"/>
              <a:gd name="connsiteY2" fmla="*/ 899652 h 970662"/>
              <a:gd name="connsiteX3" fmla="*/ 811161 w 1253613"/>
              <a:gd name="connsiteY3" fmla="*/ 943897 h 970662"/>
              <a:gd name="connsiteX4" fmla="*/ 1091381 w 1253613"/>
              <a:gd name="connsiteY4" fmla="*/ 560439 h 970662"/>
              <a:gd name="connsiteX5" fmla="*/ 1253613 w 1253613"/>
              <a:gd name="connsiteY5" fmla="*/ 29497 h 970662"/>
              <a:gd name="connsiteX6" fmla="*/ 1253613 w 1253613"/>
              <a:gd name="connsiteY6" fmla="*/ 29497 h 97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3613" h="970662">
                <a:moveTo>
                  <a:pt x="0" y="0"/>
                </a:moveTo>
                <a:cubicBezTo>
                  <a:pt x="40558" y="219997"/>
                  <a:pt x="81116" y="439994"/>
                  <a:pt x="162232" y="589936"/>
                </a:cubicBezTo>
                <a:cubicBezTo>
                  <a:pt x="243348" y="739878"/>
                  <a:pt x="378542" y="840659"/>
                  <a:pt x="486697" y="899652"/>
                </a:cubicBezTo>
                <a:cubicBezTo>
                  <a:pt x="594852" y="958646"/>
                  <a:pt x="710380" y="1000432"/>
                  <a:pt x="811161" y="943897"/>
                </a:cubicBezTo>
                <a:cubicBezTo>
                  <a:pt x="911942" y="887362"/>
                  <a:pt x="1017639" y="712839"/>
                  <a:pt x="1091381" y="560439"/>
                </a:cubicBezTo>
                <a:cubicBezTo>
                  <a:pt x="1165123" y="408039"/>
                  <a:pt x="1253613" y="29497"/>
                  <a:pt x="1253613" y="29497"/>
                </a:cubicBezTo>
                <a:lnTo>
                  <a:pt x="1253613" y="29497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олилиния 33"/>
          <p:cNvSpPr/>
          <p:nvPr/>
        </p:nvSpPr>
        <p:spPr>
          <a:xfrm>
            <a:off x="2612845" y="3545111"/>
            <a:ext cx="1253613" cy="970662"/>
          </a:xfrm>
          <a:custGeom>
            <a:avLst/>
            <a:gdLst>
              <a:gd name="connsiteX0" fmla="*/ 0 w 1253613"/>
              <a:gd name="connsiteY0" fmla="*/ 0 h 970662"/>
              <a:gd name="connsiteX1" fmla="*/ 162232 w 1253613"/>
              <a:gd name="connsiteY1" fmla="*/ 589936 h 970662"/>
              <a:gd name="connsiteX2" fmla="*/ 486697 w 1253613"/>
              <a:gd name="connsiteY2" fmla="*/ 899652 h 970662"/>
              <a:gd name="connsiteX3" fmla="*/ 811161 w 1253613"/>
              <a:gd name="connsiteY3" fmla="*/ 943897 h 970662"/>
              <a:gd name="connsiteX4" fmla="*/ 1091381 w 1253613"/>
              <a:gd name="connsiteY4" fmla="*/ 560439 h 970662"/>
              <a:gd name="connsiteX5" fmla="*/ 1253613 w 1253613"/>
              <a:gd name="connsiteY5" fmla="*/ 29497 h 970662"/>
              <a:gd name="connsiteX6" fmla="*/ 1253613 w 1253613"/>
              <a:gd name="connsiteY6" fmla="*/ 29497 h 97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3613" h="970662">
                <a:moveTo>
                  <a:pt x="0" y="0"/>
                </a:moveTo>
                <a:cubicBezTo>
                  <a:pt x="40558" y="219997"/>
                  <a:pt x="81116" y="439994"/>
                  <a:pt x="162232" y="589936"/>
                </a:cubicBezTo>
                <a:cubicBezTo>
                  <a:pt x="243348" y="739878"/>
                  <a:pt x="378542" y="840659"/>
                  <a:pt x="486697" y="899652"/>
                </a:cubicBezTo>
                <a:cubicBezTo>
                  <a:pt x="594852" y="958646"/>
                  <a:pt x="710380" y="1000432"/>
                  <a:pt x="811161" y="943897"/>
                </a:cubicBezTo>
                <a:cubicBezTo>
                  <a:pt x="911942" y="887362"/>
                  <a:pt x="1017639" y="712839"/>
                  <a:pt x="1091381" y="560439"/>
                </a:cubicBezTo>
                <a:cubicBezTo>
                  <a:pt x="1165123" y="408039"/>
                  <a:pt x="1253613" y="29497"/>
                  <a:pt x="1253613" y="29497"/>
                </a:cubicBezTo>
                <a:lnTo>
                  <a:pt x="1253613" y="29497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олилиния 35"/>
          <p:cNvSpPr/>
          <p:nvPr/>
        </p:nvSpPr>
        <p:spPr>
          <a:xfrm>
            <a:off x="3866458" y="3571042"/>
            <a:ext cx="1253613" cy="970662"/>
          </a:xfrm>
          <a:custGeom>
            <a:avLst/>
            <a:gdLst>
              <a:gd name="connsiteX0" fmla="*/ 0 w 1253613"/>
              <a:gd name="connsiteY0" fmla="*/ 0 h 970662"/>
              <a:gd name="connsiteX1" fmla="*/ 162232 w 1253613"/>
              <a:gd name="connsiteY1" fmla="*/ 589936 h 970662"/>
              <a:gd name="connsiteX2" fmla="*/ 486697 w 1253613"/>
              <a:gd name="connsiteY2" fmla="*/ 899652 h 970662"/>
              <a:gd name="connsiteX3" fmla="*/ 811161 w 1253613"/>
              <a:gd name="connsiteY3" fmla="*/ 943897 h 970662"/>
              <a:gd name="connsiteX4" fmla="*/ 1091381 w 1253613"/>
              <a:gd name="connsiteY4" fmla="*/ 560439 h 970662"/>
              <a:gd name="connsiteX5" fmla="*/ 1253613 w 1253613"/>
              <a:gd name="connsiteY5" fmla="*/ 29497 h 970662"/>
              <a:gd name="connsiteX6" fmla="*/ 1253613 w 1253613"/>
              <a:gd name="connsiteY6" fmla="*/ 29497 h 970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53613" h="970662">
                <a:moveTo>
                  <a:pt x="0" y="0"/>
                </a:moveTo>
                <a:cubicBezTo>
                  <a:pt x="40558" y="219997"/>
                  <a:pt x="81116" y="439994"/>
                  <a:pt x="162232" y="589936"/>
                </a:cubicBezTo>
                <a:cubicBezTo>
                  <a:pt x="243348" y="739878"/>
                  <a:pt x="378542" y="840659"/>
                  <a:pt x="486697" y="899652"/>
                </a:cubicBezTo>
                <a:cubicBezTo>
                  <a:pt x="594852" y="958646"/>
                  <a:pt x="710380" y="1000432"/>
                  <a:pt x="811161" y="943897"/>
                </a:cubicBezTo>
                <a:cubicBezTo>
                  <a:pt x="911942" y="887362"/>
                  <a:pt x="1017639" y="712839"/>
                  <a:pt x="1091381" y="560439"/>
                </a:cubicBezTo>
                <a:cubicBezTo>
                  <a:pt x="1165123" y="408039"/>
                  <a:pt x="1253613" y="29497"/>
                  <a:pt x="1253613" y="29497"/>
                </a:cubicBezTo>
                <a:lnTo>
                  <a:pt x="1253613" y="29497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/>
          <p:cNvSpPr txBox="1"/>
          <p:nvPr/>
        </p:nvSpPr>
        <p:spPr>
          <a:xfrm>
            <a:off x="1317445" y="4697355"/>
            <a:ext cx="2590800" cy="59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ru-RU" sz="2133" dirty="0" smtClean="0"/>
              <a:t>Номер итерации</a:t>
            </a:r>
            <a:endParaRPr lang="en-US" sz="2133" dirty="0"/>
          </a:p>
        </p:txBody>
      </p:sp>
      <p:sp>
        <p:nvSpPr>
          <p:cNvPr id="40" name="Овал 39"/>
          <p:cNvSpPr/>
          <p:nvPr/>
        </p:nvSpPr>
        <p:spPr>
          <a:xfrm>
            <a:off x="8129482" y="2952851"/>
            <a:ext cx="104503" cy="131847"/>
          </a:xfrm>
          <a:prstGeom prst="ellipse">
            <a:avLst/>
          </a:prstGeom>
          <a:solidFill>
            <a:srgbClr val="B60C9E"/>
          </a:solidFill>
          <a:ln>
            <a:solidFill>
              <a:srgbClr val="B60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10089564" y="2361205"/>
            <a:ext cx="104503" cy="131847"/>
          </a:xfrm>
          <a:prstGeom prst="ellipse">
            <a:avLst/>
          </a:prstGeom>
          <a:solidFill>
            <a:srgbClr val="B60C9E"/>
          </a:solidFill>
          <a:ln>
            <a:solidFill>
              <a:srgbClr val="B60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8554557" y="3847895"/>
            <a:ext cx="104503" cy="131847"/>
          </a:xfrm>
          <a:prstGeom prst="ellipse">
            <a:avLst/>
          </a:prstGeom>
          <a:solidFill>
            <a:srgbClr val="B60C9E"/>
          </a:solidFill>
          <a:ln>
            <a:solidFill>
              <a:srgbClr val="B60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9817094" y="3566365"/>
            <a:ext cx="104503" cy="131847"/>
          </a:xfrm>
          <a:prstGeom prst="ellipse">
            <a:avLst/>
          </a:prstGeom>
          <a:solidFill>
            <a:srgbClr val="B60C9E"/>
          </a:solidFill>
          <a:ln>
            <a:solidFill>
              <a:srgbClr val="B60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8278811" y="3183238"/>
            <a:ext cx="1863004" cy="0"/>
          </a:xfrm>
          <a:prstGeom prst="line">
            <a:avLst/>
          </a:prstGeom>
          <a:ln w="28575">
            <a:solidFill>
              <a:srgbClr val="B60C9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42" idx="2"/>
            <a:endCxn id="43" idx="3"/>
          </p:cNvCxnSpPr>
          <p:nvPr/>
        </p:nvCxnSpPr>
        <p:spPr>
          <a:xfrm flipV="1">
            <a:off x="8554557" y="3678903"/>
            <a:ext cx="1277841" cy="23491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43" idx="6"/>
          </p:cNvCxnSpPr>
          <p:nvPr/>
        </p:nvCxnSpPr>
        <p:spPr>
          <a:xfrm flipH="1" flipV="1">
            <a:off x="8278810" y="3057880"/>
            <a:ext cx="1642787" cy="574409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0" idx="6"/>
          </p:cNvCxnSpPr>
          <p:nvPr/>
        </p:nvCxnSpPr>
        <p:spPr>
          <a:xfrm flipV="1">
            <a:off x="8233985" y="2456986"/>
            <a:ext cx="1907831" cy="561789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Дуга 47"/>
          <p:cNvSpPr/>
          <p:nvPr/>
        </p:nvSpPr>
        <p:spPr>
          <a:xfrm rot="5400000">
            <a:off x="7358375" y="1502887"/>
            <a:ext cx="3561490" cy="1980330"/>
          </a:xfrm>
          <a:prstGeom prst="arc">
            <a:avLst>
              <a:gd name="adj1" fmla="val 16200000"/>
              <a:gd name="adj2" fmla="val 4937269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747803" y="956049"/>
            <a:ext cx="7022557" cy="92885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>
            <a:stCxn id="6" idx="1"/>
          </p:cNvCxnSpPr>
          <p:nvPr/>
        </p:nvCxnSpPr>
        <p:spPr>
          <a:xfrm flipH="1">
            <a:off x="4081125" y="1420476"/>
            <a:ext cx="666678" cy="23648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5620408" y="1920831"/>
            <a:ext cx="1072635" cy="14242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672267" y="4056373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 smtClean="0">
                <a:sym typeface="Symbol" panose="05050102010706020507" pitchFamily="18" charset="2"/>
              </a:rPr>
              <a:t></a:t>
            </a:r>
            <a:endParaRPr lang="ru-RU" sz="3200" i="1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9396663" y="3069991"/>
            <a:ext cx="797404" cy="1627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8148954" y="3566365"/>
            <a:ext cx="1234148" cy="1183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99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08000" y="482600"/>
            <a:ext cx="975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i="1" dirty="0" smtClean="0">
                <a:solidFill>
                  <a:srgbClr val="002060"/>
                </a:solidFill>
              </a:rPr>
              <a:t>Выбор скорости обучения</a:t>
            </a:r>
            <a:endParaRPr lang="en-US" sz="3600" b="1" i="1" dirty="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2854" y="1187095"/>
            <a:ext cx="10570101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9585" indent="-609585">
              <a:lnSpc>
                <a:spcPts val="4480"/>
              </a:lnSpc>
              <a:buFontTx/>
              <a:buChar char="-"/>
            </a:pPr>
            <a:r>
              <a:rPr lang="ru-RU" sz="2800" u="sng" dirty="0" smtClean="0"/>
              <a:t>если</a:t>
            </a:r>
            <a:r>
              <a:rPr lang="en-US" sz="2800" u="sng" dirty="0" smtClean="0"/>
              <a:t>     </a:t>
            </a:r>
            <a:r>
              <a:rPr lang="ru-RU" sz="2800" u="sng" dirty="0" smtClean="0"/>
              <a:t>слишком мало</a:t>
            </a:r>
            <a:r>
              <a:rPr lang="en-US" sz="2800" dirty="0" smtClean="0"/>
              <a:t>: </a:t>
            </a:r>
            <a:r>
              <a:rPr lang="ru-RU" sz="2800" b="1" i="1" dirty="0" smtClean="0"/>
              <a:t>медленная сходимость</a:t>
            </a:r>
            <a:r>
              <a:rPr lang="en-US" sz="2800" dirty="0" smtClean="0"/>
              <a:t>.</a:t>
            </a:r>
            <a:endParaRPr lang="en-US" sz="2800" dirty="0"/>
          </a:p>
          <a:p>
            <a:pPr marL="609585" indent="-609585">
              <a:lnSpc>
                <a:spcPts val="4480"/>
              </a:lnSpc>
              <a:buFontTx/>
              <a:buChar char="-"/>
            </a:pPr>
            <a:r>
              <a:rPr lang="ru-RU" sz="2800" u="sng" dirty="0" smtClean="0"/>
              <a:t>если </a:t>
            </a:r>
            <a:r>
              <a:rPr lang="en-US" sz="2800" u="sng" dirty="0" smtClean="0"/>
              <a:t>     </a:t>
            </a:r>
            <a:r>
              <a:rPr lang="ru-RU" sz="2800" u="sng" dirty="0" smtClean="0"/>
              <a:t>слишком велико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>
              <a:lnSpc>
                <a:spcPts val="4480"/>
              </a:lnSpc>
            </a:pPr>
            <a:r>
              <a:rPr lang="en-US" sz="2800" dirty="0" smtClean="0"/>
              <a:t>         </a:t>
            </a:r>
            <a:r>
              <a:rPr lang="ru-RU" sz="2800" dirty="0" smtClean="0"/>
              <a:t>        может не убывать на каждой итерации и сходимости может не быть;</a:t>
            </a:r>
          </a:p>
          <a:p>
            <a:pPr>
              <a:lnSpc>
                <a:spcPts val="4480"/>
              </a:lnSpc>
            </a:pPr>
            <a:r>
              <a:rPr lang="ru-RU" sz="2800" dirty="0"/>
              <a:t> </a:t>
            </a:r>
            <a:r>
              <a:rPr lang="ru-RU" sz="2800" dirty="0" smtClean="0"/>
              <a:t>        Случай медленной сходимости также возможен</a:t>
            </a:r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301" y="1475940"/>
            <a:ext cx="266700" cy="2133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994" y="2063488"/>
            <a:ext cx="266700" cy="213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321" y="2638225"/>
            <a:ext cx="713232" cy="4084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07998" y="4184213"/>
            <a:ext cx="975232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Для выбора       сначала берём</a:t>
            </a:r>
            <a:endParaRPr lang="en-US" sz="3600" dirty="0"/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999" y="4459413"/>
            <a:ext cx="266700" cy="2133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69" y="5058282"/>
            <a:ext cx="8769096" cy="40894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833403" y="4881842"/>
            <a:ext cx="1117600" cy="585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>
          <a:xfrm>
            <a:off x="6162716" y="4860844"/>
            <a:ext cx="1117600" cy="585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/>
          <p:cNvSpPr/>
          <p:nvPr/>
        </p:nvSpPr>
        <p:spPr>
          <a:xfrm>
            <a:off x="8262707" y="4860844"/>
            <a:ext cx="1117600" cy="585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998" y="5421282"/>
            <a:ext cx="1314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затем</a:t>
            </a:r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27215" y="6313306"/>
            <a:ext cx="526137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rgbClr val="0070C0"/>
                </a:solidFill>
              </a:rPr>
              <a:t>0.003                       0.03                         0.3  </a:t>
            </a:r>
            <a:endParaRPr lang="ru-RU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07994" y="5747792"/>
                <a:ext cx="560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7994" y="5747792"/>
                <a:ext cx="560848" cy="369332"/>
              </a:xfrm>
              <a:prstGeom prst="rect">
                <a:avLst/>
              </a:prstGeom>
              <a:blipFill rotWithShape="0">
                <a:blip r:embed="rId11"/>
                <a:stretch>
                  <a:fillRect r="-10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24477" y="5747792"/>
                <a:ext cx="560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477" y="5747792"/>
                <a:ext cx="560848" cy="369332"/>
              </a:xfrm>
              <a:prstGeom prst="rect">
                <a:avLst/>
              </a:prstGeom>
              <a:blipFill rotWithShape="0">
                <a:blip r:embed="rId12"/>
                <a:stretch>
                  <a:fillRect r="-119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466098" y="5705598"/>
                <a:ext cx="560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098" y="5705598"/>
                <a:ext cx="560848" cy="369332"/>
              </a:xfrm>
              <a:prstGeom prst="rect">
                <a:avLst/>
              </a:prstGeom>
              <a:blipFill rotWithShape="0">
                <a:blip r:embed="rId13"/>
                <a:stretch>
                  <a:fillRect r="-10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483393" y="5727120"/>
                <a:ext cx="560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3393" y="5727120"/>
                <a:ext cx="560848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33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2013" y="1312690"/>
            <a:ext cx="7515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i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Линейная регрессия </a:t>
            </a:r>
            <a:r>
              <a:rPr lang="ru-RU" sz="5400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нескольких переменных</a:t>
            </a:r>
            <a:endParaRPr lang="en-US" sz="5400" i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3987" y="3952568"/>
            <a:ext cx="8597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smtClean="0"/>
              <a:t>ПОЛИНОМИАЛЬНАЯ РЕГРЕССИЯ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81238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3" b="6064"/>
          <a:stretch/>
        </p:blipFill>
        <p:spPr>
          <a:xfrm>
            <a:off x="7988300" y="399978"/>
            <a:ext cx="4006728" cy="32449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6401" y="584200"/>
            <a:ext cx="975232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733" b="1" dirty="0" smtClean="0">
                <a:solidFill>
                  <a:srgbClr val="0070C0"/>
                </a:solidFill>
              </a:rPr>
              <a:t>Предсказание стоимости дома</a:t>
            </a:r>
            <a:endParaRPr lang="en-US" sz="3733" b="1" dirty="0">
              <a:solidFill>
                <a:srgbClr val="0070C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10427110" y="1932432"/>
            <a:ext cx="1567918" cy="160718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038406" y="287861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ширина</a:t>
            </a:r>
            <a:endParaRPr lang="ru-RU" dirty="0">
              <a:solidFill>
                <a:srgbClr val="C00000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>
            <a:off x="7988300" y="2374490"/>
            <a:ext cx="2003364" cy="1165123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216100" y="290926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длина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2156" y="1570780"/>
                <a:ext cx="74520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ru-RU" sz="3200" dirty="0"/>
                            <m:t>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ru-R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длина+</m:t>
                      </m:r>
                      <m:sSub>
                        <m:sSubPr>
                          <m:ctrlPr>
                            <a:rPr lang="ru-R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∗ширина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56" y="1570780"/>
                <a:ext cx="745200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Левая фигурная скобка 13"/>
          <p:cNvSpPr/>
          <p:nvPr/>
        </p:nvSpPr>
        <p:spPr>
          <a:xfrm rot="-5400000">
            <a:off x="4236032" y="1698842"/>
            <a:ext cx="239117" cy="111217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Левая фигурная скобка 14"/>
          <p:cNvSpPr/>
          <p:nvPr/>
        </p:nvSpPr>
        <p:spPr>
          <a:xfrm rot="-5400000">
            <a:off x="6816030" y="1544772"/>
            <a:ext cx="252000" cy="140743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4074410" y="2372276"/>
                <a:ext cx="67236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410" y="2372276"/>
                <a:ext cx="672364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6605848" y="2475349"/>
                <a:ext cx="68185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848" y="2475349"/>
                <a:ext cx="681853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8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j := \theta_j - \alpha \frac{\partial}{\partial \theta_j} J(\theta)&#10;$&#10;&#10;\end{document}"/>
  <p:tag name="IGUANATEXSIZE" val="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= 5.&#10;$&#10;&#10;\end{document}"/>
  <p:tag name="IGUANATEXSIZE" val="2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1 &amp; 3000 &amp; 4 &amp; 1 &amp; 38&#10;\end{bmatrix}&#10;$&#10;&#10;\end{document}"/>
  <p:tag name="IGUANATEXSIZE" val="1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\\&#10;540&#10;\end{bmatrix}&#10;$&#10;&#10;\end{document}"/>
  <p:tag name="IGUANATEXSIZE" val="1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x^{(1)}, y^{(1)}), \dots, (x^{(m)}, y^{(m)})&#10;$&#10;&#10;&#10;\end{document}"/>
  <p:tag name="IGUANATEXSIZE" val="2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 = \begin{bmatrix} &#10;x_0^{(i)}\\&#10;x_1^{(i)}\\&#10;x_2^{(i)}\\&#10;\vdots \\&#10;x_n^{(i)}&#10;\end{bmatrix} \in \mathbb{R}^{n+1}&#10;$&#10;&#10;&#10;\end{document}"/>
  <p:tag name="IGUANATEXSIZE" val="2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x^{(1)}, y^{(1)}), \dots, (x^{(m)}, y^{(m)})&#10;$&#10;&#10;&#10;\end{document}"/>
  <p:tag name="IGUANATEXSIZE" val="2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 = \begin{bmatrix} &#10;x_0^{(i)}\\&#10;x_1^{(i)}\\&#10;x_2^{(i)}\\&#10;\vdots \\&#10;x_n^{(i)}&#10;\end{bmatrix} \in \mathbb{R}^{n+1}&#10;$&#10;&#10;&#10;\end{document}"/>
  <p:tag name="IGUANATEXSIZE" val="2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x^{(1)}, y^{(1)}), \dots, (x^{(m)}, y^{(m)})&#10;$&#10;&#10;&#10;\end{document}"/>
  <p:tag name="IGUANATEXSIZE" val="2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 = \begin{bmatrix} &#10;x_0^{(i)}\\&#10;x_1^{(i)}\\&#10;x_2^{(i)}\\&#10;\vdots \\&#10;x_n^{(i)}&#10;\end{bmatrix} \in \mathbb{R}^{n+1}&#10;$&#10;&#10;&#10;\end{document}"/>
  <p:tag name="IGUANATEXSIZE" val="2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 = \begin{bmatrix}&#10;1\\&#10;x_1^{(i)}&#10;\end{bmatrix}&#10;$&#10;&#10;&#10;\end{document}"/>
  <p:tag name="IGUANATEXSIZE" val="2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X)^{-1}X^Ty&#10;$&#10;&#10;\end{document}"/>
  <p:tag name="IGUANATEXSIZE" val="2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&#10;$&#10;&#10;\end{document}"/>
  <p:tag name="IGUANATEXSIZE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&#10;$&#10;&#10;\end{document}"/>
  <p:tag name="IGUANATEXSIZE" val="2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\leq n&#10;$&#10;&#10;\end{document}"/>
  <p:tag name="IGUANATEXSIZE" val="2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^TX&#10;$&#10;&#10;\end{document}"/>
  <p:tag name="IGUANATEXSIZE" val="2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 = (X^T X)^{-1} X^Ty&#10;$&#10;&#10;\end{document}"/>
  <p:tag name="IGUANATEXSIZE" val="3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X^TX)^{-1}$&#10;&#10;&#10;\end{document}"/>
  <p:tag name="IGUANATEXSIZE" val="2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X^TX)^{-1}$&#10;&#10;&#10;\end{document}"/>
  <p:tag name="IGUANATEXSIZE" val="2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m$&#10;&#10;&#10;\end{document}"/>
  <p:tag name="IGUANATEXSIZE" val="28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X^TX)^{-1}$&#10;&#10;&#10;\end{document}"/>
  <p:tag name="IGUANATEXSIZE" val="2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alpha$&#10;&#10;&#10;\end{document}"/>
  <p:tag name="IGUANATEXSIZE" val="28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ots, 0.001, 0.000, 0.01, 0.000, 0.1, 0.000, 1, \dots&#10;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&#10;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\theta_0 + \theta_1 x_1 + \theta_2 x_2 + \theta_3 x_3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= \theta_0 + \theta_1 (size) + \theta_2 (size)^2 + \theta_3 (size)^3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 (size)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 (size)^2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 = (size)^3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isplaystyle&#10;\min_\theta J(\theta)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 + \theta_3 x^3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= \theta_0 + \theta_1 (size) + \theta_2 (size)^2 + \theta_3 (size)^3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 + \theta_3 x^3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= \theta_0 + \theta_1 (size) + \theta_2 (size)^2 + \theta_3 (size)^3&#10;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 (size)&#10;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 (size)^2&#10;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 = (size)^3&#10;$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 + \theta_3 x^3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displaystyle&#10;\min_\theta J(\theta)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\theta_0 + \theta_1 x_1 + \theta_2 x_2 + \theta_3 x_3&#10;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= \theta_0 + \theta_1 (size) + \theta_2 (size)^2 + \theta_3 (size)^3&#10;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 (size)&#10;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 (size)^2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 = (size)^3&#10;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 + \theta_3 x^3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\theta_0 + \theta_1 x_1 + \theta_2 x_2 + \theta_3 x_3&#10;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= \theta_0 + \theta_1 (size) + \theta_2 (size)^2 + \theta_3 (size)^3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 (size)&#10;$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 (size)^2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 = (size)^3&#10;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 + \theta_3 x^3&#10;$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 $(\theta \in \mathbb{R})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(\theta) = a\theta^2 + b\theta + c&#10;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 $(\theta \in \mathbb{R})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(\theta) = a\theta^2 + b\theta + c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10^{-3}&#10;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 $(\theta \in \mathbb{R})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(\theta) = a\theta^2 + b\theta + c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 $(\theta \in \mathbb{R})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(\theta) = a\theta^2 + b\theta + c&#10;$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% \delta_i^{(l)} = \left(\sum_j W_{ji}^{(l)} \delta_j^{(l+1)}\right) f'(z_i^{(l)})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 &#10;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theta \in \mathbb{R}^{n+1}&#10;$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displaystyle&#10;J(\theta_0, \theta_1, \dots, \theta_m) = \frac{1}{2m} \sum^{m}_{i=1} (h_\theta(x^{(i)}) - y^{(i)})^2&#10;$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frac{\partial}{\partial\theta_j} J(\theta) = \dots = 0&#10;$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j&#10;$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theta_0, \theta_1, \dots, \theta_n&#10;$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alpha&#10;$&#10;&#10;\end{document}"/>
  <p:tag name="IGUANATEXSIZE" val="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= 5.&#10;$&#10;&#10;\end{document}"/>
  <p:tag name="IGUANATEXSIZE" val="2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= 5.&#10;$&#10;&#10;\end{document}"/>
  <p:tag name="IGUANATEXSIZE" val="2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1 &amp; 3000 &amp; 4 &amp; 1 &amp; 38&#10;\end{bmatrix}&#10;$&#10;&#10;\end{document}"/>
  <p:tag name="IGUANATEXSIZE" val="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J(\theta)&#10;$&#10;&#10;\end{document}"/>
  <p:tag name="IGUANATEXSIZE" val="1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&#10;$&#10;&#10;\end{document}"/>
  <p:tag name="IGUANATEXSIZE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&#10;$&#10;&#10;\end{document}"/>
  <p:tag name="IGUANATEXSIZE" val="2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4&#10;$&#10;&#10;\end{document}"/>
  <p:tag name="IGUANATEXSIZE" val="2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m = 5.&#10;$&#10;&#10;\end{document}"/>
  <p:tag name="IGUANATEXSIZE" val="2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&#10;1 &amp; 2104 &amp; 5 &amp; 1 &amp; 45 \\&#10;1 &amp; 1416 &amp; 3 &amp; 2 &amp; 40 \\&#10;1 &amp; 1534 &amp; 3 &amp; 2 &amp; 30 \\&#10;1 &amp; 852 &amp; 2 &amp; 1 &amp; 36 \\&#10;1 &amp; 3000 &amp; 4 &amp; 1 &amp; 38&#10;\end{bmatrix}&#10;$&#10;&#10;\end{document}"/>
  <p:tag name="IGUANATEXSIZE" val="1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&#10; 460\\&#10; 232\\&#10; 315\\&#10; 178\\&#10;540&#10;\end{bmatrix}&#10;$&#10;&#10;\end{document}"/>
  <p:tag name="IGUANATEXSIZE" val="1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0&#10;$&#10;&#10;\end{document}"/>
  <p:tag name="IGUANATEXSIZE" val="20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25184</TotalTime>
  <Words>1468</Words>
  <Application>Microsoft Office PowerPoint</Application>
  <PresentationFormat>Широкоэкранный</PresentationFormat>
  <Paragraphs>604</Paragraphs>
  <Slides>44</Slides>
  <Notes>34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Nadezda</dc:creator>
  <cp:lastModifiedBy>Nadezda</cp:lastModifiedBy>
  <cp:revision>215</cp:revision>
  <dcterms:created xsi:type="dcterms:W3CDTF">2022-10-20T19:51:39Z</dcterms:created>
  <dcterms:modified xsi:type="dcterms:W3CDTF">2025-03-30T09:07:52Z</dcterms:modified>
</cp:coreProperties>
</file>