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charts/chart4.xml" ContentType="application/vnd.openxmlformats-officedocument.drawingml.chart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charts/chart9.xml" ContentType="application/vnd.openxmlformats-officedocument.drawingml.chart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10.xml" ContentType="application/vnd.openxmlformats-officedocument.drawingml.chart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8" r:id="rId5"/>
    <p:sldId id="259" r:id="rId6"/>
    <p:sldId id="261" r:id="rId7"/>
    <p:sldId id="263" r:id="rId8"/>
    <p:sldId id="264" r:id="rId9"/>
    <p:sldId id="279" r:id="rId10"/>
    <p:sldId id="280" r:id="rId11"/>
    <p:sldId id="281" r:id="rId12"/>
    <p:sldId id="282" r:id="rId13"/>
    <p:sldId id="283" r:id="rId14"/>
    <p:sldId id="297" r:id="rId15"/>
    <p:sldId id="270" r:id="rId16"/>
    <p:sldId id="271" r:id="rId17"/>
    <p:sldId id="286" r:id="rId18"/>
    <p:sldId id="275" r:id="rId19"/>
    <p:sldId id="294" r:id="rId20"/>
    <p:sldId id="295" r:id="rId21"/>
    <p:sldId id="296" r:id="rId22"/>
    <p:sldId id="284" r:id="rId23"/>
    <p:sldId id="285" r:id="rId24"/>
    <p:sldId id="287" r:id="rId25"/>
    <p:sldId id="278" r:id="rId26"/>
    <p:sldId id="288" r:id="rId27"/>
    <p:sldId id="289" r:id="rId28"/>
    <p:sldId id="290" r:id="rId29"/>
    <p:sldId id="291" r:id="rId30"/>
    <p:sldId id="292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1BA3"/>
    <a:srgbClr val="E22ABF"/>
    <a:srgbClr val="22C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42B81-9E1E-48AC-80D2-70A7C26F1E78}" v="5" dt="2024-12-04T15:11:13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2" autoAdjust="0"/>
    <p:restoredTop sz="94660"/>
  </p:normalViewPr>
  <p:slideViewPr>
    <p:cSldViewPr snapToGrid="0">
      <p:cViewPr varScale="1">
        <p:scale>
          <a:sx n="75" d="100"/>
          <a:sy n="75" d="100"/>
        </p:scale>
        <p:origin x="96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Зольникова Надежда Николаевна" userId="S::zolnikova.nn@edu.rut-miit.ru::6176fd76-4151-4dc1-b36b-db61cbecbb5c" providerId="AD" clId="Web-{CDD42B81-9E1E-48AC-80D2-70A7C26F1E78}"/>
    <pc:docChg chg="modSld">
      <pc:chgData name="Зольникова Надежда Николаевна" userId="S::zolnikova.nn@edu.rut-miit.ru::6176fd76-4151-4dc1-b36b-db61cbecbb5c" providerId="AD" clId="Web-{CDD42B81-9E1E-48AC-80D2-70A7C26F1E78}" dt="2024-12-04T15:11:13.936" v="4" actId="1076"/>
      <pc:docMkLst>
        <pc:docMk/>
      </pc:docMkLst>
      <pc:sldChg chg="modSp">
        <pc:chgData name="Зольникова Надежда Николаевна" userId="S::zolnikova.nn@edu.rut-miit.ru::6176fd76-4151-4dc1-b36b-db61cbecbb5c" providerId="AD" clId="Web-{CDD42B81-9E1E-48AC-80D2-70A7C26F1E78}" dt="2024-12-04T15:00:51.932" v="1" actId="1076"/>
        <pc:sldMkLst>
          <pc:docMk/>
          <pc:sldMk cId="3116774512" sldId="279"/>
        </pc:sldMkLst>
        <pc:picChg chg="mod">
          <ac:chgData name="Зольникова Надежда Николаевна" userId="S::zolnikova.nn@edu.rut-miit.ru::6176fd76-4151-4dc1-b36b-db61cbecbb5c" providerId="AD" clId="Web-{CDD42B81-9E1E-48AC-80D2-70A7C26F1E78}" dt="2024-12-04T15:00:47.762" v="0" actId="1076"/>
          <ac:picMkLst>
            <pc:docMk/>
            <pc:sldMk cId="3116774512" sldId="279"/>
            <ac:picMk id="3" creationId="{00000000-0000-0000-0000-000000000000}"/>
          </ac:picMkLst>
        </pc:picChg>
        <pc:picChg chg="mod">
          <ac:chgData name="Зольникова Надежда Николаевна" userId="S::zolnikova.nn@edu.rut-miit.ru::6176fd76-4151-4dc1-b36b-db61cbecbb5c" providerId="AD" clId="Web-{CDD42B81-9E1E-48AC-80D2-70A7C26F1E78}" dt="2024-12-04T15:00:51.932" v="1" actId="1076"/>
          <ac:picMkLst>
            <pc:docMk/>
            <pc:sldMk cId="3116774512" sldId="279"/>
            <ac:picMk id="5" creationId="{00000000-0000-0000-0000-000000000000}"/>
          </ac:picMkLst>
        </pc:picChg>
      </pc:sldChg>
      <pc:sldChg chg="modSp">
        <pc:chgData name="Зольникова Надежда Николаевна" userId="S::zolnikova.nn@edu.rut-miit.ru::6176fd76-4151-4dc1-b36b-db61cbecbb5c" providerId="AD" clId="Web-{CDD42B81-9E1E-48AC-80D2-70A7C26F1E78}" dt="2024-12-04T15:11:13.936" v="4" actId="1076"/>
        <pc:sldMkLst>
          <pc:docMk/>
          <pc:sldMk cId="1086761233" sldId="283"/>
        </pc:sldMkLst>
        <pc:spChg chg="mod">
          <ac:chgData name="Зольникова Надежда Николаевна" userId="S::zolnikova.nn@edu.rut-miit.ru::6176fd76-4151-4dc1-b36b-db61cbecbb5c" providerId="AD" clId="Web-{CDD42B81-9E1E-48AC-80D2-70A7C26F1E78}" dt="2024-12-04T15:11:13.936" v="4" actId="1076"/>
          <ac:spMkLst>
            <pc:docMk/>
            <pc:sldMk cId="1086761233" sldId="283"/>
            <ac:spMk id="15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low\Desktop\cs229a\marker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46D-4D51-A176-87B9A17920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801600"/>
        <c:axId val="901429040"/>
      </c:scatterChart>
      <c:valAx>
        <c:axId val="87080160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01429040"/>
        <c:crosses val="autoZero"/>
        <c:crossBetween val="midCat"/>
      </c:valAx>
      <c:valAx>
        <c:axId val="9014290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7080160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030-4BF1-9C1B-C3DFF30F8A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0161696"/>
        <c:axId val="970162256"/>
      </c:scatterChart>
      <c:valAx>
        <c:axId val="97016169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70162256"/>
        <c:crosses val="autoZero"/>
        <c:crossBetween val="midCat"/>
      </c:valAx>
      <c:valAx>
        <c:axId val="970162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7016169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EA3-4516-A7A9-3B30FCC41F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27920"/>
        <c:axId val="721216912"/>
      </c:scatterChart>
      <c:valAx>
        <c:axId val="90142792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21216912"/>
        <c:crosses val="autoZero"/>
        <c:crossBetween val="midCat"/>
      </c:valAx>
      <c:valAx>
        <c:axId val="7212169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0142792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87106612643712E-2"/>
          <c:y val="6.5111138960728246E-2"/>
          <c:w val="0.86025786774712576"/>
          <c:h val="0.84083943809599759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0CF-458F-AE05-CCE7C1A012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4705392"/>
        <c:axId val="724705952"/>
      </c:scatterChart>
      <c:valAx>
        <c:axId val="72470539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724705952"/>
        <c:crosses val="autoZero"/>
        <c:crossBetween val="midCat"/>
      </c:valAx>
      <c:valAx>
        <c:axId val="7247059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72470539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B6B-4250-AEF2-026459429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184976"/>
        <c:axId val="870185536"/>
      </c:scatterChart>
      <c:valAx>
        <c:axId val="8701849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70185536"/>
        <c:crosses val="autoZero"/>
        <c:crossBetween val="midCat"/>
      </c:valAx>
      <c:valAx>
        <c:axId val="8701855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701849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FDE-4A67-A9F6-B908AC032D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70187776"/>
        <c:axId val="870188336"/>
      </c:scatterChart>
      <c:valAx>
        <c:axId val="870187776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70188336"/>
        <c:crosses val="autoZero"/>
        <c:crossBetween val="midCat"/>
      </c:valAx>
      <c:valAx>
        <c:axId val="870188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70187776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0C9-4ECC-8F35-76ADD2AEFF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67352112"/>
        <c:axId val="867352672"/>
      </c:scatterChart>
      <c:valAx>
        <c:axId val="867352112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867352672"/>
        <c:crosses val="autoZero"/>
        <c:crossBetween val="midCat"/>
      </c:valAx>
      <c:valAx>
        <c:axId val="8673526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867352112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74-48B5-AFF3-72A4803FFC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64240"/>
        <c:axId val="901464800"/>
      </c:scatterChart>
      <c:valAx>
        <c:axId val="9014642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01464800"/>
        <c:crosses val="autoZero"/>
        <c:crossBetween val="midCat"/>
      </c:valAx>
      <c:valAx>
        <c:axId val="9014648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014642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ln w="15875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8EE-4707-8A48-C58700369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67040"/>
        <c:axId val="901443200"/>
      </c:scatterChart>
      <c:valAx>
        <c:axId val="9014670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01443200"/>
        <c:crosses val="autoZero"/>
        <c:crossBetween val="midCat"/>
      </c:valAx>
      <c:valAx>
        <c:axId val="9014432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01467040"/>
        <c:crossesAt val="0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876475487742018E-3"/>
          <c:y val="0"/>
          <c:w val="0.92327175392696759"/>
          <c:h val="0.91260964065171812"/>
        </c:manualLayout>
      </c:layout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10"/>
            <c:spPr>
              <a:ln w="25400">
                <a:solidFill>
                  <a:srgbClr val="C00000"/>
                </a:solidFill>
              </a:ln>
            </c:spPr>
          </c:marker>
          <c:xVal>
            <c:numRef>
              <c:f>'Sheet1 (2)'!$A$1:$A$20</c:f>
              <c:numCache>
                <c:formatCode>General</c:formatCode>
                <c:ptCount val="20"/>
                <c:pt idx="0">
                  <c:v>42.940038684719497</c:v>
                </c:pt>
                <c:pt idx="1">
                  <c:v>72.340425531914903</c:v>
                </c:pt>
                <c:pt idx="2">
                  <c:v>110.251450676983</c:v>
                </c:pt>
                <c:pt idx="3">
                  <c:v>195.357833655706</c:v>
                </c:pt>
                <c:pt idx="4">
                  <c:v>304.44874274661498</c:v>
                </c:pt>
                <c:pt idx="5">
                  <c:v>386.46034816247601</c:v>
                </c:pt>
              </c:numCache>
            </c:numRef>
          </c:xVal>
          <c:yVal>
            <c:numRef>
              <c:f>'Sheet1 (2)'!$B$1:$B$20</c:f>
              <c:numCache>
                <c:formatCode>General</c:formatCode>
                <c:ptCount val="20"/>
                <c:pt idx="0">
                  <c:v>45.173745173745203</c:v>
                </c:pt>
                <c:pt idx="1">
                  <c:v>137.83783783783801</c:v>
                </c:pt>
                <c:pt idx="2">
                  <c:v>234.362934362934</c:v>
                </c:pt>
                <c:pt idx="3">
                  <c:v>274.517374517375</c:v>
                </c:pt>
                <c:pt idx="4">
                  <c:v>291.50579150579199</c:v>
                </c:pt>
                <c:pt idx="5">
                  <c:v>303.08880308880299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DF2-4013-BB0B-9B8D0F57256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01445440"/>
        <c:axId val="901446000"/>
      </c:scatterChart>
      <c:valAx>
        <c:axId val="901445440"/>
        <c:scaling>
          <c:orientation val="minMax"/>
          <c:max val="350"/>
          <c:min val="0"/>
        </c:scaling>
        <c:delete val="0"/>
        <c:axPos val="b"/>
        <c:numFmt formatCode="General" sourceLinked="1"/>
        <c:majorTickMark val="none"/>
        <c:minorTickMark val="none"/>
        <c:tickLblPos val="none"/>
        <c:crossAx val="901446000"/>
        <c:crosses val="autoZero"/>
        <c:crossBetween val="midCat"/>
      </c:valAx>
      <c:valAx>
        <c:axId val="901446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crossAx val="901445440"/>
        <c:crossesAt val="0"/>
        <c:crossBetween val="midCat"/>
      </c:valAx>
    </c:plotArea>
    <c:plotVisOnly val="1"/>
    <c:dispBlanksAs val="gap"/>
    <c:showDLblsOverMax val="0"/>
  </c:chart>
  <c:spPr>
    <a:ln w="28575"/>
  </c:sp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4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53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5175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059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589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128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02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624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621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977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332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785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493E4-5D87-4252-BFC6-397653BE0B78}" type="datetimeFigureOut">
              <a:rPr lang="ru-RU" smtClean="0"/>
              <a:t>04.12.2024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6D5101-2041-4BB4-A4FE-2E780EB44C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50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tags" Target="../tags/tag38.xml"/><Relationship Id="rId7" Type="http://schemas.openxmlformats.org/officeDocument/2006/relationships/image" Target="../media/image32.png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33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39.xml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tags" Target="../tags/tag42.xml"/><Relationship Id="rId7" Type="http://schemas.openxmlformats.org/officeDocument/2006/relationships/image" Target="../media/image33.png"/><Relationship Id="rId12" Type="http://schemas.openxmlformats.org/officeDocument/2006/relationships/image" Target="../media/image4.png"/><Relationship Id="rId17" Type="http://schemas.openxmlformats.org/officeDocument/2006/relationships/image" Target="../media/image40.png"/><Relationship Id="rId2" Type="http://schemas.openxmlformats.org/officeDocument/2006/relationships/tags" Target="../tags/tag41.xml"/><Relationship Id="rId16" Type="http://schemas.openxmlformats.org/officeDocument/2006/relationships/image" Target="../media/image39.png"/><Relationship Id="rId1" Type="http://schemas.openxmlformats.org/officeDocument/2006/relationships/tags" Target="../tags/tag40.xml"/><Relationship Id="rId6" Type="http://schemas.openxmlformats.org/officeDocument/2006/relationships/slideLayout" Target="../slideLayouts/slideLayout12.xml"/><Relationship Id="rId11" Type="http://schemas.openxmlformats.org/officeDocument/2006/relationships/chart" Target="../charts/chart10.xml"/><Relationship Id="rId5" Type="http://schemas.openxmlformats.org/officeDocument/2006/relationships/tags" Target="../tags/tag44.xml"/><Relationship Id="rId15" Type="http://schemas.openxmlformats.org/officeDocument/2006/relationships/image" Target="../media/image38.png"/><Relationship Id="rId10" Type="http://schemas.openxmlformats.org/officeDocument/2006/relationships/image" Target="../media/image35.png"/><Relationship Id="rId4" Type="http://schemas.openxmlformats.org/officeDocument/2006/relationships/tags" Target="../tags/tag43.xml"/><Relationship Id="rId9" Type="http://schemas.openxmlformats.org/officeDocument/2006/relationships/image" Target="../media/image34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tags" Target="../tags/tag49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46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11" Type="http://schemas.openxmlformats.org/officeDocument/2006/relationships/image" Target="../media/image45.png"/><Relationship Id="rId5" Type="http://schemas.openxmlformats.org/officeDocument/2006/relationships/tags" Target="../tags/tag51.xml"/><Relationship Id="rId10" Type="http://schemas.openxmlformats.org/officeDocument/2006/relationships/image" Target="../media/image44.png"/><Relationship Id="rId4" Type="http://schemas.openxmlformats.org/officeDocument/2006/relationships/tags" Target="../tags/tag50.xml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55.xml"/><Relationship Id="rId7" Type="http://schemas.openxmlformats.org/officeDocument/2006/relationships/tags" Target="../tags/tag59.xml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tags" Target="../tags/tag54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image" Target="../media/image44.png"/><Relationship Id="rId5" Type="http://schemas.openxmlformats.org/officeDocument/2006/relationships/tags" Target="../tags/tag57.xml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tags" Target="../tags/tag56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62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58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tags" Target="../tags/tag65.xml"/><Relationship Id="rId11" Type="http://schemas.openxmlformats.org/officeDocument/2006/relationships/image" Target="../media/image57.png"/><Relationship Id="rId5" Type="http://schemas.openxmlformats.org/officeDocument/2006/relationships/tags" Target="../tags/tag64.xml"/><Relationship Id="rId10" Type="http://schemas.openxmlformats.org/officeDocument/2006/relationships/image" Target="../media/image56.png"/><Relationship Id="rId4" Type="http://schemas.openxmlformats.org/officeDocument/2006/relationships/tags" Target="../tags/tag63.xml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3" Type="http://schemas.openxmlformats.org/officeDocument/2006/relationships/tags" Target="../tags/tag68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58.png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image" Target="../media/image57.png"/><Relationship Id="rId5" Type="http://schemas.openxmlformats.org/officeDocument/2006/relationships/tags" Target="../tags/tag70.xml"/><Relationship Id="rId10" Type="http://schemas.openxmlformats.org/officeDocument/2006/relationships/image" Target="../media/image56.png"/><Relationship Id="rId4" Type="http://schemas.openxmlformats.org/officeDocument/2006/relationships/tags" Target="../tags/tag69.xml"/><Relationship Id="rId9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2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7" Type="http://schemas.openxmlformats.org/officeDocument/2006/relationships/image" Target="../media/image63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4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chart" Target="../charts/chart3.xml"/><Relationship Id="rId5" Type="http://schemas.openxmlformats.org/officeDocument/2006/relationships/slideLayout" Target="../slideLayouts/slideLayout12.xml"/><Relationship Id="rId10" Type="http://schemas.openxmlformats.org/officeDocument/2006/relationships/chart" Target="../charts/chart2.xml"/><Relationship Id="rId4" Type="http://schemas.openxmlformats.org/officeDocument/2006/relationships/tags" Target="../tags/tag4.xml"/><Relationship Id="rId9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tags" Target="../tags/tag78.xml"/><Relationship Id="rId7" Type="http://schemas.openxmlformats.org/officeDocument/2006/relationships/image" Target="../media/image63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image" Target="../media/image62.png"/><Relationship Id="rId5" Type="http://schemas.openxmlformats.org/officeDocument/2006/relationships/image" Target="../media/image60.png"/><Relationship Id="rId10" Type="http://schemas.openxmlformats.org/officeDocument/2006/relationships/image" Target="../media/image650.png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64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46.png"/><Relationship Id="rId18" Type="http://schemas.openxmlformats.org/officeDocument/2006/relationships/image" Target="../media/image69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45.png"/><Relationship Id="rId17" Type="http://schemas.openxmlformats.org/officeDocument/2006/relationships/image" Target="../media/image68.png"/><Relationship Id="rId2" Type="http://schemas.openxmlformats.org/officeDocument/2006/relationships/tags" Target="../tags/tag80.xml"/><Relationship Id="rId16" Type="http://schemas.openxmlformats.org/officeDocument/2006/relationships/image" Target="../media/image67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image" Target="../media/image44.png"/><Relationship Id="rId5" Type="http://schemas.openxmlformats.org/officeDocument/2006/relationships/tags" Target="../tags/tag83.xml"/><Relationship Id="rId15" Type="http://schemas.openxmlformats.org/officeDocument/2006/relationships/image" Target="../media/image66.png"/><Relationship Id="rId10" Type="http://schemas.openxmlformats.org/officeDocument/2006/relationships/image" Target="../media/image43.png"/><Relationship Id="rId19" Type="http://schemas.openxmlformats.org/officeDocument/2006/relationships/image" Target="../media/image64.png"/><Relationship Id="rId4" Type="http://schemas.openxmlformats.org/officeDocument/2006/relationships/tags" Target="../tags/tag82.xml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93.xml"/><Relationship Id="rId13" Type="http://schemas.openxmlformats.org/officeDocument/2006/relationships/image" Target="../media/image70.png"/><Relationship Id="rId18" Type="http://schemas.openxmlformats.org/officeDocument/2006/relationships/image" Target="../media/image75.png"/><Relationship Id="rId3" Type="http://schemas.openxmlformats.org/officeDocument/2006/relationships/tags" Target="../tags/tag88.xml"/><Relationship Id="rId21" Type="http://schemas.openxmlformats.org/officeDocument/2006/relationships/image" Target="../media/image78.png"/><Relationship Id="rId7" Type="http://schemas.openxmlformats.org/officeDocument/2006/relationships/tags" Target="../tags/tag92.xml"/><Relationship Id="rId12" Type="http://schemas.openxmlformats.org/officeDocument/2006/relationships/image" Target="../media/image65.png"/><Relationship Id="rId17" Type="http://schemas.openxmlformats.org/officeDocument/2006/relationships/image" Target="../media/image74.png"/><Relationship Id="rId2" Type="http://schemas.openxmlformats.org/officeDocument/2006/relationships/tags" Target="../tags/tag87.xml"/><Relationship Id="rId16" Type="http://schemas.openxmlformats.org/officeDocument/2006/relationships/image" Target="../media/image73.png"/><Relationship Id="rId20" Type="http://schemas.openxmlformats.org/officeDocument/2006/relationships/image" Target="../media/image77.png"/><Relationship Id="rId1" Type="http://schemas.openxmlformats.org/officeDocument/2006/relationships/tags" Target="../tags/tag86.xml"/><Relationship Id="rId6" Type="http://schemas.openxmlformats.org/officeDocument/2006/relationships/tags" Target="../tags/tag9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90.xml"/><Relationship Id="rId15" Type="http://schemas.openxmlformats.org/officeDocument/2006/relationships/image" Target="../media/image72.png"/><Relationship Id="rId10" Type="http://schemas.openxmlformats.org/officeDocument/2006/relationships/tags" Target="../tags/tag95.xml"/><Relationship Id="rId19" Type="http://schemas.openxmlformats.org/officeDocument/2006/relationships/image" Target="../media/image76.png"/><Relationship Id="rId4" Type="http://schemas.openxmlformats.org/officeDocument/2006/relationships/tags" Target="../tags/tag89.xml"/><Relationship Id="rId9" Type="http://schemas.openxmlformats.org/officeDocument/2006/relationships/tags" Target="../tags/tag94.xml"/><Relationship Id="rId1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emf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96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7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12.xml"/><Relationship Id="rId4" Type="http://schemas.openxmlformats.org/officeDocument/2006/relationships/tags" Target="../tags/tag8.xml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image" Target="../media/image12.png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image" Target="../media/image11.png"/><Relationship Id="rId2" Type="http://schemas.openxmlformats.org/officeDocument/2006/relationships/tags" Target="../tags/tag10.xml"/><Relationship Id="rId16" Type="http://schemas.openxmlformats.org/officeDocument/2006/relationships/image" Target="../media/image15.png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image" Target="../media/image10.png"/><Relationship Id="rId5" Type="http://schemas.openxmlformats.org/officeDocument/2006/relationships/tags" Target="../tags/tag13.xml"/><Relationship Id="rId15" Type="http://schemas.openxmlformats.org/officeDocument/2006/relationships/image" Target="../media/image14.png"/><Relationship Id="rId10" Type="http://schemas.openxmlformats.org/officeDocument/2006/relationships/chart" Target="../charts/chart4.xml"/><Relationship Id="rId4" Type="http://schemas.openxmlformats.org/officeDocument/2006/relationships/tags" Target="../tags/tag12.xml"/><Relationship Id="rId9" Type="http://schemas.openxmlformats.org/officeDocument/2006/relationships/image" Target="../media/image9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12" Type="http://schemas.openxmlformats.org/officeDocument/2006/relationships/image" Target="../media/image19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8.png"/><Relationship Id="rId5" Type="http://schemas.openxmlformats.org/officeDocument/2006/relationships/tags" Target="../tags/tag22.xml"/><Relationship Id="rId10" Type="http://schemas.openxmlformats.org/officeDocument/2006/relationships/chart" Target="../charts/chart6.xml"/><Relationship Id="rId4" Type="http://schemas.openxmlformats.org/officeDocument/2006/relationships/tags" Target="../tags/tag21.xml"/><Relationship Id="rId9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20.png"/><Relationship Id="rId3" Type="http://schemas.openxmlformats.org/officeDocument/2006/relationships/tags" Target="../tags/tag25.xml"/><Relationship Id="rId7" Type="http://schemas.openxmlformats.org/officeDocument/2006/relationships/image" Target="../media/image3.png"/><Relationship Id="rId12" Type="http://schemas.openxmlformats.org/officeDocument/2006/relationships/image" Target="../media/image19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12.xml"/><Relationship Id="rId11" Type="http://schemas.openxmlformats.org/officeDocument/2006/relationships/image" Target="../media/image18.png"/><Relationship Id="rId5" Type="http://schemas.openxmlformats.org/officeDocument/2006/relationships/tags" Target="../tags/tag27.xml"/><Relationship Id="rId15" Type="http://schemas.openxmlformats.org/officeDocument/2006/relationships/image" Target="../media/image22.png"/><Relationship Id="rId10" Type="http://schemas.openxmlformats.org/officeDocument/2006/relationships/chart" Target="../charts/chart8.xml"/><Relationship Id="rId4" Type="http://schemas.openxmlformats.org/officeDocument/2006/relationships/tags" Target="../tags/tag26.xml"/><Relationship Id="rId9" Type="http://schemas.openxmlformats.org/officeDocument/2006/relationships/chart" Target="../charts/chart7.xml"/><Relationship Id="rId1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tags" Target="../tags/tag30.xml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27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11" Type="http://schemas.openxmlformats.org/officeDocument/2006/relationships/image" Target="../media/image26.png"/><Relationship Id="rId5" Type="http://schemas.openxmlformats.org/officeDocument/2006/relationships/tags" Target="../tags/tag32.xml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tags" Target="../tags/tag31.xml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chart" Target="../charts/char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191000" y="9144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5400" i="1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Регуляризация</a:t>
            </a:r>
            <a:endParaRPr lang="en-US" sz="5400" i="1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" name="Straight Connector 5"/>
          <p:cNvCxnSpPr/>
          <p:nvPr/>
        </p:nvCxnSpPr>
        <p:spPr>
          <a:xfrm>
            <a:off x="4224865" y="2150528"/>
            <a:ext cx="4297680" cy="0"/>
          </a:xfrm>
          <a:prstGeom prst="line">
            <a:avLst/>
          </a:prstGeom>
          <a:ln w="57150"/>
          <a:scene3d>
            <a:camera prst="perspectiveRelaxedModerately"/>
            <a:lightRig rig="threePt" dir="t"/>
          </a:scene3d>
          <a:sp3d>
            <a:bevelT w="165100" prst="coolSlant"/>
          </a:sp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 txBox="1">
            <a:spLocks/>
          </p:cNvSpPr>
          <p:nvPr/>
        </p:nvSpPr>
        <p:spPr>
          <a:xfrm>
            <a:off x="3935305" y="2150528"/>
            <a:ext cx="7123220" cy="1676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Проблема переобучения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279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289023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</a:t>
            </a:r>
            <a:r>
              <a:rPr lang="ru-RU" sz="3200" dirty="0" err="1"/>
              <a:t>регуляризованной</a:t>
            </a:r>
            <a:r>
              <a:rPr lang="ru-RU" sz="3200" dirty="0"/>
              <a:t> линейной регрессии</a:t>
            </a:r>
            <a:r>
              <a:rPr lang="en-US" sz="3200" dirty="0"/>
              <a:t> </a:t>
            </a:r>
            <a:r>
              <a:rPr lang="ru-RU" sz="3200" dirty="0"/>
              <a:t>мы ищем      , </a:t>
            </a:r>
            <a:r>
              <a:rPr lang="ru-RU" sz="3200" dirty="0" err="1"/>
              <a:t>минимизирующие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04109"/>
            <a:ext cx="170688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57012"/>
            <a:ext cx="6917944" cy="1114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69" y="2413000"/>
            <a:ext cx="201168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2812252"/>
            <a:ext cx="1466088" cy="3474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59076" y="2344520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Что будет, если </a:t>
            </a:r>
            <a:r>
              <a:rPr lang="en-US" sz="3200" dirty="0"/>
              <a:t>      </a:t>
            </a:r>
            <a:r>
              <a:rPr lang="ru-RU" sz="3200" dirty="0"/>
              <a:t>взять слишком большим</a:t>
            </a:r>
            <a:r>
              <a:rPr lang="en-US" sz="3200" dirty="0"/>
              <a:t> (</a:t>
            </a:r>
            <a:r>
              <a:rPr lang="ru-RU" sz="3200" dirty="0"/>
              <a:t>возможно, чересчур большим для нашей задачи, например, </a:t>
            </a:r>
            <a:r>
              <a:rPr lang="en-US" sz="3200" dirty="0"/>
              <a:t>                  )?</a:t>
            </a:r>
          </a:p>
        </p:txBody>
      </p:sp>
    </p:spTree>
    <p:extLst>
      <p:ext uri="{BB962C8B-B14F-4D97-AF65-F5344CB8AC3E}">
        <p14:creationId xmlns:p14="http://schemas.microsoft.com/office/powerpoint/2010/main" val="108676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08000" y="289023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 </a:t>
            </a:r>
            <a:r>
              <a:rPr lang="ru-RU" sz="3200" dirty="0" err="1"/>
              <a:t>регуляризованной</a:t>
            </a:r>
            <a:r>
              <a:rPr lang="ru-RU" sz="3200" dirty="0"/>
              <a:t> линейной регрессии</a:t>
            </a:r>
            <a:r>
              <a:rPr lang="en-US" sz="3200" dirty="0"/>
              <a:t> </a:t>
            </a:r>
            <a:r>
              <a:rPr lang="ru-RU" sz="3200" dirty="0"/>
              <a:t>мы ищем      , </a:t>
            </a:r>
            <a:r>
              <a:rPr lang="ru-RU" sz="3200" dirty="0" err="1"/>
              <a:t>минимизирующие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404109"/>
            <a:ext cx="170688" cy="292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157012"/>
            <a:ext cx="6917944" cy="11148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969" y="2413000"/>
            <a:ext cx="201168" cy="2865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5900" y="2812252"/>
            <a:ext cx="1466088" cy="347472"/>
          </a:xfrm>
          <a:prstGeom prst="rect">
            <a:avLst/>
          </a:prstGeom>
        </p:spPr>
      </p:pic>
      <p:graphicFrame>
        <p:nvGraphicFramePr>
          <p:cNvPr id="19" name="Chart 18"/>
          <p:cNvGraphicFramePr>
            <a:graphicFrameLocks/>
          </p:cNvGraphicFramePr>
          <p:nvPr/>
        </p:nvGraphicFramePr>
        <p:xfrm>
          <a:off x="2102244" y="31242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339877" y="429413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2" name="TextBox 20"/>
          <p:cNvSpPr txBox="1"/>
          <p:nvPr/>
        </p:nvSpPr>
        <p:spPr>
          <a:xfrm>
            <a:off x="2380506" y="5519611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 дома</a:t>
            </a:r>
            <a:endParaRPr lang="en-US" sz="2133" dirty="0"/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1" y="6205994"/>
            <a:ext cx="4804961" cy="3726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87189" y="2258255"/>
            <a:ext cx="11277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Что будет, если </a:t>
            </a:r>
            <a:r>
              <a:rPr lang="en-US" sz="3200" dirty="0"/>
              <a:t>      </a:t>
            </a:r>
            <a:r>
              <a:rPr lang="ru-RU" sz="3200" dirty="0"/>
              <a:t>взять слишком большим</a:t>
            </a:r>
            <a:r>
              <a:rPr lang="en-US" sz="3200" dirty="0"/>
              <a:t> (</a:t>
            </a:r>
            <a:r>
              <a:rPr lang="ru-RU" sz="3200" dirty="0"/>
              <a:t>возможно, чересчур большим для нашей задачи, например, </a:t>
            </a:r>
            <a:r>
              <a:rPr lang="en-US" sz="3200" dirty="0"/>
              <a:t>                  )?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29680" y="4504414"/>
            <a:ext cx="257592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i="1" dirty="0" err="1">
                <a:solidFill>
                  <a:srgbClr val="0070C0"/>
                </a:solidFill>
              </a:rPr>
              <a:t>недообучение</a:t>
            </a:r>
            <a:endParaRPr lang="ru-RU" sz="2400" b="1" i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474286" y="4783958"/>
                <a:ext cx="3263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86" y="4783958"/>
                <a:ext cx="3263225" cy="523220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74286" y="4239666"/>
                <a:ext cx="3263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86" y="4239666"/>
                <a:ext cx="3263225" cy="523220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74288" y="3422392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,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288" y="3422392"/>
                <a:ext cx="1426826" cy="523220"/>
              </a:xfrm>
              <a:prstGeom prst="rect">
                <a:avLst/>
              </a:prstGeom>
              <a:blipFill rotWithShape="0">
                <a:blip r:embed="rId15"/>
                <a:stretch>
                  <a:fillRect t="-10465" r="-7692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831601" y="3438549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,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601" y="3438549"/>
                <a:ext cx="1426826" cy="523220"/>
              </a:xfrm>
              <a:prstGeom prst="rect">
                <a:avLst/>
              </a:prstGeom>
              <a:blipFill rotWithShape="0">
                <a:blip r:embed="rId16"/>
                <a:stretch>
                  <a:fillRect t="-10465" r="-7692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единительная линия 3"/>
          <p:cNvCxnSpPr/>
          <p:nvPr/>
        </p:nvCxnSpPr>
        <p:spPr>
          <a:xfrm flipV="1">
            <a:off x="2264785" y="4315532"/>
            <a:ext cx="3450215" cy="31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flipH="1">
                <a:off x="20022" y="6130687"/>
                <a:ext cx="15406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0022" y="6130687"/>
                <a:ext cx="1540649" cy="523220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Прямая соединительная линия 22"/>
          <p:cNvCxnSpPr/>
          <p:nvPr/>
        </p:nvCxnSpPr>
        <p:spPr>
          <a:xfrm flipV="1">
            <a:off x="5767888" y="6121317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-5400000" flipV="1">
            <a:off x="5767887" y="6121316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/>
          <p:nvPr/>
        </p:nvCxnSpPr>
        <p:spPr>
          <a:xfrm flipV="1">
            <a:off x="2349344" y="6125268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rot="-5400000" flipV="1">
            <a:off x="2335640" y="6113593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flipV="1">
            <a:off x="3385924" y="6129138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/>
          <p:nvPr/>
        </p:nvCxnSpPr>
        <p:spPr>
          <a:xfrm rot="-5400000" flipV="1">
            <a:off x="3385923" y="6129137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 flipV="1">
            <a:off x="4521350" y="6148556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 rot="-5400000" flipV="1">
            <a:off x="4521349" y="6148555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 flipH="1">
                <a:off x="8467757" y="5845998"/>
                <a:ext cx="2104230" cy="523220"/>
              </a:xfrm>
              <a:prstGeom prst="rect">
                <a:avLst/>
              </a:prstGeom>
              <a:noFill/>
              <a:ln w="28575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467757" y="5845998"/>
                <a:ext cx="2104230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28575">
                <a:solidFill>
                  <a:srgbClr val="002060"/>
                </a:solidFill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5948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err="1"/>
              <a:t>Регуляризованная</a:t>
            </a:r>
            <a:r>
              <a:rPr lang="ru-RU" sz="3200" b="1" dirty="0"/>
              <a:t> линейная регрессия</a:t>
            </a:r>
            <a:endParaRPr lang="en-US" sz="3200" b="1" dirty="0"/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554037"/>
            <a:ext cx="7546848" cy="121615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126" y="3209845"/>
            <a:ext cx="1349501" cy="52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74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50" y="3733801"/>
            <a:ext cx="2814551" cy="33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90600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4" y="1065489"/>
            <a:ext cx="146304" cy="40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4141216"/>
            <a:ext cx="146304" cy="40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1721989"/>
            <a:ext cx="6446520" cy="8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3020568"/>
            <a:ext cx="209702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1" y="2790444"/>
            <a:ext cx="4261104" cy="86868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6222700" y="372240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89987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250" y="3733801"/>
            <a:ext cx="2814551" cy="33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90600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4" y="1065489"/>
            <a:ext cx="146304" cy="40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4141216"/>
            <a:ext cx="146304" cy="40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1721989"/>
            <a:ext cx="6446520" cy="8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3020568"/>
            <a:ext cx="209702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1" y="2790444"/>
            <a:ext cx="4261104" cy="868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749800"/>
            <a:ext cx="8083296" cy="86868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6222700" y="372240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3571875" y="1545762"/>
            <a:ext cx="4729163" cy="1170005"/>
          </a:xfrm>
          <a:prstGeom prst="roundRect">
            <a:avLst/>
          </a:prstGeom>
          <a:noFill/>
          <a:ln w="28575">
            <a:solidFill>
              <a:srgbClr val="22CF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915400" y="404331"/>
                <a:ext cx="1350819" cy="8573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22CFF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solidFill>
                                <a:srgbClr val="22CFF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1" smtClean="0">
                              <a:solidFill>
                                <a:srgbClr val="22CFF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22CFF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solidFill>
                                    <a:srgbClr val="22CFF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ru-RU" sz="2400" b="0" i="1" smtClean="0">
                                  <a:solidFill>
                                    <a:srgbClr val="22CFF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22CFF2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22CFF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22CFF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22CFF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22CFF2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404331"/>
                <a:ext cx="1350819" cy="857351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 стрелкой 12"/>
          <p:cNvCxnSpPr/>
          <p:nvPr/>
        </p:nvCxnSpPr>
        <p:spPr>
          <a:xfrm flipH="1">
            <a:off x="7258050" y="806351"/>
            <a:ext cx="1557338" cy="664522"/>
          </a:xfrm>
          <a:prstGeom prst="straightConnector1">
            <a:avLst/>
          </a:prstGeom>
          <a:ln>
            <a:solidFill>
              <a:srgbClr val="22CFF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Левая круглая скобка 16"/>
          <p:cNvSpPr/>
          <p:nvPr/>
        </p:nvSpPr>
        <p:spPr>
          <a:xfrm rot="10800000">
            <a:off x="10035183" y="2790444"/>
            <a:ext cx="187306" cy="791150"/>
          </a:xfrm>
          <a:prstGeom prst="leftBracket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Левая круглая скобка 17"/>
          <p:cNvSpPr/>
          <p:nvPr/>
        </p:nvSpPr>
        <p:spPr>
          <a:xfrm>
            <a:off x="4143648" y="2791566"/>
            <a:ext cx="181878" cy="889779"/>
          </a:xfrm>
          <a:prstGeom prst="leftBracket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15400" y="2759750"/>
                <a:ext cx="1030542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2759750"/>
                <a:ext cx="1030542" cy="7937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530236" y="5790691"/>
            <a:ext cx="24272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Для сходимости необходимо, чтобы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056779" y="5693157"/>
                <a:ext cx="2000869" cy="7947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ru-R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f>
                        <m:fPr>
                          <m:ctrlPr>
                            <a:rPr lang="ru-R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𝝀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2400" b="1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79" y="5693157"/>
                <a:ext cx="2000869" cy="794705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15529" y="6037302"/>
                <a:ext cx="118314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000" i="1" smtClean="0">
                              <a:solidFill>
                                <a:srgbClr val="C31BA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000" i="1" smtClean="0">
                              <a:solidFill>
                                <a:srgbClr val="C31BA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C31BA3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C31BA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C31BA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solidFill>
                            <a:srgbClr val="C31BA3"/>
                          </a:solidFill>
                          <a:latin typeface="Cambria Math" panose="02040503050406030204" pitchFamily="18" charset="0"/>
                        </a:rPr>
                        <m:t>0,99</m:t>
                      </m:r>
                    </m:oMath>
                  </m:oMathPara>
                </a14:m>
                <a:endParaRPr lang="ru-RU" sz="2000" dirty="0">
                  <a:solidFill>
                    <a:srgbClr val="C31BA3"/>
                  </a:solidFill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29" y="6037302"/>
                <a:ext cx="1183144" cy="424796"/>
              </a:xfrm>
              <a:prstGeom prst="rect">
                <a:avLst/>
              </a:prstGeom>
              <a:blipFill rotWithShape="0">
                <a:blip r:embed="rId1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Скругленный прямоугольник 22"/>
          <p:cNvSpPr/>
          <p:nvPr/>
        </p:nvSpPr>
        <p:spPr>
          <a:xfrm>
            <a:off x="1914525" y="4855431"/>
            <a:ext cx="2229123" cy="636757"/>
          </a:xfrm>
          <a:prstGeom prst="roundRect">
            <a:avLst/>
          </a:pr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>
            <a:endCxn id="21" idx="1"/>
          </p:cNvCxnSpPr>
          <p:nvPr/>
        </p:nvCxnSpPr>
        <p:spPr>
          <a:xfrm>
            <a:off x="4234587" y="5463033"/>
            <a:ext cx="2480942" cy="786667"/>
          </a:xfrm>
          <a:prstGeom prst="straightConnector1">
            <a:avLst/>
          </a:prstGeom>
          <a:ln>
            <a:solidFill>
              <a:srgbClr val="E22A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049120" y="5759549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C31BA3"/>
                </a:solidFill>
              </a:rPr>
              <a:t>например</a:t>
            </a:r>
          </a:p>
        </p:txBody>
      </p:sp>
      <p:cxnSp>
        <p:nvCxnSpPr>
          <p:cNvPr id="28" name="Прямая со стрелкой 27"/>
          <p:cNvCxnSpPr/>
          <p:nvPr/>
        </p:nvCxnSpPr>
        <p:spPr>
          <a:xfrm>
            <a:off x="2857287" y="3666633"/>
            <a:ext cx="100013" cy="1114077"/>
          </a:xfrm>
          <a:prstGeom prst="straightConnector1">
            <a:avLst/>
          </a:prstGeom>
          <a:ln>
            <a:solidFill>
              <a:srgbClr val="E22A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H="1">
            <a:off x="3782799" y="3681345"/>
            <a:ext cx="5475501" cy="662055"/>
          </a:xfrm>
          <a:prstGeom prst="straightConnector1">
            <a:avLst/>
          </a:prstGeom>
          <a:ln>
            <a:solidFill>
              <a:srgbClr val="E22A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3782799" y="3429000"/>
            <a:ext cx="0" cy="914400"/>
          </a:xfrm>
          <a:prstGeom prst="straightConnector1">
            <a:avLst/>
          </a:prstGeom>
          <a:ln>
            <a:solidFill>
              <a:srgbClr val="E22A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flipH="1">
            <a:off x="3571875" y="4343400"/>
            <a:ext cx="210924" cy="512031"/>
          </a:xfrm>
          <a:prstGeom prst="straightConnector1">
            <a:avLst/>
          </a:prstGeom>
          <a:ln>
            <a:solidFill>
              <a:srgbClr val="E22A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Скругленный прямоугольник 35"/>
          <p:cNvSpPr/>
          <p:nvPr/>
        </p:nvSpPr>
        <p:spPr>
          <a:xfrm>
            <a:off x="4029075" y="2715767"/>
            <a:ext cx="6400800" cy="950866"/>
          </a:xfrm>
          <a:prstGeom prst="roundRect">
            <a:avLst/>
          </a:prstGeom>
          <a:noFill/>
          <a:ln w="28575">
            <a:solidFill>
              <a:srgbClr val="C31B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0434781" y="1733318"/>
                <a:ext cx="1307089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E22ABF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781" y="1733318"/>
                <a:ext cx="1307089" cy="898836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Прямая со стрелкой 38"/>
          <p:cNvCxnSpPr>
            <a:stCxn id="37" idx="1"/>
          </p:cNvCxnSpPr>
          <p:nvPr/>
        </p:nvCxnSpPr>
        <p:spPr>
          <a:xfrm flipH="1">
            <a:off x="9258300" y="2182736"/>
            <a:ext cx="1176481" cy="449418"/>
          </a:xfrm>
          <a:prstGeom prst="straightConnector1">
            <a:avLst/>
          </a:prstGeom>
          <a:ln>
            <a:solidFill>
              <a:srgbClr val="C31BA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27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9846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Пусть</a:t>
            </a:r>
            <a:r>
              <a:rPr lang="en-US" sz="3200" dirty="0"/>
              <a:t>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486" y="223193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Необратимость матрицы.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2" y="2122419"/>
            <a:ext cx="2844799" cy="3796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5" y="1134071"/>
            <a:ext cx="1117600" cy="316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8240" y="1450776"/>
            <a:ext cx="3940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    (#</a:t>
            </a:r>
            <a:r>
              <a:rPr lang="ru-RU" sz="2133" dirty="0"/>
              <a:t>примеров</a:t>
            </a:r>
            <a:r>
              <a:rPr lang="en-US" sz="2133" dirty="0"/>
              <a:t>)  (#</a:t>
            </a:r>
            <a:r>
              <a:rPr lang="ru-RU" sz="2133" dirty="0"/>
              <a:t>признаков</a:t>
            </a:r>
            <a:r>
              <a:rPr lang="en-US" sz="2133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00" y="32258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7" y="3383963"/>
            <a:ext cx="946533" cy="299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62" y="3721586"/>
            <a:ext cx="7388445" cy="1829647"/>
          </a:xfrm>
          <a:prstGeom prst="rect">
            <a:avLst/>
          </a:prstGeom>
        </p:spPr>
      </p:pic>
      <p:sp>
        <p:nvSpPr>
          <p:cNvPr id="3" name="Левая фигурная скобка 2"/>
          <p:cNvSpPr/>
          <p:nvPr/>
        </p:nvSpPr>
        <p:spPr>
          <a:xfrm rot="-5400000">
            <a:off x="2813788" y="2127254"/>
            <a:ext cx="140376" cy="890024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28335" y="2757765"/>
            <a:ext cx="348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необратима (</a:t>
            </a:r>
            <a:r>
              <a:rPr lang="ru-RU" sz="2400" dirty="0" err="1">
                <a:solidFill>
                  <a:srgbClr val="C00000"/>
                </a:solidFill>
              </a:rPr>
              <a:t>сингулярна</a:t>
            </a:r>
            <a:r>
              <a:rPr lang="ru-RU" dirty="0"/>
              <a:t>)</a:t>
            </a:r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 flipV="1">
            <a:off x="3008320" y="2642454"/>
            <a:ext cx="120015" cy="346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Левая фигурная скобка 14"/>
          <p:cNvSpPr/>
          <p:nvPr/>
        </p:nvSpPr>
        <p:spPr>
          <a:xfrm rot="-5400000">
            <a:off x="4867776" y="3414253"/>
            <a:ext cx="221249" cy="4572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404884" y="6113144"/>
            <a:ext cx="1459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обратима</a:t>
            </a:r>
            <a:endParaRPr lang="ru-RU" sz="2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272088" y="5810878"/>
            <a:ext cx="132796" cy="4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20" y="1063730"/>
            <a:ext cx="2540000" cy="1655640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94" y="1072214"/>
            <a:ext cx="1879285" cy="16952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3620" y="209672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Аналитическое решение.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97220" y="5810878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Чему равна размерность матрицы?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7175500" y="4953000"/>
            <a:ext cx="1384300" cy="85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273689" y="3911463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</a:t>
            </a:r>
            <a:endParaRPr lang="ru-RU" sz="44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4382" y="4606308"/>
            <a:ext cx="47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0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2159471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8000" y="9846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Пусть</a:t>
            </a:r>
            <a:r>
              <a:rPr lang="en-US" sz="3200" dirty="0"/>
              <a:t>                 ,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338486" y="223193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Необратимость матрицы.</a:t>
            </a:r>
            <a:endParaRPr 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2" y="2122419"/>
            <a:ext cx="2844799" cy="3796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35" y="1134071"/>
            <a:ext cx="1117600" cy="3167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8240" y="1450776"/>
            <a:ext cx="394016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/>
              <a:t>    (#</a:t>
            </a:r>
            <a:r>
              <a:rPr lang="ru-RU" sz="2133" dirty="0"/>
              <a:t>примеров</a:t>
            </a:r>
            <a:r>
              <a:rPr lang="en-US" sz="2133" dirty="0"/>
              <a:t>)  (#</a:t>
            </a:r>
            <a:r>
              <a:rPr lang="ru-RU" sz="2133" dirty="0"/>
              <a:t>признаков</a:t>
            </a:r>
            <a:r>
              <a:rPr lang="en-US" sz="2133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8000" y="32258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            ,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467" y="3383963"/>
            <a:ext cx="946533" cy="2992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62" y="3721586"/>
            <a:ext cx="7388445" cy="1829647"/>
          </a:xfrm>
          <a:prstGeom prst="rect">
            <a:avLst/>
          </a:prstGeom>
        </p:spPr>
      </p:pic>
      <p:sp>
        <p:nvSpPr>
          <p:cNvPr id="3" name="Левая фигурная скобка 2"/>
          <p:cNvSpPr/>
          <p:nvPr/>
        </p:nvSpPr>
        <p:spPr>
          <a:xfrm rot="-5400000">
            <a:off x="2813788" y="2127254"/>
            <a:ext cx="140376" cy="890024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28335" y="2757765"/>
            <a:ext cx="3485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solidFill>
                  <a:srgbClr val="C00000"/>
                </a:solidFill>
              </a:rPr>
              <a:t>необратима (</a:t>
            </a:r>
            <a:r>
              <a:rPr lang="ru-RU" sz="2400" dirty="0" err="1">
                <a:solidFill>
                  <a:srgbClr val="C00000"/>
                </a:solidFill>
              </a:rPr>
              <a:t>сингулярна</a:t>
            </a:r>
            <a:r>
              <a:rPr lang="ru-RU" dirty="0"/>
              <a:t>)</a:t>
            </a:r>
          </a:p>
        </p:txBody>
      </p:sp>
      <p:cxnSp>
        <p:nvCxnSpPr>
          <p:cNvPr id="13" name="Прямая со стрелкой 12"/>
          <p:cNvCxnSpPr>
            <a:stCxn id="11" idx="1"/>
          </p:cNvCxnSpPr>
          <p:nvPr/>
        </p:nvCxnSpPr>
        <p:spPr>
          <a:xfrm flipH="1" flipV="1">
            <a:off x="3008320" y="2642454"/>
            <a:ext cx="120015" cy="3461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Левая фигурная скобка 14"/>
          <p:cNvSpPr/>
          <p:nvPr/>
        </p:nvSpPr>
        <p:spPr>
          <a:xfrm rot="-5400000">
            <a:off x="4867776" y="3414253"/>
            <a:ext cx="221249" cy="457200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5404884" y="6113144"/>
            <a:ext cx="14597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solidFill>
                  <a:srgbClr val="0070C0"/>
                </a:solidFill>
              </a:rPr>
              <a:t>обратима</a:t>
            </a:r>
            <a:endParaRPr lang="ru-RU" sz="24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 flipH="1" flipV="1">
            <a:off x="5272088" y="5810878"/>
            <a:ext cx="132796" cy="418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220" y="1063730"/>
            <a:ext cx="2540000" cy="1655640"/>
          </a:xfrm>
          <a:prstGeom prst="rect">
            <a:avLst/>
          </a:prstGeom>
        </p:spPr>
      </p:pic>
      <p:pic>
        <p:nvPicPr>
          <p:cNvPr id="21" name="Picture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494" y="1072214"/>
            <a:ext cx="1879285" cy="169521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83620" y="209672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Аналитическое решение.</a:t>
            </a:r>
            <a:endParaRPr lang="en-US" sz="3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597220" y="5810878"/>
            <a:ext cx="3771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Чему равна размерность матрицы?</a:t>
            </a:r>
          </a:p>
        </p:txBody>
      </p:sp>
      <p:cxnSp>
        <p:nvCxnSpPr>
          <p:cNvPr id="16" name="Прямая со стрелкой 15"/>
          <p:cNvCxnSpPr/>
          <p:nvPr/>
        </p:nvCxnSpPr>
        <p:spPr>
          <a:xfrm flipH="1" flipV="1">
            <a:off x="7175500" y="4953000"/>
            <a:ext cx="1384300" cy="857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84712" y="3175059"/>
            <a:ext cx="432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Чему равна размерность матрицы  Х?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 flipV="1">
            <a:off x="7721600" y="2725741"/>
            <a:ext cx="146050" cy="3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928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12800" y="596900"/>
            <a:ext cx="290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размерность матрицы Х  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73500" y="596900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 *(n+1)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12799" y="1961634"/>
            <a:ext cx="321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размерность матрицы</a:t>
            </a:r>
            <a:r>
              <a:rPr lang="en-US" dirty="0"/>
              <a:t>   </a:t>
            </a:r>
            <a:r>
              <a:rPr lang="ru-RU" dirty="0"/>
              <a:t> Х</a:t>
            </a:r>
            <a:r>
              <a:rPr lang="en-US" baseline="30000" dirty="0"/>
              <a:t>T</a:t>
            </a:r>
            <a:r>
              <a:rPr lang="ru-RU" baseline="30000" dirty="0"/>
              <a:t> </a:t>
            </a:r>
            <a:r>
              <a:rPr lang="en-US" dirty="0"/>
              <a:t> X</a:t>
            </a:r>
            <a:r>
              <a:rPr lang="ru-RU" dirty="0"/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076700" y="13716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(n+1)*m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40388" y="1295400"/>
            <a:ext cx="2933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размерность матрицы Х</a:t>
            </a:r>
            <a:r>
              <a:rPr lang="en-US" baseline="30000" dirty="0"/>
              <a:t>T</a:t>
            </a:r>
            <a:r>
              <a:rPr lang="ru-RU" baseline="30000" dirty="0"/>
              <a:t> </a:t>
            </a:r>
            <a:r>
              <a:rPr lang="ru-RU" dirty="0"/>
              <a:t>   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76700" y="196163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（n+1）*(n+1)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52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3100" y="10541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n=2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1300" y="1917700"/>
            <a:ext cx="5203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Размерность </a:t>
            </a:r>
            <a:r>
              <a:rPr lang="ru-RU" dirty="0" err="1"/>
              <a:t>регуляризационной</a:t>
            </a:r>
            <a:r>
              <a:rPr lang="ru-RU" dirty="0"/>
              <a:t> матрицы   </a:t>
            </a:r>
            <a:r>
              <a:rPr lang="ru-RU" sz="2400" dirty="0"/>
              <a:t>3 х 3 </a:t>
            </a:r>
          </a:p>
        </p:txBody>
      </p:sp>
      <p:pic>
        <p:nvPicPr>
          <p:cNvPr id="6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152285"/>
            <a:ext cx="4387407" cy="108648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09511" y="608737"/>
            <a:ext cx="315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6176" y="74428"/>
            <a:ext cx="3151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073399" y="2387586"/>
                <a:ext cx="1596591" cy="1302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ru-RU" sz="32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ru-RU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3399" y="2387586"/>
                <a:ext cx="1596591" cy="130228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86422" y="4622800"/>
            <a:ext cx="724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 = 4</a:t>
            </a:r>
          </a:p>
          <a:p>
            <a:r>
              <a:rPr lang="en-US" dirty="0"/>
              <a:t>n = 5 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2253430" y="4847630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Размерность   </a:t>
            </a:r>
            <a:r>
              <a:rPr lang="ru-RU" sz="3600" dirty="0"/>
              <a:t>6 х 6</a:t>
            </a:r>
          </a:p>
        </p:txBody>
      </p:sp>
    </p:spTree>
    <p:extLst>
      <p:ext uri="{BB962C8B-B14F-4D97-AF65-F5344CB8AC3E}">
        <p14:creationId xmlns:p14="http://schemas.microsoft.com/office/powerpoint/2010/main" val="2663493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08000" y="381001"/>
            <a:ext cx="106212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dirty="0" err="1"/>
              <a:t>Нерегуляризованная</a:t>
            </a:r>
            <a:r>
              <a:rPr lang="ru-RU" sz="3733" b="1" dirty="0"/>
              <a:t> логистическая регрессия</a:t>
            </a:r>
            <a:r>
              <a:rPr lang="en-US" sz="3733" b="1" dirty="0"/>
              <a:t>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74336" y="1846208"/>
            <a:ext cx="5388864" cy="1684392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08000" y="40386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Целевая функция</a:t>
            </a:r>
            <a:r>
              <a:rPr lang="en-US" sz="3200" dirty="0"/>
              <a:t>: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688840"/>
            <a:ext cx="10628376" cy="97536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711201" y="1061488"/>
            <a:ext cx="3390343" cy="3019121"/>
            <a:chOff x="306551" y="789242"/>
            <a:chExt cx="2542757" cy="2264341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1" name="Полилиния 80"/>
          <p:cNvSpPr/>
          <p:nvPr/>
        </p:nvSpPr>
        <p:spPr>
          <a:xfrm>
            <a:off x="1836632" y="1085701"/>
            <a:ext cx="2335232" cy="1746373"/>
          </a:xfrm>
          <a:custGeom>
            <a:avLst/>
            <a:gdLst>
              <a:gd name="connsiteX0" fmla="*/ 492145 w 2335232"/>
              <a:gd name="connsiteY0" fmla="*/ 0 h 1746373"/>
              <a:gd name="connsiteX1" fmla="*/ 334982 w 2335232"/>
              <a:gd name="connsiteY1" fmla="*/ 500063 h 1746373"/>
              <a:gd name="connsiteX2" fmla="*/ 34945 w 2335232"/>
              <a:gd name="connsiteY2" fmla="*/ 800100 h 1746373"/>
              <a:gd name="connsiteX3" fmla="*/ 49232 w 2335232"/>
              <a:gd name="connsiteY3" fmla="*/ 1000125 h 1746373"/>
              <a:gd name="connsiteX4" fmla="*/ 420707 w 2335232"/>
              <a:gd name="connsiteY4" fmla="*/ 1028700 h 1746373"/>
              <a:gd name="connsiteX5" fmla="*/ 906482 w 2335232"/>
              <a:gd name="connsiteY5" fmla="*/ 1057275 h 1746373"/>
              <a:gd name="connsiteX6" fmla="*/ 949345 w 2335232"/>
              <a:gd name="connsiteY6" fmla="*/ 1143000 h 1746373"/>
              <a:gd name="connsiteX7" fmla="*/ 992207 w 2335232"/>
              <a:gd name="connsiteY7" fmla="*/ 1414463 h 1746373"/>
              <a:gd name="connsiteX8" fmla="*/ 806470 w 2335232"/>
              <a:gd name="connsiteY8" fmla="*/ 1443038 h 1746373"/>
              <a:gd name="connsiteX9" fmla="*/ 663595 w 2335232"/>
              <a:gd name="connsiteY9" fmla="*/ 1314450 h 1746373"/>
              <a:gd name="connsiteX10" fmla="*/ 577870 w 2335232"/>
              <a:gd name="connsiteY10" fmla="*/ 1143000 h 1746373"/>
              <a:gd name="connsiteX11" fmla="*/ 420707 w 2335232"/>
              <a:gd name="connsiteY11" fmla="*/ 1085850 h 1746373"/>
              <a:gd name="connsiteX12" fmla="*/ 292120 w 2335232"/>
              <a:gd name="connsiteY12" fmla="*/ 1128713 h 1746373"/>
              <a:gd name="connsiteX13" fmla="*/ 263545 w 2335232"/>
              <a:gd name="connsiteY13" fmla="*/ 1357313 h 1746373"/>
              <a:gd name="connsiteX14" fmla="*/ 635020 w 2335232"/>
              <a:gd name="connsiteY14" fmla="*/ 1743075 h 1746373"/>
              <a:gd name="connsiteX15" fmla="*/ 1020782 w 2335232"/>
              <a:gd name="connsiteY15" fmla="*/ 1528763 h 1746373"/>
              <a:gd name="connsiteX16" fmla="*/ 1163657 w 2335232"/>
              <a:gd name="connsiteY16" fmla="*/ 1271588 h 1746373"/>
              <a:gd name="connsiteX17" fmla="*/ 1535132 w 2335232"/>
              <a:gd name="connsiteY17" fmla="*/ 1114425 h 1746373"/>
              <a:gd name="connsiteX18" fmla="*/ 1735157 w 2335232"/>
              <a:gd name="connsiteY18" fmla="*/ 1114425 h 1746373"/>
              <a:gd name="connsiteX19" fmla="*/ 1749445 w 2335232"/>
              <a:gd name="connsiteY19" fmla="*/ 1371600 h 1746373"/>
              <a:gd name="connsiteX20" fmla="*/ 1263670 w 2335232"/>
              <a:gd name="connsiteY20" fmla="*/ 1371600 h 1746373"/>
              <a:gd name="connsiteX21" fmla="*/ 1106507 w 2335232"/>
              <a:gd name="connsiteY21" fmla="*/ 1414463 h 1746373"/>
              <a:gd name="connsiteX22" fmla="*/ 1092220 w 2335232"/>
              <a:gd name="connsiteY22" fmla="*/ 1671638 h 1746373"/>
              <a:gd name="connsiteX23" fmla="*/ 1663720 w 2335232"/>
              <a:gd name="connsiteY23" fmla="*/ 1700213 h 1746373"/>
              <a:gd name="connsiteX24" fmla="*/ 2092345 w 2335232"/>
              <a:gd name="connsiteY24" fmla="*/ 1528763 h 1746373"/>
              <a:gd name="connsiteX25" fmla="*/ 2335232 w 2335232"/>
              <a:gd name="connsiteY25" fmla="*/ 1343025 h 1746373"/>
              <a:gd name="connsiteX26" fmla="*/ 2335232 w 2335232"/>
              <a:gd name="connsiteY26" fmla="*/ 1343025 h 17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35232" h="1746373">
                <a:moveTo>
                  <a:pt x="492145" y="0"/>
                </a:moveTo>
                <a:cubicBezTo>
                  <a:pt x="451663" y="183356"/>
                  <a:pt x="411182" y="366713"/>
                  <a:pt x="334982" y="500063"/>
                </a:cubicBezTo>
                <a:cubicBezTo>
                  <a:pt x="258782" y="633413"/>
                  <a:pt x="82570" y="716756"/>
                  <a:pt x="34945" y="800100"/>
                </a:cubicBezTo>
                <a:cubicBezTo>
                  <a:pt x="-12680" y="883444"/>
                  <a:pt x="-15062" y="962025"/>
                  <a:pt x="49232" y="1000125"/>
                </a:cubicBezTo>
                <a:cubicBezTo>
                  <a:pt x="113526" y="1038225"/>
                  <a:pt x="420707" y="1028700"/>
                  <a:pt x="420707" y="1028700"/>
                </a:cubicBezTo>
                <a:cubicBezTo>
                  <a:pt x="563582" y="1038225"/>
                  <a:pt x="818376" y="1038225"/>
                  <a:pt x="906482" y="1057275"/>
                </a:cubicBezTo>
                <a:cubicBezTo>
                  <a:pt x="994588" y="1076325"/>
                  <a:pt x="935058" y="1083469"/>
                  <a:pt x="949345" y="1143000"/>
                </a:cubicBezTo>
                <a:cubicBezTo>
                  <a:pt x="963632" y="1202531"/>
                  <a:pt x="1016020" y="1364457"/>
                  <a:pt x="992207" y="1414463"/>
                </a:cubicBezTo>
                <a:cubicBezTo>
                  <a:pt x="968395" y="1464469"/>
                  <a:pt x="861239" y="1459707"/>
                  <a:pt x="806470" y="1443038"/>
                </a:cubicBezTo>
                <a:cubicBezTo>
                  <a:pt x="751701" y="1426369"/>
                  <a:pt x="701695" y="1364456"/>
                  <a:pt x="663595" y="1314450"/>
                </a:cubicBezTo>
                <a:cubicBezTo>
                  <a:pt x="625495" y="1264444"/>
                  <a:pt x="618351" y="1181100"/>
                  <a:pt x="577870" y="1143000"/>
                </a:cubicBezTo>
                <a:cubicBezTo>
                  <a:pt x="537389" y="1104900"/>
                  <a:pt x="468332" y="1088231"/>
                  <a:pt x="420707" y="1085850"/>
                </a:cubicBezTo>
                <a:cubicBezTo>
                  <a:pt x="373082" y="1083469"/>
                  <a:pt x="318314" y="1083469"/>
                  <a:pt x="292120" y="1128713"/>
                </a:cubicBezTo>
                <a:cubicBezTo>
                  <a:pt x="265926" y="1173957"/>
                  <a:pt x="206395" y="1254920"/>
                  <a:pt x="263545" y="1357313"/>
                </a:cubicBezTo>
                <a:cubicBezTo>
                  <a:pt x="320695" y="1459706"/>
                  <a:pt x="508814" y="1714500"/>
                  <a:pt x="635020" y="1743075"/>
                </a:cubicBezTo>
                <a:cubicBezTo>
                  <a:pt x="761226" y="1771650"/>
                  <a:pt x="932676" y="1607344"/>
                  <a:pt x="1020782" y="1528763"/>
                </a:cubicBezTo>
                <a:cubicBezTo>
                  <a:pt x="1108888" y="1450182"/>
                  <a:pt x="1077932" y="1340644"/>
                  <a:pt x="1163657" y="1271588"/>
                </a:cubicBezTo>
                <a:cubicBezTo>
                  <a:pt x="1249382" y="1202532"/>
                  <a:pt x="1439882" y="1140619"/>
                  <a:pt x="1535132" y="1114425"/>
                </a:cubicBezTo>
                <a:cubicBezTo>
                  <a:pt x="1630382" y="1088231"/>
                  <a:pt x="1699438" y="1071563"/>
                  <a:pt x="1735157" y="1114425"/>
                </a:cubicBezTo>
                <a:cubicBezTo>
                  <a:pt x="1770876" y="1157287"/>
                  <a:pt x="1828026" y="1328738"/>
                  <a:pt x="1749445" y="1371600"/>
                </a:cubicBezTo>
                <a:cubicBezTo>
                  <a:pt x="1670864" y="1414463"/>
                  <a:pt x="1370826" y="1364456"/>
                  <a:pt x="1263670" y="1371600"/>
                </a:cubicBezTo>
                <a:cubicBezTo>
                  <a:pt x="1156514" y="1378744"/>
                  <a:pt x="1135082" y="1364457"/>
                  <a:pt x="1106507" y="1414463"/>
                </a:cubicBezTo>
                <a:cubicBezTo>
                  <a:pt x="1077932" y="1464469"/>
                  <a:pt x="999351" y="1624013"/>
                  <a:pt x="1092220" y="1671638"/>
                </a:cubicBezTo>
                <a:cubicBezTo>
                  <a:pt x="1185089" y="1719263"/>
                  <a:pt x="1497033" y="1724025"/>
                  <a:pt x="1663720" y="1700213"/>
                </a:cubicBezTo>
                <a:cubicBezTo>
                  <a:pt x="1830407" y="1676401"/>
                  <a:pt x="1980426" y="1588294"/>
                  <a:pt x="2092345" y="1528763"/>
                </a:cubicBezTo>
                <a:cubicBezTo>
                  <a:pt x="2204264" y="1469232"/>
                  <a:pt x="2335232" y="1343025"/>
                  <a:pt x="2335232" y="1343025"/>
                </a:cubicBezTo>
                <a:lnTo>
                  <a:pt x="2335232" y="1343025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119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5280" y="365961"/>
            <a:ext cx="1117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Пример</a:t>
            </a:r>
            <a:r>
              <a:rPr lang="en-US" sz="3200" dirty="0"/>
              <a:t>: </a:t>
            </a:r>
            <a:r>
              <a:rPr lang="ru-RU" sz="3200" dirty="0"/>
              <a:t>Линейная регрессия (стоимость жилья</a:t>
            </a:r>
            <a:r>
              <a:rPr lang="en-US" sz="32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3200" y="4272677"/>
            <a:ext cx="1186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Переобучение</a:t>
            </a:r>
            <a:r>
              <a:rPr lang="en-US" sz="3200" b="1" dirty="0"/>
              <a:t>:</a:t>
            </a:r>
            <a:r>
              <a:rPr lang="en-US" sz="3200" dirty="0"/>
              <a:t> </a:t>
            </a:r>
            <a:r>
              <a:rPr lang="ru-RU" sz="3200" dirty="0"/>
              <a:t>При слишком большом к-</a:t>
            </a:r>
            <a:r>
              <a:rPr lang="ru-RU" sz="3200" dirty="0" err="1"/>
              <a:t>ве</a:t>
            </a:r>
            <a:r>
              <a:rPr lang="ru-RU" sz="3200" dirty="0"/>
              <a:t> признаков обучаемая гипотеза может очень хорошо соответствовать обучающему набору данных</a:t>
            </a:r>
            <a:r>
              <a:rPr lang="en-US" sz="3200" dirty="0"/>
              <a:t> (                                             ), </a:t>
            </a:r>
            <a:r>
              <a:rPr lang="ru-RU" sz="3200" dirty="0"/>
              <a:t>но ее невозможно применить к новым примерам</a:t>
            </a:r>
            <a:r>
              <a:rPr lang="en-US" sz="3200" dirty="0"/>
              <a:t> (</a:t>
            </a:r>
            <a:r>
              <a:rPr lang="ru-RU" sz="3200" dirty="0"/>
              <a:t>предсказывать цены для новых примеров</a:t>
            </a:r>
            <a:r>
              <a:rPr lang="en-US" sz="3200" dirty="0"/>
              <a:t>).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08" y="5359400"/>
            <a:ext cx="4070096" cy="57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686" y="3451186"/>
            <a:ext cx="1270449" cy="31492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851" y="3451186"/>
            <a:ext cx="2263140" cy="340111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1107503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380722" y="1830913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2" name="TextBox 20"/>
          <p:cNvSpPr txBox="1"/>
          <p:nvPr/>
        </p:nvSpPr>
        <p:spPr>
          <a:xfrm>
            <a:off x="1833586" y="3018593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4649338" y="922416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3946264" y="1802558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5" name="TextBox 20"/>
          <p:cNvSpPr txBox="1"/>
          <p:nvPr/>
        </p:nvSpPr>
        <p:spPr>
          <a:xfrm>
            <a:off x="5375421" y="3018593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graphicFrame>
        <p:nvGraphicFramePr>
          <p:cNvPr id="26" name="Chart 25"/>
          <p:cNvGraphicFramePr>
            <a:graphicFrameLocks/>
          </p:cNvGraphicFramePr>
          <p:nvPr/>
        </p:nvGraphicFramePr>
        <p:xfrm>
          <a:off x="8408538" y="927100"/>
          <a:ext cx="2665863" cy="234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7657014" y="1849182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8" name="TextBox 20"/>
          <p:cNvSpPr txBox="1"/>
          <p:nvPr/>
        </p:nvSpPr>
        <p:spPr>
          <a:xfrm>
            <a:off x="9134621" y="3023277"/>
            <a:ext cx="131556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pic>
        <p:nvPicPr>
          <p:cNvPr id="29" name="Picture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746" y="3421478"/>
            <a:ext cx="4045265" cy="31369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932647" y="2403882"/>
            <a:ext cx="2418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недообучение</a:t>
            </a:r>
            <a:endParaRPr lang="ru-RU" sz="24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9550400" y="2471025"/>
            <a:ext cx="24113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переобучение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33281" y="2311401"/>
            <a:ext cx="98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</a:rPr>
              <a:t>О.К</a:t>
            </a:r>
            <a:r>
              <a:rPr lang="ru-RU" sz="2400" dirty="0"/>
              <a:t>.</a:t>
            </a:r>
          </a:p>
        </p:txBody>
      </p:sp>
      <p:cxnSp>
        <p:nvCxnSpPr>
          <p:cNvPr id="32" name="Прямая соединительная линия 31"/>
          <p:cNvCxnSpPr/>
          <p:nvPr/>
        </p:nvCxnSpPr>
        <p:spPr>
          <a:xfrm flipV="1">
            <a:off x="1306555" y="973819"/>
            <a:ext cx="2337892" cy="1804083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Полилиния 32"/>
          <p:cNvSpPr/>
          <p:nvPr/>
        </p:nvSpPr>
        <p:spPr>
          <a:xfrm>
            <a:off x="5098333" y="1401684"/>
            <a:ext cx="1980855" cy="1496386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Полилиния 33"/>
          <p:cNvSpPr/>
          <p:nvPr/>
        </p:nvSpPr>
        <p:spPr>
          <a:xfrm>
            <a:off x="8755632" y="1131134"/>
            <a:ext cx="1971674" cy="1773646"/>
          </a:xfrm>
          <a:custGeom>
            <a:avLst/>
            <a:gdLst>
              <a:gd name="connsiteX0" fmla="*/ 0 w 1690576"/>
              <a:gd name="connsiteY0" fmla="*/ 1084676 h 1288681"/>
              <a:gd name="connsiteX1" fmla="*/ 138223 w 1690576"/>
              <a:gd name="connsiteY1" fmla="*/ 1286695 h 1288681"/>
              <a:gd name="connsiteX2" fmla="*/ 223283 w 1690576"/>
              <a:gd name="connsiteY2" fmla="*/ 1159104 h 1288681"/>
              <a:gd name="connsiteX3" fmla="*/ 404037 w 1690576"/>
              <a:gd name="connsiteY3" fmla="*/ 723169 h 1288681"/>
              <a:gd name="connsiteX4" fmla="*/ 489097 w 1690576"/>
              <a:gd name="connsiteY4" fmla="*/ 329764 h 1288681"/>
              <a:gd name="connsiteX5" fmla="*/ 627321 w 1690576"/>
              <a:gd name="connsiteY5" fmla="*/ 372295 h 1288681"/>
              <a:gd name="connsiteX6" fmla="*/ 935665 w 1690576"/>
              <a:gd name="connsiteY6" fmla="*/ 393560 h 1288681"/>
              <a:gd name="connsiteX7" fmla="*/ 1031358 w 1690576"/>
              <a:gd name="connsiteY7" fmla="*/ 159643 h 1288681"/>
              <a:gd name="connsiteX8" fmla="*/ 1297172 w 1690576"/>
              <a:gd name="connsiteY8" fmla="*/ 155 h 1288681"/>
              <a:gd name="connsiteX9" fmla="*/ 1573618 w 1690576"/>
              <a:gd name="connsiteY9" fmla="*/ 127746 h 1288681"/>
              <a:gd name="connsiteX10" fmla="*/ 1573618 w 1690576"/>
              <a:gd name="connsiteY10" fmla="*/ 127746 h 1288681"/>
              <a:gd name="connsiteX11" fmla="*/ 1573618 w 1690576"/>
              <a:gd name="connsiteY11" fmla="*/ 127746 h 1288681"/>
              <a:gd name="connsiteX12" fmla="*/ 1690576 w 1690576"/>
              <a:gd name="connsiteY12" fmla="*/ 308499 h 1288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0576" h="1288681">
                <a:moveTo>
                  <a:pt x="0" y="1084676"/>
                </a:moveTo>
                <a:cubicBezTo>
                  <a:pt x="50504" y="1179483"/>
                  <a:pt x="101009" y="1274290"/>
                  <a:pt x="138223" y="1286695"/>
                </a:cubicBezTo>
                <a:cubicBezTo>
                  <a:pt x="175437" y="1299100"/>
                  <a:pt x="178981" y="1253025"/>
                  <a:pt x="223283" y="1159104"/>
                </a:cubicBezTo>
                <a:cubicBezTo>
                  <a:pt x="267585" y="1065183"/>
                  <a:pt x="359735" y="861392"/>
                  <a:pt x="404037" y="723169"/>
                </a:cubicBezTo>
                <a:cubicBezTo>
                  <a:pt x="448339" y="584946"/>
                  <a:pt x="451883" y="388243"/>
                  <a:pt x="489097" y="329764"/>
                </a:cubicBezTo>
                <a:cubicBezTo>
                  <a:pt x="526311" y="271285"/>
                  <a:pt x="552893" y="361662"/>
                  <a:pt x="627321" y="372295"/>
                </a:cubicBezTo>
                <a:cubicBezTo>
                  <a:pt x="701749" y="382928"/>
                  <a:pt x="868326" y="429002"/>
                  <a:pt x="935665" y="393560"/>
                </a:cubicBezTo>
                <a:cubicBezTo>
                  <a:pt x="1003004" y="358118"/>
                  <a:pt x="971107" y="225210"/>
                  <a:pt x="1031358" y="159643"/>
                </a:cubicBezTo>
                <a:cubicBezTo>
                  <a:pt x="1091609" y="94076"/>
                  <a:pt x="1206795" y="5471"/>
                  <a:pt x="1297172" y="155"/>
                </a:cubicBezTo>
                <a:cubicBezTo>
                  <a:pt x="1387549" y="-5161"/>
                  <a:pt x="1573618" y="127746"/>
                  <a:pt x="1573618" y="127746"/>
                </a:cubicBezTo>
                <a:lnTo>
                  <a:pt x="1573618" y="127746"/>
                </a:lnTo>
                <a:lnTo>
                  <a:pt x="1573618" y="127746"/>
                </a:lnTo>
                <a:lnTo>
                  <a:pt x="1690576" y="308499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86359" y="3841853"/>
            <a:ext cx="36024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Большое смещение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>
                <a:solidFill>
                  <a:srgbClr val="0070C0"/>
                </a:solidFill>
              </a:rPr>
              <a:t>bias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78495" y="3850245"/>
            <a:ext cx="3925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400" b="1" dirty="0">
                <a:solidFill>
                  <a:srgbClr val="0070C0"/>
                </a:solidFill>
              </a:rPr>
              <a:t>Большой 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ru-RU" sz="2400" b="1" dirty="0">
                <a:solidFill>
                  <a:srgbClr val="0070C0"/>
                </a:solidFill>
              </a:rPr>
              <a:t>разброс (</a:t>
            </a:r>
            <a:r>
              <a:rPr lang="en-US" sz="2400" b="1" dirty="0">
                <a:solidFill>
                  <a:srgbClr val="0070C0"/>
                </a:solidFill>
              </a:rPr>
              <a:t>variance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983729" y="3881022"/>
            <a:ext cx="2105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“</a:t>
            </a:r>
            <a:r>
              <a:rPr lang="ru-RU" sz="2400" b="1" dirty="0">
                <a:solidFill>
                  <a:srgbClr val="0070C0"/>
                </a:solidFill>
              </a:rPr>
              <a:t>В самый раз</a:t>
            </a:r>
            <a:r>
              <a:rPr lang="en-US" sz="2400" b="1" dirty="0">
                <a:solidFill>
                  <a:srgbClr val="0070C0"/>
                </a:solidFill>
              </a:rPr>
              <a:t>”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11341484" y="1316018"/>
            <a:ext cx="112712" cy="114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 flipH="1">
            <a:off x="11341484" y="1316018"/>
            <a:ext cx="120240" cy="11430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692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508000" y="381001"/>
            <a:ext cx="1062128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733" b="1" dirty="0" err="1"/>
              <a:t>Регуляризованная</a:t>
            </a:r>
            <a:r>
              <a:rPr lang="ru-RU" sz="3733" b="1" dirty="0"/>
              <a:t> логистическая регрессия</a:t>
            </a:r>
            <a:r>
              <a:rPr lang="en-US" sz="3733" b="1" dirty="0"/>
              <a:t>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974336" y="1846208"/>
            <a:ext cx="5388864" cy="1684392"/>
            <a:chOff x="3730752" y="1589532"/>
            <a:chExt cx="3584448" cy="1058418"/>
          </a:xfrm>
        </p:grpSpPr>
        <p:pic>
          <p:nvPicPr>
            <p:cNvPr id="39" name="Picture 38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752" y="1589532"/>
              <a:ext cx="2441448" cy="1058418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0752" y="1619188"/>
              <a:ext cx="1010412" cy="306324"/>
            </a:xfrm>
            <a:prstGeom prst="rect">
              <a:avLst/>
            </a:prstGeom>
          </p:spPr>
        </p:pic>
      </p:grpSp>
      <p:sp>
        <p:nvSpPr>
          <p:cNvPr id="42" name="TextBox 41"/>
          <p:cNvSpPr txBox="1"/>
          <p:nvPr/>
        </p:nvSpPr>
        <p:spPr>
          <a:xfrm>
            <a:off x="508000" y="4038601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Целевая функция</a:t>
            </a:r>
            <a:r>
              <a:rPr lang="en-US" sz="3200" dirty="0"/>
              <a:t>: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688840"/>
            <a:ext cx="10628376" cy="975360"/>
          </a:xfrm>
          <a:prstGeom prst="rect">
            <a:avLst/>
          </a:prstGeom>
        </p:spPr>
      </p:pic>
      <p:grpSp>
        <p:nvGrpSpPr>
          <p:cNvPr id="43" name="Group 42"/>
          <p:cNvGrpSpPr/>
          <p:nvPr/>
        </p:nvGrpSpPr>
        <p:grpSpPr>
          <a:xfrm>
            <a:off x="711201" y="1061488"/>
            <a:ext cx="3390343" cy="3019121"/>
            <a:chOff x="306551" y="789242"/>
            <a:chExt cx="2542757" cy="2264341"/>
          </a:xfrm>
        </p:grpSpPr>
        <p:grpSp>
          <p:nvGrpSpPr>
            <p:cNvPr id="44" name="Group 43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48" name="Oval 47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Oval 50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58" name="Straight Arrow Connector 57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Cross 59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Cross 60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Cross 61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Cross 62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Cross 63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Cross 64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Cross 65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Cross 66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8" name="Cross 67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9" name="Cross 68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0" name="Oval 69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1" name="Oval 70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3" name="Oval 72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6" name="Oval 75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7" name="Oval 76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5" name="Cross 44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6" name="Cross 45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47" name="Cross 46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81" name="Полилиния 80"/>
          <p:cNvSpPr/>
          <p:nvPr/>
        </p:nvSpPr>
        <p:spPr>
          <a:xfrm>
            <a:off x="1836632" y="1085701"/>
            <a:ext cx="2335232" cy="1746373"/>
          </a:xfrm>
          <a:custGeom>
            <a:avLst/>
            <a:gdLst>
              <a:gd name="connsiteX0" fmla="*/ 492145 w 2335232"/>
              <a:gd name="connsiteY0" fmla="*/ 0 h 1746373"/>
              <a:gd name="connsiteX1" fmla="*/ 334982 w 2335232"/>
              <a:gd name="connsiteY1" fmla="*/ 500063 h 1746373"/>
              <a:gd name="connsiteX2" fmla="*/ 34945 w 2335232"/>
              <a:gd name="connsiteY2" fmla="*/ 800100 h 1746373"/>
              <a:gd name="connsiteX3" fmla="*/ 49232 w 2335232"/>
              <a:gd name="connsiteY3" fmla="*/ 1000125 h 1746373"/>
              <a:gd name="connsiteX4" fmla="*/ 420707 w 2335232"/>
              <a:gd name="connsiteY4" fmla="*/ 1028700 h 1746373"/>
              <a:gd name="connsiteX5" fmla="*/ 906482 w 2335232"/>
              <a:gd name="connsiteY5" fmla="*/ 1057275 h 1746373"/>
              <a:gd name="connsiteX6" fmla="*/ 949345 w 2335232"/>
              <a:gd name="connsiteY6" fmla="*/ 1143000 h 1746373"/>
              <a:gd name="connsiteX7" fmla="*/ 992207 w 2335232"/>
              <a:gd name="connsiteY7" fmla="*/ 1414463 h 1746373"/>
              <a:gd name="connsiteX8" fmla="*/ 806470 w 2335232"/>
              <a:gd name="connsiteY8" fmla="*/ 1443038 h 1746373"/>
              <a:gd name="connsiteX9" fmla="*/ 663595 w 2335232"/>
              <a:gd name="connsiteY9" fmla="*/ 1314450 h 1746373"/>
              <a:gd name="connsiteX10" fmla="*/ 577870 w 2335232"/>
              <a:gd name="connsiteY10" fmla="*/ 1143000 h 1746373"/>
              <a:gd name="connsiteX11" fmla="*/ 420707 w 2335232"/>
              <a:gd name="connsiteY11" fmla="*/ 1085850 h 1746373"/>
              <a:gd name="connsiteX12" fmla="*/ 292120 w 2335232"/>
              <a:gd name="connsiteY12" fmla="*/ 1128713 h 1746373"/>
              <a:gd name="connsiteX13" fmla="*/ 263545 w 2335232"/>
              <a:gd name="connsiteY13" fmla="*/ 1357313 h 1746373"/>
              <a:gd name="connsiteX14" fmla="*/ 635020 w 2335232"/>
              <a:gd name="connsiteY14" fmla="*/ 1743075 h 1746373"/>
              <a:gd name="connsiteX15" fmla="*/ 1020782 w 2335232"/>
              <a:gd name="connsiteY15" fmla="*/ 1528763 h 1746373"/>
              <a:gd name="connsiteX16" fmla="*/ 1163657 w 2335232"/>
              <a:gd name="connsiteY16" fmla="*/ 1271588 h 1746373"/>
              <a:gd name="connsiteX17" fmla="*/ 1535132 w 2335232"/>
              <a:gd name="connsiteY17" fmla="*/ 1114425 h 1746373"/>
              <a:gd name="connsiteX18" fmla="*/ 1735157 w 2335232"/>
              <a:gd name="connsiteY18" fmla="*/ 1114425 h 1746373"/>
              <a:gd name="connsiteX19" fmla="*/ 1749445 w 2335232"/>
              <a:gd name="connsiteY19" fmla="*/ 1371600 h 1746373"/>
              <a:gd name="connsiteX20" fmla="*/ 1263670 w 2335232"/>
              <a:gd name="connsiteY20" fmla="*/ 1371600 h 1746373"/>
              <a:gd name="connsiteX21" fmla="*/ 1106507 w 2335232"/>
              <a:gd name="connsiteY21" fmla="*/ 1414463 h 1746373"/>
              <a:gd name="connsiteX22" fmla="*/ 1092220 w 2335232"/>
              <a:gd name="connsiteY22" fmla="*/ 1671638 h 1746373"/>
              <a:gd name="connsiteX23" fmla="*/ 1663720 w 2335232"/>
              <a:gd name="connsiteY23" fmla="*/ 1700213 h 1746373"/>
              <a:gd name="connsiteX24" fmla="*/ 2092345 w 2335232"/>
              <a:gd name="connsiteY24" fmla="*/ 1528763 h 1746373"/>
              <a:gd name="connsiteX25" fmla="*/ 2335232 w 2335232"/>
              <a:gd name="connsiteY25" fmla="*/ 1343025 h 1746373"/>
              <a:gd name="connsiteX26" fmla="*/ 2335232 w 2335232"/>
              <a:gd name="connsiteY26" fmla="*/ 1343025 h 17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35232" h="1746373">
                <a:moveTo>
                  <a:pt x="492145" y="0"/>
                </a:moveTo>
                <a:cubicBezTo>
                  <a:pt x="451663" y="183356"/>
                  <a:pt x="411182" y="366713"/>
                  <a:pt x="334982" y="500063"/>
                </a:cubicBezTo>
                <a:cubicBezTo>
                  <a:pt x="258782" y="633413"/>
                  <a:pt x="82570" y="716756"/>
                  <a:pt x="34945" y="800100"/>
                </a:cubicBezTo>
                <a:cubicBezTo>
                  <a:pt x="-12680" y="883444"/>
                  <a:pt x="-15062" y="962025"/>
                  <a:pt x="49232" y="1000125"/>
                </a:cubicBezTo>
                <a:cubicBezTo>
                  <a:pt x="113526" y="1038225"/>
                  <a:pt x="420707" y="1028700"/>
                  <a:pt x="420707" y="1028700"/>
                </a:cubicBezTo>
                <a:cubicBezTo>
                  <a:pt x="563582" y="1038225"/>
                  <a:pt x="818376" y="1038225"/>
                  <a:pt x="906482" y="1057275"/>
                </a:cubicBezTo>
                <a:cubicBezTo>
                  <a:pt x="994588" y="1076325"/>
                  <a:pt x="935058" y="1083469"/>
                  <a:pt x="949345" y="1143000"/>
                </a:cubicBezTo>
                <a:cubicBezTo>
                  <a:pt x="963632" y="1202531"/>
                  <a:pt x="1016020" y="1364457"/>
                  <a:pt x="992207" y="1414463"/>
                </a:cubicBezTo>
                <a:cubicBezTo>
                  <a:pt x="968395" y="1464469"/>
                  <a:pt x="861239" y="1459707"/>
                  <a:pt x="806470" y="1443038"/>
                </a:cubicBezTo>
                <a:cubicBezTo>
                  <a:pt x="751701" y="1426369"/>
                  <a:pt x="701695" y="1364456"/>
                  <a:pt x="663595" y="1314450"/>
                </a:cubicBezTo>
                <a:cubicBezTo>
                  <a:pt x="625495" y="1264444"/>
                  <a:pt x="618351" y="1181100"/>
                  <a:pt x="577870" y="1143000"/>
                </a:cubicBezTo>
                <a:cubicBezTo>
                  <a:pt x="537389" y="1104900"/>
                  <a:pt x="468332" y="1088231"/>
                  <a:pt x="420707" y="1085850"/>
                </a:cubicBezTo>
                <a:cubicBezTo>
                  <a:pt x="373082" y="1083469"/>
                  <a:pt x="318314" y="1083469"/>
                  <a:pt x="292120" y="1128713"/>
                </a:cubicBezTo>
                <a:cubicBezTo>
                  <a:pt x="265926" y="1173957"/>
                  <a:pt x="206395" y="1254920"/>
                  <a:pt x="263545" y="1357313"/>
                </a:cubicBezTo>
                <a:cubicBezTo>
                  <a:pt x="320695" y="1459706"/>
                  <a:pt x="508814" y="1714500"/>
                  <a:pt x="635020" y="1743075"/>
                </a:cubicBezTo>
                <a:cubicBezTo>
                  <a:pt x="761226" y="1771650"/>
                  <a:pt x="932676" y="1607344"/>
                  <a:pt x="1020782" y="1528763"/>
                </a:cubicBezTo>
                <a:cubicBezTo>
                  <a:pt x="1108888" y="1450182"/>
                  <a:pt x="1077932" y="1340644"/>
                  <a:pt x="1163657" y="1271588"/>
                </a:cubicBezTo>
                <a:cubicBezTo>
                  <a:pt x="1249382" y="1202532"/>
                  <a:pt x="1439882" y="1140619"/>
                  <a:pt x="1535132" y="1114425"/>
                </a:cubicBezTo>
                <a:cubicBezTo>
                  <a:pt x="1630382" y="1088231"/>
                  <a:pt x="1699438" y="1071563"/>
                  <a:pt x="1735157" y="1114425"/>
                </a:cubicBezTo>
                <a:cubicBezTo>
                  <a:pt x="1770876" y="1157287"/>
                  <a:pt x="1828026" y="1328738"/>
                  <a:pt x="1749445" y="1371600"/>
                </a:cubicBezTo>
                <a:cubicBezTo>
                  <a:pt x="1670864" y="1414463"/>
                  <a:pt x="1370826" y="1364456"/>
                  <a:pt x="1263670" y="1371600"/>
                </a:cubicBezTo>
                <a:cubicBezTo>
                  <a:pt x="1156514" y="1378744"/>
                  <a:pt x="1135082" y="1364457"/>
                  <a:pt x="1106507" y="1414463"/>
                </a:cubicBezTo>
                <a:cubicBezTo>
                  <a:pt x="1077932" y="1464469"/>
                  <a:pt x="999351" y="1624013"/>
                  <a:pt x="1092220" y="1671638"/>
                </a:cubicBezTo>
                <a:cubicBezTo>
                  <a:pt x="1185089" y="1719263"/>
                  <a:pt x="1497033" y="1724025"/>
                  <a:pt x="1663720" y="1700213"/>
                </a:cubicBezTo>
                <a:cubicBezTo>
                  <a:pt x="1830407" y="1676401"/>
                  <a:pt x="1980426" y="1588294"/>
                  <a:pt x="2092345" y="1528763"/>
                </a:cubicBezTo>
                <a:cubicBezTo>
                  <a:pt x="2204264" y="1469232"/>
                  <a:pt x="2335232" y="1343025"/>
                  <a:pt x="2335232" y="1343025"/>
                </a:cubicBezTo>
                <a:lnTo>
                  <a:pt x="2335232" y="1343025"/>
                </a:lnTo>
              </a:path>
            </a:pathLst>
          </a:custGeom>
          <a:noFill/>
          <a:ln w="28575">
            <a:solidFill>
              <a:srgbClr val="00206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Полилиния 81"/>
          <p:cNvSpPr/>
          <p:nvPr/>
        </p:nvSpPr>
        <p:spPr>
          <a:xfrm>
            <a:off x="1870743" y="944174"/>
            <a:ext cx="2304363" cy="2000497"/>
          </a:xfrm>
          <a:custGeom>
            <a:avLst/>
            <a:gdLst>
              <a:gd name="connsiteX0" fmla="*/ 361263 w 2304363"/>
              <a:gd name="connsiteY0" fmla="*/ 0 h 2000497"/>
              <a:gd name="connsiteX1" fmla="*/ 46938 w 2304363"/>
              <a:gd name="connsiteY1" fmla="*/ 642938 h 2000497"/>
              <a:gd name="connsiteX2" fmla="*/ 32651 w 2304363"/>
              <a:gd name="connsiteY2" fmla="*/ 1357313 h 2000497"/>
              <a:gd name="connsiteX3" fmla="*/ 346976 w 2304363"/>
              <a:gd name="connsiteY3" fmla="*/ 1800225 h 2000497"/>
              <a:gd name="connsiteX4" fmla="*/ 918476 w 2304363"/>
              <a:gd name="connsiteY4" fmla="*/ 2000250 h 2000497"/>
              <a:gd name="connsiteX5" fmla="*/ 1661426 w 2304363"/>
              <a:gd name="connsiteY5" fmla="*/ 1828800 h 2000497"/>
              <a:gd name="connsiteX6" fmla="*/ 2304363 w 2304363"/>
              <a:gd name="connsiteY6" fmla="*/ 1328738 h 2000497"/>
              <a:gd name="connsiteX7" fmla="*/ 2304363 w 2304363"/>
              <a:gd name="connsiteY7" fmla="*/ 1328738 h 200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363" h="2000497">
                <a:moveTo>
                  <a:pt x="361263" y="0"/>
                </a:moveTo>
                <a:cubicBezTo>
                  <a:pt x="231485" y="208359"/>
                  <a:pt x="101707" y="416719"/>
                  <a:pt x="46938" y="642938"/>
                </a:cubicBezTo>
                <a:cubicBezTo>
                  <a:pt x="-7831" y="869157"/>
                  <a:pt x="-17355" y="1164432"/>
                  <a:pt x="32651" y="1357313"/>
                </a:cubicBezTo>
                <a:cubicBezTo>
                  <a:pt x="82657" y="1550194"/>
                  <a:pt x="199338" y="1693069"/>
                  <a:pt x="346976" y="1800225"/>
                </a:cubicBezTo>
                <a:cubicBezTo>
                  <a:pt x="494614" y="1907381"/>
                  <a:pt x="699401" y="1995488"/>
                  <a:pt x="918476" y="2000250"/>
                </a:cubicBezTo>
                <a:cubicBezTo>
                  <a:pt x="1137551" y="2005013"/>
                  <a:pt x="1430445" y="1940719"/>
                  <a:pt x="1661426" y="1828800"/>
                </a:cubicBezTo>
                <a:cubicBezTo>
                  <a:pt x="1892407" y="1716881"/>
                  <a:pt x="2304363" y="1328738"/>
                  <a:pt x="2304363" y="1328738"/>
                </a:cubicBezTo>
                <a:lnTo>
                  <a:pt x="2304363" y="1328738"/>
                </a:lnTo>
              </a:path>
            </a:pathLst>
          </a:custGeom>
          <a:noFill/>
          <a:ln w="38100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231885" y="5379050"/>
                <a:ext cx="1808765" cy="11423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885" y="5379050"/>
                <a:ext cx="1808765" cy="1142364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1644376" y="4931602"/>
            <a:ext cx="356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+</a:t>
            </a:r>
            <a:endParaRPr lang="ru-RU" sz="2800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8345141" y="5708371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,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141" y="5708371"/>
                <a:ext cx="1426826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10465" r="-72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9702454" y="5724528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454" y="5724528"/>
                <a:ext cx="1426826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Скругленный прямоугольник 3"/>
          <p:cNvSpPr/>
          <p:nvPr/>
        </p:nvSpPr>
        <p:spPr>
          <a:xfrm>
            <a:off x="8345141" y="5664200"/>
            <a:ext cx="2784139" cy="750888"/>
          </a:xfrm>
          <a:prstGeom prst="roundRect">
            <a:avLst/>
          </a:pr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0201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Градиентный спуск</a:t>
            </a:r>
            <a:endParaRPr lang="en-US" sz="3200" b="1" dirty="0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388" y="4086625"/>
            <a:ext cx="2814551" cy="331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" y="990600"/>
            <a:ext cx="355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Repeat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484" y="1065489"/>
            <a:ext cx="146304" cy="4053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696" y="4141216"/>
            <a:ext cx="146304" cy="4053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1721989"/>
            <a:ext cx="6446520" cy="8686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775" y="3020568"/>
            <a:ext cx="2097024" cy="40843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331" y="2790444"/>
            <a:ext cx="4261104" cy="868680"/>
          </a:xfrm>
          <a:prstGeom prst="rect">
            <a:avLst/>
          </a:prstGeom>
        </p:spPr>
      </p:pic>
      <p:sp>
        <p:nvSpPr>
          <p:cNvPr id="22" name="Cross 21"/>
          <p:cNvSpPr/>
          <p:nvPr/>
        </p:nvSpPr>
        <p:spPr>
          <a:xfrm rot="2734294">
            <a:off x="6208523" y="4095027"/>
            <a:ext cx="298072" cy="298072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Левая круглая скобка 11"/>
          <p:cNvSpPr/>
          <p:nvPr/>
        </p:nvSpPr>
        <p:spPr>
          <a:xfrm rot="10800000">
            <a:off x="10035183" y="2790444"/>
            <a:ext cx="187306" cy="791150"/>
          </a:xfrm>
          <a:prstGeom prst="lef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Левая круглая скобка 12"/>
          <p:cNvSpPr/>
          <p:nvPr/>
        </p:nvSpPr>
        <p:spPr>
          <a:xfrm>
            <a:off x="4143648" y="2791566"/>
            <a:ext cx="181878" cy="889779"/>
          </a:xfrm>
          <a:prstGeom prst="leftBracket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8915400" y="2759750"/>
                <a:ext cx="1030542" cy="793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5400" y="2759750"/>
                <a:ext cx="1030542" cy="7937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71634" y="4342804"/>
                <a:ext cx="1307089" cy="8988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ru-RU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1634" y="4342804"/>
                <a:ext cx="1307089" cy="898836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Скругленный прямоугольник 7"/>
          <p:cNvSpPr/>
          <p:nvPr/>
        </p:nvSpPr>
        <p:spPr>
          <a:xfrm>
            <a:off x="4000500" y="2689299"/>
            <a:ext cx="6343650" cy="11696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/>
          <p:cNvCxnSpPr/>
          <p:nvPr/>
        </p:nvCxnSpPr>
        <p:spPr>
          <a:xfrm flipH="1">
            <a:off x="4411331" y="3888121"/>
            <a:ext cx="703594" cy="579867"/>
          </a:xfrm>
          <a:prstGeom prst="straightConnector1">
            <a:avLst/>
          </a:prstGeom>
          <a:ln>
            <a:solidFill>
              <a:srgbClr val="0070C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699531" y="4602327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,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531" y="4602327"/>
                <a:ext cx="1426826" cy="523220"/>
              </a:xfrm>
              <a:prstGeom prst="rect">
                <a:avLst/>
              </a:prstGeom>
              <a:blipFill rotWithShape="0">
                <a:blip r:embed="rId17"/>
                <a:stretch>
                  <a:fillRect t="-11628" r="-7265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7056844" y="4618484"/>
                <a:ext cx="142682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</a:t>
                </a:r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44" y="4618484"/>
                <a:ext cx="1426826" cy="52322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0004" y="4765048"/>
            <a:ext cx="2871709" cy="764894"/>
          </a:xfrm>
          <a:prstGeom prst="rect">
            <a:avLst/>
          </a:prstGeom>
        </p:spPr>
      </p:pic>
      <p:sp>
        <p:nvSpPr>
          <p:cNvPr id="23" name="Скругленный прямоугольник 22"/>
          <p:cNvSpPr/>
          <p:nvPr/>
        </p:nvSpPr>
        <p:spPr>
          <a:xfrm>
            <a:off x="8682676" y="4658719"/>
            <a:ext cx="3323771" cy="992151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5464336" y="2889076"/>
            <a:ext cx="1364927" cy="600075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6829263" y="3397521"/>
            <a:ext cx="4143537" cy="1248829"/>
          </a:xfrm>
          <a:prstGeom prst="straightConnector1">
            <a:avLst/>
          </a:prstGeom>
          <a:ln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1903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870315" y="2488115"/>
            <a:ext cx="901889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gradient(1) = [                   </a:t>
            </a:r>
            <a:r>
              <a:rPr lang="ru-RU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6931" y="889001"/>
            <a:ext cx="10828669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function [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, gradient] = </a:t>
            </a:r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costFunction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(theta)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2505590"/>
            <a:ext cx="1038131" cy="438268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865469" y="1427620"/>
            <a:ext cx="881569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jVal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= [                </a:t>
            </a:r>
            <a:r>
              <a:rPr lang="ru-RU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70315" y="3613501"/>
            <a:ext cx="901889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gradient(2) = [                   </a:t>
            </a:r>
            <a:r>
              <a:rPr lang="ru-RU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1331" y="5934951"/>
            <a:ext cx="901889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gradient(n+1) = [                   </a:t>
            </a:r>
            <a:r>
              <a:rPr lang="ru-RU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3688194"/>
            <a:ext cx="1038131" cy="4382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2800" y="6013205"/>
            <a:ext cx="1072408" cy="4382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677" y="1541348"/>
            <a:ext cx="572931" cy="32808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65202" y="1397001"/>
            <a:ext cx="344894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>
                <a:latin typeface="+mj-lt"/>
                <a:cs typeface="Courier New" pitchFamily="49" charset="0"/>
              </a:rPr>
              <a:t>Код для вычисления</a:t>
            </a:r>
            <a:endParaRPr lang="en-US" sz="2667" dirty="0">
              <a:latin typeface="+mj-lt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773675" y="2472069"/>
            <a:ext cx="33543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>
                <a:cs typeface="Courier New" pitchFamily="49" charset="0"/>
              </a:rPr>
              <a:t>Код для вычисления</a:t>
            </a:r>
            <a:endParaRPr lang="en-US" sz="2667" dirty="0">
              <a:cs typeface="Courier New" pitchFamily="49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11672" y="3587310"/>
            <a:ext cx="3927528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>
                <a:cs typeface="Courier New" pitchFamily="49" charset="0"/>
              </a:rPr>
              <a:t>Код для вычисления</a:t>
            </a:r>
            <a:endParaRPr lang="en-US" sz="2667" dirty="0">
              <a:cs typeface="Courier New" pitchFamily="49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66406" y="5914433"/>
            <a:ext cx="399972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>
                <a:cs typeface="Courier New" pitchFamily="49" charset="0"/>
              </a:rPr>
              <a:t>Код для вычисления</a:t>
            </a:r>
            <a:endParaRPr lang="en-US" sz="2667" dirty="0">
              <a:cs typeface="Courier New" pitchFamily="49" charset="0"/>
            </a:endParaRPr>
          </a:p>
        </p:txBody>
      </p:sp>
      <p:pic>
        <p:nvPicPr>
          <p:cNvPr id="31" name="Picture 3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80" y="5498592"/>
            <a:ext cx="45720" cy="36880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08000" y="381001"/>
            <a:ext cx="11277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Улучшенная оптимизация</a:t>
            </a:r>
            <a:endParaRPr lang="en-US" sz="32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1880663" y="4726931"/>
            <a:ext cx="9018892" cy="4821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gradient(3) = [                   </a:t>
            </a:r>
            <a:r>
              <a:rPr lang="ru-RU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533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23" name="Picture 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4758911"/>
            <a:ext cx="1038131" cy="43581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4755667" y="4700741"/>
            <a:ext cx="408353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>
                <a:cs typeface="Courier New" pitchFamily="49" charset="0"/>
              </a:rPr>
              <a:t>Код для вычисления</a:t>
            </a:r>
            <a:endParaRPr lang="en-US" sz="2667" dirty="0">
              <a:cs typeface="Courier New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1869436"/>
            <a:ext cx="8495792" cy="6685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573" y="2995045"/>
            <a:ext cx="3195828" cy="65151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570" y="4100027"/>
            <a:ext cx="4135375" cy="65151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025" y="5215891"/>
            <a:ext cx="4142232" cy="65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32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161" y="0"/>
            <a:ext cx="7800002" cy="58209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310300" y="5820924"/>
            <a:ext cx="7933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исследуемые данные не могут быть разделены на положительные и</a:t>
            </a:r>
          </a:p>
          <a:p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отрицательные ответы прямой линией.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1840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2099" y="128499"/>
            <a:ext cx="84248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Функция   </a:t>
            </a:r>
            <a:r>
              <a:rPr lang="ru-RU" b="0" i="1" u="none" strike="noStrike" baseline="0" dirty="0" err="1">
                <a:latin typeface="Arial" panose="020B0604020202020204" pitchFamily="34" charset="0"/>
                <a:cs typeface="Arial" panose="020B0604020202020204" pitchFamily="34" charset="0"/>
              </a:rPr>
              <a:t>mapFeature.m</a:t>
            </a:r>
            <a:r>
              <a:rPr lang="ru-RU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позволяет расширить исследуемые свойства, увеличив степень полинома </a:t>
            </a:r>
            <a:r>
              <a:rPr lang="ru-RU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ru-RU" sz="11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ru-RU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ru-RU" sz="1100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b="0" i="1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)  д</a:t>
            </a:r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о 6 степени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63" y="940082"/>
            <a:ext cx="3428250" cy="38371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347662" y="4942484"/>
            <a:ext cx="108823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В результате увеличения степени вектор, состоящий из двух свойств (двух признаков) был трансформирован в 28-размерный вектор. Классификатор логистической регрессии подобрал коэффициенты на этом векторе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свойств высокой размерности, </a:t>
            </a:r>
            <a:r>
              <a:rPr lang="ru-RU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имеющем более сложную нелинейную границу раздела между областями разнородных данных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6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99" y="1168682"/>
            <a:ext cx="6667501" cy="486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316413" y="1820071"/>
                <a:ext cx="8597359" cy="499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Sup>
                      <m:sSub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lang="en-US" sz="3200" dirty="0"/>
                  <a:t>)=</a:t>
                </a:r>
                <a:endParaRPr lang="ru-RU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413" y="1820071"/>
                <a:ext cx="8597359" cy="499111"/>
              </a:xfrm>
              <a:prstGeom prst="rect">
                <a:avLst/>
              </a:prstGeom>
              <a:blipFill rotWithShape="0">
                <a:blip r:embed="rId5"/>
                <a:stretch>
                  <a:fillRect t="-23457" b="-50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316413" y="2997200"/>
                <a:ext cx="735913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dirty="0"/>
                  <a:t>=</a:t>
                </a:r>
                <a:r>
                  <a:rPr 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+…</m:t>
                        </m:r>
                      </m:e>
                    </m:d>
                  </m:oMath>
                </a14:m>
                <a:endParaRPr lang="ru-RU" sz="28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413" y="2997200"/>
                <a:ext cx="7359130" cy="492443"/>
              </a:xfrm>
              <a:prstGeom prst="rect">
                <a:avLst/>
              </a:prstGeom>
              <a:blipFill rotWithShape="0">
                <a:blip r:embed="rId6"/>
                <a:stretch>
                  <a:fillRect l="-3314" t="-26250" b="-5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981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235" y="600076"/>
            <a:ext cx="6365540" cy="4757737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812012" y="5744647"/>
            <a:ext cx="56138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Без регуляризации (</a:t>
            </a:r>
            <a:r>
              <a:rPr lang="ru-RU" sz="2400" b="1" i="1" u="none" strike="noStrike" baseline="0" dirty="0">
                <a:solidFill>
                  <a:srgbClr val="0070C0"/>
                </a:solidFill>
                <a:latin typeface="Times New Roman" panose="02020603050405020304" pitchFamily="18" charset="0"/>
              </a:rPr>
              <a:t>переобучение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) (</a:t>
            </a:r>
            <a:r>
              <a:rPr lang="ru-RU" sz="2400" b="0" i="1" u="none" strike="noStrike" baseline="0" dirty="0">
                <a:latin typeface="Times New Roman" panose="02020603050405020304" pitchFamily="18" charset="0"/>
              </a:rPr>
              <a:t>λ </a:t>
            </a:r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= 0)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7210287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981" y="114301"/>
            <a:ext cx="6815469" cy="496136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859715" y="550613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Пример слишком большой</a:t>
            </a:r>
          </a:p>
          <a:p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регуляризации (</a:t>
            </a:r>
            <a:r>
              <a:rPr lang="ru-RU" sz="2400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недообучение</a:t>
            </a:r>
            <a:r>
              <a:rPr lang="en-US" sz="2400" b="0" i="0" u="none" strike="noStrike" baseline="0" dirty="0">
                <a:latin typeface="Times New Roman" panose="02020603050405020304" pitchFamily="18" charset="0"/>
              </a:rPr>
              <a:t>) (</a:t>
            </a:r>
            <a:r>
              <a:rPr lang="el-GR" sz="2400" b="0" i="1" u="none" strike="noStrike" baseline="0" dirty="0">
                <a:latin typeface="Times New Roman" panose="02020603050405020304" pitchFamily="18" charset="0"/>
              </a:rPr>
              <a:t>λ </a:t>
            </a:r>
            <a:r>
              <a:rPr lang="el-GR" sz="2400" b="0" i="0" u="none" strike="noStrike" baseline="0" dirty="0">
                <a:latin typeface="Times New Roman" panose="02020603050405020304" pitchFamily="18" charset="0"/>
              </a:rPr>
              <a:t>= 100)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6654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479" y="128589"/>
            <a:ext cx="7029497" cy="531079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62015" y="5749022"/>
            <a:ext cx="85344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0" i="0" u="none" strike="noStrike" baseline="0" dirty="0">
                <a:latin typeface="Times New Roman" panose="02020603050405020304" pitchFamily="18" charset="0"/>
              </a:rPr>
              <a:t>Пример надлежащей границы разделения разнородных данных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30511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Пример</a:t>
            </a:r>
            <a:r>
              <a:rPr lang="en-US" sz="3200" dirty="0"/>
              <a:t>: </a:t>
            </a:r>
            <a:r>
              <a:rPr lang="ru-RU" sz="3200" dirty="0"/>
              <a:t>Логистическая регрессия</a:t>
            </a:r>
            <a:endParaRPr lang="en-US" sz="3200" dirty="0"/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29" y="4193388"/>
            <a:ext cx="4025304" cy="335649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04801" y="4589395"/>
            <a:ext cx="3692124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(    = </a:t>
            </a:r>
            <a:r>
              <a:rPr lang="ru-RU" sz="2667" dirty="0"/>
              <a:t>функция </a:t>
            </a:r>
            <a:r>
              <a:rPr lang="ru-RU" sz="2667" dirty="0" err="1"/>
              <a:t>сигмоид</a:t>
            </a:r>
            <a:r>
              <a:rPr lang="en-US" sz="2667" dirty="0"/>
              <a:t>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8" y="4757299"/>
            <a:ext cx="142507" cy="1976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555" y="4186245"/>
            <a:ext cx="2834891" cy="12024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3195" y="4125741"/>
            <a:ext cx="3713800" cy="120244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8735" y="1052324"/>
            <a:ext cx="3390343" cy="3019121"/>
            <a:chOff x="306551" y="789242"/>
            <a:chExt cx="2542757" cy="2264341"/>
          </a:xfrm>
        </p:grpSpPr>
        <p:grpSp>
          <p:nvGrpSpPr>
            <p:cNvPr id="15" name="Group 14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9" name="Cross 38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0" name="Cross 39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1" name="Cross 40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2" name="Cross 41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45" name="Straight Arrow Connector 44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Cross 46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8" name="Cross 47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9" name="Cross 48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0" name="Cross 49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1" name="Cross 50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2" name="Cross 51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3" name="Cross 52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4" name="Cross 53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5" name="Cross 54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6" name="Cross 55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6" name="Oval 65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67" name="Oval 66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36" name="Cross 135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7" name="Cross 136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8" name="Cross 137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4128058" y="1061948"/>
            <a:ext cx="3390343" cy="3019121"/>
            <a:chOff x="306551" y="789242"/>
            <a:chExt cx="2542757" cy="2264341"/>
          </a:xfrm>
        </p:grpSpPr>
        <p:grpSp>
          <p:nvGrpSpPr>
            <p:cNvPr id="140" name="Group 139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5" name="Oval 144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8" name="Cross 147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49" name="Cross 148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0" name="Cross 149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1" name="Cross 150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2" name="TextBox 151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53" name="TextBox 152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54" name="Straight Arrow Connector 153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Arrow Connector 154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Cross 155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7" name="Cross 156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8" name="Cross 157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59" name="Cross 158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0" name="Cross 159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1" name="Cross 160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2" name="Cross 161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3" name="Cross 162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4" name="Cross 163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5" name="Cross 164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7" name="Oval 166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69" name="Oval 168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1" name="Oval 170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3" name="Oval 172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5" name="Oval 174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1" name="Cross 140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2" name="Cross 141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43" name="Cross 142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77" name="Group 176"/>
          <p:cNvGrpSpPr/>
          <p:nvPr/>
        </p:nvGrpSpPr>
        <p:grpSpPr>
          <a:xfrm>
            <a:off x="7887258" y="1061488"/>
            <a:ext cx="3390343" cy="3019121"/>
            <a:chOff x="306551" y="789242"/>
            <a:chExt cx="2542757" cy="2264341"/>
          </a:xfrm>
        </p:grpSpPr>
        <p:grpSp>
          <p:nvGrpSpPr>
            <p:cNvPr id="178" name="Group 177"/>
            <p:cNvGrpSpPr/>
            <p:nvPr/>
          </p:nvGrpSpPr>
          <p:grpSpPr>
            <a:xfrm>
              <a:off x="306551" y="876401"/>
              <a:ext cx="2485587" cy="2177182"/>
              <a:chOff x="306551" y="747415"/>
              <a:chExt cx="2485587" cy="2177182"/>
            </a:xfrm>
          </p:grpSpPr>
          <p:sp>
            <p:nvSpPr>
              <p:cNvPr id="182" name="Oval 181"/>
              <p:cNvSpPr/>
              <p:nvPr/>
            </p:nvSpPr>
            <p:spPr>
              <a:xfrm>
                <a:off x="1204258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3" name="Oval 182"/>
              <p:cNvSpPr/>
              <p:nvPr/>
            </p:nvSpPr>
            <p:spPr>
              <a:xfrm>
                <a:off x="1750444" y="94767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1359948" y="152339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5" name="Oval 184"/>
              <p:cNvSpPr/>
              <p:nvPr/>
            </p:nvSpPr>
            <p:spPr>
              <a:xfrm>
                <a:off x="1530346" y="77372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6" name="Cross 185"/>
              <p:cNvSpPr/>
              <p:nvPr/>
            </p:nvSpPr>
            <p:spPr>
              <a:xfrm rot="2734294">
                <a:off x="1032913" y="222291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7" name="Cross 186"/>
              <p:cNvSpPr/>
              <p:nvPr/>
            </p:nvSpPr>
            <p:spPr>
              <a:xfrm rot="2734294">
                <a:off x="1032913" y="1531448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8" name="Cross 187"/>
              <p:cNvSpPr/>
              <p:nvPr/>
            </p:nvSpPr>
            <p:spPr>
              <a:xfrm rot="2734294">
                <a:off x="1262879" y="195441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89" name="Cross 188"/>
              <p:cNvSpPr/>
              <p:nvPr/>
            </p:nvSpPr>
            <p:spPr>
              <a:xfrm rot="2734294">
                <a:off x="936841" y="1939311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0" name="TextBox 189"/>
              <p:cNvSpPr txBox="1"/>
              <p:nvPr/>
            </p:nvSpPr>
            <p:spPr>
              <a:xfrm>
                <a:off x="1546700" y="2578348"/>
                <a:ext cx="316433" cy="34624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1</a:t>
                </a:r>
              </a:p>
            </p:txBody>
          </p:sp>
          <p:sp>
            <p:nvSpPr>
              <p:cNvPr id="191" name="TextBox 190"/>
              <p:cNvSpPr txBox="1"/>
              <p:nvPr/>
            </p:nvSpPr>
            <p:spPr>
              <a:xfrm>
                <a:off x="306551" y="1202476"/>
                <a:ext cx="316433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x</a:t>
                </a:r>
                <a:r>
                  <a:rPr lang="en-US" sz="2400" baseline="-25000" dirty="0"/>
                  <a:t>2</a:t>
                </a:r>
              </a:p>
            </p:txBody>
          </p:sp>
          <p:cxnSp>
            <p:nvCxnSpPr>
              <p:cNvPr id="192" name="Straight Arrow Connector 191"/>
              <p:cNvCxnSpPr/>
              <p:nvPr/>
            </p:nvCxnSpPr>
            <p:spPr>
              <a:xfrm flipV="1">
                <a:off x="669151" y="747415"/>
                <a:ext cx="0" cy="199568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Arrow Connector 192"/>
              <p:cNvCxnSpPr/>
              <p:nvPr/>
            </p:nvCxnSpPr>
            <p:spPr>
              <a:xfrm>
                <a:off x="560369" y="2589944"/>
                <a:ext cx="2231769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Cross 193"/>
              <p:cNvSpPr/>
              <p:nvPr/>
            </p:nvSpPr>
            <p:spPr>
              <a:xfrm rot="2734294">
                <a:off x="1359601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5" name="Cross 194"/>
              <p:cNvSpPr/>
              <p:nvPr/>
            </p:nvSpPr>
            <p:spPr>
              <a:xfrm rot="2734294">
                <a:off x="1732921" y="2058784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6" name="Cross 195"/>
              <p:cNvSpPr/>
              <p:nvPr/>
            </p:nvSpPr>
            <p:spPr>
              <a:xfrm rot="2734294">
                <a:off x="2044914" y="2272086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7" name="Cross 196"/>
              <p:cNvSpPr/>
              <p:nvPr/>
            </p:nvSpPr>
            <p:spPr>
              <a:xfrm rot="2734294">
                <a:off x="2031520" y="198914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8" name="Cross 197"/>
              <p:cNvSpPr/>
              <p:nvPr/>
            </p:nvSpPr>
            <p:spPr>
              <a:xfrm rot="2734294">
                <a:off x="2366221" y="198560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99" name="Cross 198"/>
              <p:cNvSpPr/>
              <p:nvPr/>
            </p:nvSpPr>
            <p:spPr>
              <a:xfrm rot="2734294">
                <a:off x="2201001" y="149681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0" name="Cross 199"/>
              <p:cNvSpPr/>
              <p:nvPr/>
            </p:nvSpPr>
            <p:spPr>
              <a:xfrm rot="2734294">
                <a:off x="1637830" y="1512253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1" name="Cross 200"/>
              <p:cNvSpPr/>
              <p:nvPr/>
            </p:nvSpPr>
            <p:spPr>
              <a:xfrm rot="2734294">
                <a:off x="735109" y="1301962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2" name="Cross 201"/>
              <p:cNvSpPr/>
              <p:nvPr/>
            </p:nvSpPr>
            <p:spPr>
              <a:xfrm rot="2734294">
                <a:off x="714486" y="1698337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3" name="Cross 202"/>
              <p:cNvSpPr/>
              <p:nvPr/>
            </p:nvSpPr>
            <p:spPr>
              <a:xfrm rot="2734294">
                <a:off x="1030623" y="948695"/>
                <a:ext cx="223554" cy="223554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1544248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5" name="Oval 204"/>
              <p:cNvSpPr/>
              <p:nvPr/>
            </p:nvSpPr>
            <p:spPr>
              <a:xfrm>
                <a:off x="1972899" y="1737727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2234730" y="175266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7" name="Oval 206"/>
              <p:cNvSpPr/>
              <p:nvPr/>
            </p:nvSpPr>
            <p:spPr>
              <a:xfrm>
                <a:off x="2477998" y="1456346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1955570" y="1279485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09" name="Oval 208"/>
              <p:cNvSpPr/>
              <p:nvPr/>
            </p:nvSpPr>
            <p:spPr>
              <a:xfrm>
                <a:off x="2216167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1459049" y="1059153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1" name="Oval 210"/>
              <p:cNvSpPr/>
              <p:nvPr/>
            </p:nvSpPr>
            <p:spPr>
              <a:xfrm>
                <a:off x="1673162" y="1221210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2040344" y="1028951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3" name="Oval 212"/>
              <p:cNvSpPr/>
              <p:nvPr/>
            </p:nvSpPr>
            <p:spPr>
              <a:xfrm>
                <a:off x="2385648" y="943752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2030069" y="750774"/>
                <a:ext cx="170398" cy="170398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79" name="Cross 178"/>
            <p:cNvSpPr/>
            <p:nvPr/>
          </p:nvSpPr>
          <p:spPr>
            <a:xfrm rot="2734294">
              <a:off x="2625754" y="19971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0" name="Cross 179"/>
            <p:cNvSpPr/>
            <p:nvPr/>
          </p:nvSpPr>
          <p:spPr>
            <a:xfrm rot="2734294">
              <a:off x="732092" y="1006504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81" name="Cross 180"/>
            <p:cNvSpPr/>
            <p:nvPr/>
          </p:nvSpPr>
          <p:spPr>
            <a:xfrm rot="2734294">
              <a:off x="1101754" y="789242"/>
              <a:ext cx="223554" cy="223554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123" name="TextBox 122"/>
          <p:cNvSpPr txBox="1"/>
          <p:nvPr/>
        </p:nvSpPr>
        <p:spPr>
          <a:xfrm>
            <a:off x="1153650" y="5332007"/>
            <a:ext cx="2418975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i="1" dirty="0" err="1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недообучение</a:t>
            </a:r>
            <a:endParaRPr lang="ru-RU" sz="2400" b="1" i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8665921" y="5580842"/>
            <a:ext cx="241136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переобучение</a:t>
            </a: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775301" y="1230313"/>
            <a:ext cx="2431536" cy="2474708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олилиния 11"/>
          <p:cNvSpPr/>
          <p:nvPr/>
        </p:nvSpPr>
        <p:spPr>
          <a:xfrm>
            <a:off x="5210862" y="1000125"/>
            <a:ext cx="2304363" cy="2000497"/>
          </a:xfrm>
          <a:custGeom>
            <a:avLst/>
            <a:gdLst>
              <a:gd name="connsiteX0" fmla="*/ 361263 w 2304363"/>
              <a:gd name="connsiteY0" fmla="*/ 0 h 2000497"/>
              <a:gd name="connsiteX1" fmla="*/ 46938 w 2304363"/>
              <a:gd name="connsiteY1" fmla="*/ 642938 h 2000497"/>
              <a:gd name="connsiteX2" fmla="*/ 32651 w 2304363"/>
              <a:gd name="connsiteY2" fmla="*/ 1357313 h 2000497"/>
              <a:gd name="connsiteX3" fmla="*/ 346976 w 2304363"/>
              <a:gd name="connsiteY3" fmla="*/ 1800225 h 2000497"/>
              <a:gd name="connsiteX4" fmla="*/ 918476 w 2304363"/>
              <a:gd name="connsiteY4" fmla="*/ 2000250 h 2000497"/>
              <a:gd name="connsiteX5" fmla="*/ 1661426 w 2304363"/>
              <a:gd name="connsiteY5" fmla="*/ 1828800 h 2000497"/>
              <a:gd name="connsiteX6" fmla="*/ 2304363 w 2304363"/>
              <a:gd name="connsiteY6" fmla="*/ 1328738 h 2000497"/>
              <a:gd name="connsiteX7" fmla="*/ 2304363 w 2304363"/>
              <a:gd name="connsiteY7" fmla="*/ 1328738 h 200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04363" h="2000497">
                <a:moveTo>
                  <a:pt x="361263" y="0"/>
                </a:moveTo>
                <a:cubicBezTo>
                  <a:pt x="231485" y="208359"/>
                  <a:pt x="101707" y="416719"/>
                  <a:pt x="46938" y="642938"/>
                </a:cubicBezTo>
                <a:cubicBezTo>
                  <a:pt x="-7831" y="869157"/>
                  <a:pt x="-17355" y="1164432"/>
                  <a:pt x="32651" y="1357313"/>
                </a:cubicBezTo>
                <a:cubicBezTo>
                  <a:pt x="82657" y="1550194"/>
                  <a:pt x="199338" y="1693069"/>
                  <a:pt x="346976" y="1800225"/>
                </a:cubicBezTo>
                <a:cubicBezTo>
                  <a:pt x="494614" y="1907381"/>
                  <a:pt x="699401" y="1995488"/>
                  <a:pt x="918476" y="2000250"/>
                </a:cubicBezTo>
                <a:cubicBezTo>
                  <a:pt x="1137551" y="2005013"/>
                  <a:pt x="1430445" y="1940719"/>
                  <a:pt x="1661426" y="1828800"/>
                </a:cubicBezTo>
                <a:cubicBezTo>
                  <a:pt x="1892407" y="1716881"/>
                  <a:pt x="2304363" y="1328738"/>
                  <a:pt x="2304363" y="1328738"/>
                </a:cubicBezTo>
                <a:lnTo>
                  <a:pt x="2304363" y="1328738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олилиния 13"/>
          <p:cNvSpPr/>
          <p:nvPr/>
        </p:nvSpPr>
        <p:spPr>
          <a:xfrm>
            <a:off x="8980468" y="1085850"/>
            <a:ext cx="2335232" cy="1746373"/>
          </a:xfrm>
          <a:custGeom>
            <a:avLst/>
            <a:gdLst>
              <a:gd name="connsiteX0" fmla="*/ 492145 w 2335232"/>
              <a:gd name="connsiteY0" fmla="*/ 0 h 1746373"/>
              <a:gd name="connsiteX1" fmla="*/ 334982 w 2335232"/>
              <a:gd name="connsiteY1" fmla="*/ 500063 h 1746373"/>
              <a:gd name="connsiteX2" fmla="*/ 34945 w 2335232"/>
              <a:gd name="connsiteY2" fmla="*/ 800100 h 1746373"/>
              <a:gd name="connsiteX3" fmla="*/ 49232 w 2335232"/>
              <a:gd name="connsiteY3" fmla="*/ 1000125 h 1746373"/>
              <a:gd name="connsiteX4" fmla="*/ 420707 w 2335232"/>
              <a:gd name="connsiteY4" fmla="*/ 1028700 h 1746373"/>
              <a:gd name="connsiteX5" fmla="*/ 906482 w 2335232"/>
              <a:gd name="connsiteY5" fmla="*/ 1057275 h 1746373"/>
              <a:gd name="connsiteX6" fmla="*/ 949345 w 2335232"/>
              <a:gd name="connsiteY6" fmla="*/ 1143000 h 1746373"/>
              <a:gd name="connsiteX7" fmla="*/ 992207 w 2335232"/>
              <a:gd name="connsiteY7" fmla="*/ 1414463 h 1746373"/>
              <a:gd name="connsiteX8" fmla="*/ 806470 w 2335232"/>
              <a:gd name="connsiteY8" fmla="*/ 1443038 h 1746373"/>
              <a:gd name="connsiteX9" fmla="*/ 663595 w 2335232"/>
              <a:gd name="connsiteY9" fmla="*/ 1314450 h 1746373"/>
              <a:gd name="connsiteX10" fmla="*/ 577870 w 2335232"/>
              <a:gd name="connsiteY10" fmla="*/ 1143000 h 1746373"/>
              <a:gd name="connsiteX11" fmla="*/ 420707 w 2335232"/>
              <a:gd name="connsiteY11" fmla="*/ 1085850 h 1746373"/>
              <a:gd name="connsiteX12" fmla="*/ 292120 w 2335232"/>
              <a:gd name="connsiteY12" fmla="*/ 1128713 h 1746373"/>
              <a:gd name="connsiteX13" fmla="*/ 263545 w 2335232"/>
              <a:gd name="connsiteY13" fmla="*/ 1357313 h 1746373"/>
              <a:gd name="connsiteX14" fmla="*/ 635020 w 2335232"/>
              <a:gd name="connsiteY14" fmla="*/ 1743075 h 1746373"/>
              <a:gd name="connsiteX15" fmla="*/ 1020782 w 2335232"/>
              <a:gd name="connsiteY15" fmla="*/ 1528763 h 1746373"/>
              <a:gd name="connsiteX16" fmla="*/ 1163657 w 2335232"/>
              <a:gd name="connsiteY16" fmla="*/ 1271588 h 1746373"/>
              <a:gd name="connsiteX17" fmla="*/ 1535132 w 2335232"/>
              <a:gd name="connsiteY17" fmla="*/ 1114425 h 1746373"/>
              <a:gd name="connsiteX18" fmla="*/ 1735157 w 2335232"/>
              <a:gd name="connsiteY18" fmla="*/ 1114425 h 1746373"/>
              <a:gd name="connsiteX19" fmla="*/ 1749445 w 2335232"/>
              <a:gd name="connsiteY19" fmla="*/ 1371600 h 1746373"/>
              <a:gd name="connsiteX20" fmla="*/ 1263670 w 2335232"/>
              <a:gd name="connsiteY20" fmla="*/ 1371600 h 1746373"/>
              <a:gd name="connsiteX21" fmla="*/ 1106507 w 2335232"/>
              <a:gd name="connsiteY21" fmla="*/ 1414463 h 1746373"/>
              <a:gd name="connsiteX22" fmla="*/ 1092220 w 2335232"/>
              <a:gd name="connsiteY22" fmla="*/ 1671638 h 1746373"/>
              <a:gd name="connsiteX23" fmla="*/ 1663720 w 2335232"/>
              <a:gd name="connsiteY23" fmla="*/ 1700213 h 1746373"/>
              <a:gd name="connsiteX24" fmla="*/ 2092345 w 2335232"/>
              <a:gd name="connsiteY24" fmla="*/ 1528763 h 1746373"/>
              <a:gd name="connsiteX25" fmla="*/ 2335232 w 2335232"/>
              <a:gd name="connsiteY25" fmla="*/ 1343025 h 1746373"/>
              <a:gd name="connsiteX26" fmla="*/ 2335232 w 2335232"/>
              <a:gd name="connsiteY26" fmla="*/ 1343025 h 1746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335232" h="1746373">
                <a:moveTo>
                  <a:pt x="492145" y="0"/>
                </a:moveTo>
                <a:cubicBezTo>
                  <a:pt x="451663" y="183356"/>
                  <a:pt x="411182" y="366713"/>
                  <a:pt x="334982" y="500063"/>
                </a:cubicBezTo>
                <a:cubicBezTo>
                  <a:pt x="258782" y="633413"/>
                  <a:pt x="82570" y="716756"/>
                  <a:pt x="34945" y="800100"/>
                </a:cubicBezTo>
                <a:cubicBezTo>
                  <a:pt x="-12680" y="883444"/>
                  <a:pt x="-15062" y="962025"/>
                  <a:pt x="49232" y="1000125"/>
                </a:cubicBezTo>
                <a:cubicBezTo>
                  <a:pt x="113526" y="1038225"/>
                  <a:pt x="420707" y="1028700"/>
                  <a:pt x="420707" y="1028700"/>
                </a:cubicBezTo>
                <a:cubicBezTo>
                  <a:pt x="563582" y="1038225"/>
                  <a:pt x="818376" y="1038225"/>
                  <a:pt x="906482" y="1057275"/>
                </a:cubicBezTo>
                <a:cubicBezTo>
                  <a:pt x="994588" y="1076325"/>
                  <a:pt x="935058" y="1083469"/>
                  <a:pt x="949345" y="1143000"/>
                </a:cubicBezTo>
                <a:cubicBezTo>
                  <a:pt x="963632" y="1202531"/>
                  <a:pt x="1016020" y="1364457"/>
                  <a:pt x="992207" y="1414463"/>
                </a:cubicBezTo>
                <a:cubicBezTo>
                  <a:pt x="968395" y="1464469"/>
                  <a:pt x="861239" y="1459707"/>
                  <a:pt x="806470" y="1443038"/>
                </a:cubicBezTo>
                <a:cubicBezTo>
                  <a:pt x="751701" y="1426369"/>
                  <a:pt x="701695" y="1364456"/>
                  <a:pt x="663595" y="1314450"/>
                </a:cubicBezTo>
                <a:cubicBezTo>
                  <a:pt x="625495" y="1264444"/>
                  <a:pt x="618351" y="1181100"/>
                  <a:pt x="577870" y="1143000"/>
                </a:cubicBezTo>
                <a:cubicBezTo>
                  <a:pt x="537389" y="1104900"/>
                  <a:pt x="468332" y="1088231"/>
                  <a:pt x="420707" y="1085850"/>
                </a:cubicBezTo>
                <a:cubicBezTo>
                  <a:pt x="373082" y="1083469"/>
                  <a:pt x="318314" y="1083469"/>
                  <a:pt x="292120" y="1128713"/>
                </a:cubicBezTo>
                <a:cubicBezTo>
                  <a:pt x="265926" y="1173957"/>
                  <a:pt x="206395" y="1254920"/>
                  <a:pt x="263545" y="1357313"/>
                </a:cubicBezTo>
                <a:cubicBezTo>
                  <a:pt x="320695" y="1459706"/>
                  <a:pt x="508814" y="1714500"/>
                  <a:pt x="635020" y="1743075"/>
                </a:cubicBezTo>
                <a:cubicBezTo>
                  <a:pt x="761226" y="1771650"/>
                  <a:pt x="932676" y="1607344"/>
                  <a:pt x="1020782" y="1528763"/>
                </a:cubicBezTo>
                <a:cubicBezTo>
                  <a:pt x="1108888" y="1450182"/>
                  <a:pt x="1077932" y="1340644"/>
                  <a:pt x="1163657" y="1271588"/>
                </a:cubicBezTo>
                <a:cubicBezTo>
                  <a:pt x="1249382" y="1202532"/>
                  <a:pt x="1439882" y="1140619"/>
                  <a:pt x="1535132" y="1114425"/>
                </a:cubicBezTo>
                <a:cubicBezTo>
                  <a:pt x="1630382" y="1088231"/>
                  <a:pt x="1699438" y="1071563"/>
                  <a:pt x="1735157" y="1114425"/>
                </a:cubicBezTo>
                <a:cubicBezTo>
                  <a:pt x="1770876" y="1157287"/>
                  <a:pt x="1828026" y="1328738"/>
                  <a:pt x="1749445" y="1371600"/>
                </a:cubicBezTo>
                <a:cubicBezTo>
                  <a:pt x="1670864" y="1414463"/>
                  <a:pt x="1370826" y="1364456"/>
                  <a:pt x="1263670" y="1371600"/>
                </a:cubicBezTo>
                <a:cubicBezTo>
                  <a:pt x="1156514" y="1378744"/>
                  <a:pt x="1135082" y="1364457"/>
                  <a:pt x="1106507" y="1414463"/>
                </a:cubicBezTo>
                <a:cubicBezTo>
                  <a:pt x="1077932" y="1464469"/>
                  <a:pt x="999351" y="1624013"/>
                  <a:pt x="1092220" y="1671638"/>
                </a:cubicBezTo>
                <a:cubicBezTo>
                  <a:pt x="1185089" y="1719263"/>
                  <a:pt x="1497033" y="1724025"/>
                  <a:pt x="1663720" y="1700213"/>
                </a:cubicBezTo>
                <a:cubicBezTo>
                  <a:pt x="1830407" y="1676401"/>
                  <a:pt x="1980426" y="1588294"/>
                  <a:pt x="2092345" y="1528763"/>
                </a:cubicBezTo>
                <a:cubicBezTo>
                  <a:pt x="2204264" y="1469232"/>
                  <a:pt x="2335232" y="1343025"/>
                  <a:pt x="2335232" y="1343025"/>
                </a:cubicBezTo>
                <a:lnTo>
                  <a:pt x="2335232" y="1343025"/>
                </a:lnTo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1" name="TextBox 130"/>
          <p:cNvSpPr txBox="1"/>
          <p:nvPr/>
        </p:nvSpPr>
        <p:spPr>
          <a:xfrm>
            <a:off x="5461317" y="5512319"/>
            <a:ext cx="986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C00000"/>
                </a:solidFill>
              </a:rPr>
              <a:t>О.К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8464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94128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Борьба с переобучением</a:t>
            </a:r>
            <a:r>
              <a:rPr lang="en-US" sz="3200" b="1" dirty="0"/>
              <a:t>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01683"/>
            <a:ext cx="810768" cy="240792"/>
          </a:xfrm>
          <a:prstGeom prst="rect">
            <a:avLst/>
          </a:prstGeom>
        </p:spPr>
      </p:pic>
      <p:graphicFrame>
        <p:nvGraphicFramePr>
          <p:cNvPr id="26" name="Chart 25"/>
          <p:cNvGraphicFramePr>
            <a:graphicFrameLocks/>
          </p:cNvGraphicFramePr>
          <p:nvPr/>
        </p:nvGraphicFramePr>
        <p:xfrm>
          <a:off x="8113834" y="472167"/>
          <a:ext cx="3468567" cy="3045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7" name="TextBox 26"/>
          <p:cNvSpPr txBox="1"/>
          <p:nvPr/>
        </p:nvSpPr>
        <p:spPr>
          <a:xfrm rot="16200000">
            <a:off x="7256952" y="1592310"/>
            <a:ext cx="17116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8" name="TextBox 20"/>
          <p:cNvSpPr txBox="1"/>
          <p:nvPr/>
        </p:nvSpPr>
        <p:spPr>
          <a:xfrm>
            <a:off x="9347200" y="3259077"/>
            <a:ext cx="1711683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68031"/>
            <a:ext cx="810768" cy="240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327552"/>
            <a:ext cx="810768" cy="2468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771544"/>
            <a:ext cx="810768" cy="2407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237892"/>
            <a:ext cx="810768" cy="24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697413"/>
            <a:ext cx="810768" cy="24688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241800"/>
            <a:ext cx="691896" cy="92354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828800" y="1173205"/>
            <a:ext cx="325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площадь дома</a:t>
            </a:r>
            <a:endParaRPr lang="en-US" sz="3200" dirty="0"/>
          </a:p>
        </p:txBody>
      </p:sp>
      <p:sp>
        <p:nvSpPr>
          <p:cNvPr id="38" name="TextBox 37"/>
          <p:cNvSpPr txBox="1"/>
          <p:nvPr/>
        </p:nvSpPr>
        <p:spPr>
          <a:xfrm>
            <a:off x="1828800" y="1594247"/>
            <a:ext cx="3606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К-во спален</a:t>
            </a:r>
            <a:endParaRPr lang="en-US" sz="3200" dirty="0"/>
          </a:p>
        </p:txBody>
      </p:sp>
      <p:sp>
        <p:nvSpPr>
          <p:cNvPr id="39" name="TextBox 38"/>
          <p:cNvSpPr txBox="1"/>
          <p:nvPr/>
        </p:nvSpPr>
        <p:spPr>
          <a:xfrm>
            <a:off x="1828800" y="2088549"/>
            <a:ext cx="436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этаж</a:t>
            </a:r>
            <a:endParaRPr lang="en-US" sz="3200" dirty="0"/>
          </a:p>
        </p:txBody>
      </p:sp>
      <p:sp>
        <p:nvSpPr>
          <p:cNvPr id="40" name="TextBox 39"/>
          <p:cNvSpPr txBox="1"/>
          <p:nvPr/>
        </p:nvSpPr>
        <p:spPr>
          <a:xfrm>
            <a:off x="1837931" y="2553389"/>
            <a:ext cx="3546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год постройки</a:t>
            </a:r>
            <a:endParaRPr lang="en-US" sz="3200" dirty="0"/>
          </a:p>
        </p:txBody>
      </p:sp>
      <p:sp>
        <p:nvSpPr>
          <p:cNvPr id="41" name="TextBox 40"/>
          <p:cNvSpPr txBox="1"/>
          <p:nvPr/>
        </p:nvSpPr>
        <p:spPr>
          <a:xfrm>
            <a:off x="1828800" y="3016647"/>
            <a:ext cx="72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расположение (район)</a:t>
            </a:r>
            <a:endParaRPr lang="en-US" sz="3200" dirty="0"/>
          </a:p>
        </p:txBody>
      </p:sp>
      <p:sp>
        <p:nvSpPr>
          <p:cNvPr id="42" name="TextBox 41"/>
          <p:cNvSpPr txBox="1"/>
          <p:nvPr/>
        </p:nvSpPr>
        <p:spPr>
          <a:xfrm>
            <a:off x="1828800" y="3483551"/>
            <a:ext cx="477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площадь кухни</a:t>
            </a:r>
            <a:endParaRPr lang="en-US" sz="3200" dirty="0"/>
          </a:p>
        </p:txBody>
      </p:sp>
      <p:sp>
        <p:nvSpPr>
          <p:cNvPr id="11" name="Полилиния 10"/>
          <p:cNvSpPr/>
          <p:nvPr/>
        </p:nvSpPr>
        <p:spPr>
          <a:xfrm>
            <a:off x="8429625" y="970038"/>
            <a:ext cx="2771775" cy="2143320"/>
          </a:xfrm>
          <a:custGeom>
            <a:avLst/>
            <a:gdLst>
              <a:gd name="connsiteX0" fmla="*/ 0 w 2771775"/>
              <a:gd name="connsiteY0" fmla="*/ 1858887 h 2143320"/>
              <a:gd name="connsiteX1" fmla="*/ 71438 w 2771775"/>
              <a:gd name="connsiteY1" fmla="*/ 2130350 h 2143320"/>
              <a:gd name="connsiteX2" fmla="*/ 271463 w 2771775"/>
              <a:gd name="connsiteY2" fmla="*/ 2016050 h 2143320"/>
              <a:gd name="connsiteX3" fmla="*/ 500063 w 2771775"/>
              <a:gd name="connsiteY3" fmla="*/ 1301675 h 2143320"/>
              <a:gd name="connsiteX4" fmla="*/ 557213 w 2771775"/>
              <a:gd name="connsiteY4" fmla="*/ 715887 h 2143320"/>
              <a:gd name="connsiteX5" fmla="*/ 642938 w 2771775"/>
              <a:gd name="connsiteY5" fmla="*/ 501575 h 2143320"/>
              <a:gd name="connsiteX6" fmla="*/ 814388 w 2771775"/>
              <a:gd name="connsiteY6" fmla="*/ 501575 h 2143320"/>
              <a:gd name="connsiteX7" fmla="*/ 971550 w 2771775"/>
              <a:gd name="connsiteY7" fmla="*/ 715887 h 2143320"/>
              <a:gd name="connsiteX8" fmla="*/ 1671638 w 2771775"/>
              <a:gd name="connsiteY8" fmla="*/ 158675 h 2143320"/>
              <a:gd name="connsiteX9" fmla="*/ 2243138 w 2771775"/>
              <a:gd name="connsiteY9" fmla="*/ 1512 h 2143320"/>
              <a:gd name="connsiteX10" fmla="*/ 2571750 w 2771775"/>
              <a:gd name="connsiteY10" fmla="*/ 101525 h 2143320"/>
              <a:gd name="connsiteX11" fmla="*/ 2771775 w 2771775"/>
              <a:gd name="connsiteY11" fmla="*/ 444425 h 2143320"/>
              <a:gd name="connsiteX12" fmla="*/ 2771775 w 2771775"/>
              <a:gd name="connsiteY12" fmla="*/ 444425 h 21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2143320">
                <a:moveTo>
                  <a:pt x="0" y="1858887"/>
                </a:moveTo>
                <a:cubicBezTo>
                  <a:pt x="13097" y="1981521"/>
                  <a:pt x="26194" y="2104156"/>
                  <a:pt x="71438" y="2130350"/>
                </a:cubicBezTo>
                <a:cubicBezTo>
                  <a:pt x="116682" y="2156544"/>
                  <a:pt x="200026" y="2154162"/>
                  <a:pt x="271463" y="2016050"/>
                </a:cubicBezTo>
                <a:cubicBezTo>
                  <a:pt x="342900" y="1877938"/>
                  <a:pt x="452438" y="1518369"/>
                  <a:pt x="500063" y="1301675"/>
                </a:cubicBezTo>
                <a:cubicBezTo>
                  <a:pt x="547688" y="1084981"/>
                  <a:pt x="533401" y="849237"/>
                  <a:pt x="557213" y="715887"/>
                </a:cubicBezTo>
                <a:cubicBezTo>
                  <a:pt x="581026" y="582537"/>
                  <a:pt x="600076" y="537294"/>
                  <a:pt x="642938" y="501575"/>
                </a:cubicBezTo>
                <a:cubicBezTo>
                  <a:pt x="685801" y="465856"/>
                  <a:pt x="759619" y="465856"/>
                  <a:pt x="814388" y="501575"/>
                </a:cubicBezTo>
                <a:cubicBezTo>
                  <a:pt x="869157" y="537294"/>
                  <a:pt x="828675" y="773037"/>
                  <a:pt x="971550" y="715887"/>
                </a:cubicBezTo>
                <a:cubicBezTo>
                  <a:pt x="1114425" y="658737"/>
                  <a:pt x="1459707" y="277737"/>
                  <a:pt x="1671638" y="158675"/>
                </a:cubicBezTo>
                <a:cubicBezTo>
                  <a:pt x="1883569" y="39612"/>
                  <a:pt x="2093119" y="11037"/>
                  <a:pt x="2243138" y="1512"/>
                </a:cubicBezTo>
                <a:cubicBezTo>
                  <a:pt x="2393157" y="-8013"/>
                  <a:pt x="2483644" y="27706"/>
                  <a:pt x="2571750" y="101525"/>
                </a:cubicBezTo>
                <a:cubicBezTo>
                  <a:pt x="2659856" y="175344"/>
                  <a:pt x="2771775" y="444425"/>
                  <a:pt x="2771775" y="444425"/>
                </a:cubicBezTo>
                <a:lnTo>
                  <a:pt x="2771775" y="44442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462188" y="719622"/>
            <a:ext cx="1992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Цена зависит от:</a:t>
            </a:r>
          </a:p>
        </p:txBody>
      </p:sp>
    </p:spTree>
    <p:extLst>
      <p:ext uri="{BB962C8B-B14F-4D97-AF65-F5344CB8AC3E}">
        <p14:creationId xmlns:p14="http://schemas.microsoft.com/office/powerpoint/2010/main" val="4199717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Борьба с переобучением </a:t>
            </a:r>
            <a:r>
              <a:rPr lang="en-US" sz="3200" b="1" dirty="0"/>
              <a:t>: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8000" y="1222300"/>
            <a:ext cx="11074400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sz="3200" dirty="0"/>
              <a:t>Методы</a:t>
            </a:r>
            <a:r>
              <a:rPr lang="en-US" sz="3200" dirty="0"/>
              <a:t>:</a:t>
            </a:r>
          </a:p>
          <a:p>
            <a:pPr marL="1219170" lvl="1" indent="-609585">
              <a:buAutoNum type="arabicPeriod"/>
            </a:pPr>
            <a:r>
              <a:rPr lang="ru-RU" sz="3200" dirty="0"/>
              <a:t>Снизить количество признаков</a:t>
            </a:r>
            <a:r>
              <a:rPr lang="en-US" sz="3200" dirty="0"/>
              <a:t>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ru-RU" sz="3200" dirty="0"/>
              <a:t>Вручную отобрать самые необходимые признаки</a:t>
            </a:r>
            <a:r>
              <a:rPr lang="en-US" sz="3200" dirty="0"/>
              <a:t>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ru-RU" sz="3200" dirty="0"/>
              <a:t>Алгоритм выбора модели</a:t>
            </a:r>
            <a:r>
              <a:rPr lang="en-US" sz="3200" dirty="0"/>
              <a:t> (later in course).</a:t>
            </a:r>
          </a:p>
          <a:p>
            <a:pPr marL="1219170" lvl="1" indent="-609585">
              <a:buAutoNum type="arabicPeriod"/>
            </a:pPr>
            <a:r>
              <a:rPr lang="ru-RU" sz="3200" dirty="0"/>
              <a:t>Регуляризация</a:t>
            </a:r>
            <a:r>
              <a:rPr lang="en-US" sz="3200" dirty="0"/>
              <a:t>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ru-RU" sz="3200" dirty="0"/>
              <a:t>Оставить все признаки</a:t>
            </a:r>
            <a:r>
              <a:rPr lang="en-US" sz="3200" dirty="0"/>
              <a:t>, </a:t>
            </a:r>
            <a:r>
              <a:rPr lang="ru-RU" sz="3200" dirty="0"/>
              <a:t>но уменьшить величины параметров </a:t>
            </a:r>
            <a:r>
              <a:rPr lang="en-US" sz="3200" dirty="0"/>
              <a:t>    .</a:t>
            </a:r>
          </a:p>
          <a:p>
            <a:pPr marL="1828754" lvl="2" indent="-609585">
              <a:buFont typeface="Calibri" pitchFamily="34" charset="0"/>
              <a:buChar char="―"/>
            </a:pPr>
            <a:r>
              <a:rPr lang="ru-RU" sz="3200" dirty="0"/>
              <a:t>Хорошо работает при большом к-</a:t>
            </a:r>
            <a:r>
              <a:rPr lang="ru-RU" sz="3200" dirty="0" err="1"/>
              <a:t>ве</a:t>
            </a:r>
            <a:r>
              <a:rPr lang="ru-RU" sz="3200" dirty="0"/>
              <a:t> признаков, каждый из которых даёт небольшой вклад в предсказание   </a:t>
            </a:r>
            <a:r>
              <a:rPr lang="en-US" sz="3200" dirty="0"/>
              <a:t>   .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013" y="4326365"/>
            <a:ext cx="298704" cy="40843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17" y="5867400"/>
            <a:ext cx="192024" cy="26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0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пояснение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0"/>
            <a:ext cx="1137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Введём штрафные коэффициенты и сделаем</a:t>
            </a:r>
            <a:r>
              <a:rPr lang="en-US" sz="3200" dirty="0"/>
              <a:t>     ,      </a:t>
            </a:r>
            <a:r>
              <a:rPr lang="ru-RU" sz="3200" dirty="0"/>
              <a:t>малыми</a:t>
            </a:r>
            <a:r>
              <a:rPr lang="en-US" sz="3200" dirty="0"/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1" y="3632255"/>
            <a:ext cx="2263140" cy="34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72" y="3632201"/>
            <a:ext cx="4510529" cy="349775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2184835" y="7874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422468" y="1957334"/>
            <a:ext cx="14292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2" name="TextBox 20"/>
          <p:cNvSpPr txBox="1"/>
          <p:nvPr/>
        </p:nvSpPr>
        <p:spPr>
          <a:xfrm>
            <a:off x="2499731" y="3177916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6782939" y="728790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6020572" y="189872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9" name="TextBox 20"/>
          <p:cNvSpPr txBox="1"/>
          <p:nvPr/>
        </p:nvSpPr>
        <p:spPr>
          <a:xfrm>
            <a:off x="7061200" y="3124200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475" y="4571593"/>
            <a:ext cx="320040" cy="356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829" y="4575176"/>
            <a:ext cx="326136" cy="35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05" y="4755753"/>
            <a:ext cx="4531868" cy="1017016"/>
          </a:xfrm>
          <a:prstGeom prst="rect">
            <a:avLst/>
          </a:prstGeom>
        </p:spPr>
      </p:pic>
      <p:sp>
        <p:nvSpPr>
          <p:cNvPr id="17" name="Полилиния 16"/>
          <p:cNvSpPr/>
          <p:nvPr/>
        </p:nvSpPr>
        <p:spPr>
          <a:xfrm>
            <a:off x="6979726" y="1156336"/>
            <a:ext cx="2399455" cy="1828891"/>
          </a:xfrm>
          <a:custGeom>
            <a:avLst/>
            <a:gdLst>
              <a:gd name="connsiteX0" fmla="*/ 0 w 2771775"/>
              <a:gd name="connsiteY0" fmla="*/ 1858887 h 2143320"/>
              <a:gd name="connsiteX1" fmla="*/ 71438 w 2771775"/>
              <a:gd name="connsiteY1" fmla="*/ 2130350 h 2143320"/>
              <a:gd name="connsiteX2" fmla="*/ 271463 w 2771775"/>
              <a:gd name="connsiteY2" fmla="*/ 2016050 h 2143320"/>
              <a:gd name="connsiteX3" fmla="*/ 500063 w 2771775"/>
              <a:gd name="connsiteY3" fmla="*/ 1301675 h 2143320"/>
              <a:gd name="connsiteX4" fmla="*/ 557213 w 2771775"/>
              <a:gd name="connsiteY4" fmla="*/ 715887 h 2143320"/>
              <a:gd name="connsiteX5" fmla="*/ 642938 w 2771775"/>
              <a:gd name="connsiteY5" fmla="*/ 501575 h 2143320"/>
              <a:gd name="connsiteX6" fmla="*/ 814388 w 2771775"/>
              <a:gd name="connsiteY6" fmla="*/ 501575 h 2143320"/>
              <a:gd name="connsiteX7" fmla="*/ 971550 w 2771775"/>
              <a:gd name="connsiteY7" fmla="*/ 715887 h 2143320"/>
              <a:gd name="connsiteX8" fmla="*/ 1671638 w 2771775"/>
              <a:gd name="connsiteY8" fmla="*/ 158675 h 2143320"/>
              <a:gd name="connsiteX9" fmla="*/ 2243138 w 2771775"/>
              <a:gd name="connsiteY9" fmla="*/ 1512 h 2143320"/>
              <a:gd name="connsiteX10" fmla="*/ 2571750 w 2771775"/>
              <a:gd name="connsiteY10" fmla="*/ 101525 h 2143320"/>
              <a:gd name="connsiteX11" fmla="*/ 2771775 w 2771775"/>
              <a:gd name="connsiteY11" fmla="*/ 444425 h 2143320"/>
              <a:gd name="connsiteX12" fmla="*/ 2771775 w 2771775"/>
              <a:gd name="connsiteY12" fmla="*/ 444425 h 21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2143320">
                <a:moveTo>
                  <a:pt x="0" y="1858887"/>
                </a:moveTo>
                <a:cubicBezTo>
                  <a:pt x="13097" y="1981521"/>
                  <a:pt x="26194" y="2104156"/>
                  <a:pt x="71438" y="2130350"/>
                </a:cubicBezTo>
                <a:cubicBezTo>
                  <a:pt x="116682" y="2156544"/>
                  <a:pt x="200026" y="2154162"/>
                  <a:pt x="271463" y="2016050"/>
                </a:cubicBezTo>
                <a:cubicBezTo>
                  <a:pt x="342900" y="1877938"/>
                  <a:pt x="452438" y="1518369"/>
                  <a:pt x="500063" y="1301675"/>
                </a:cubicBezTo>
                <a:cubicBezTo>
                  <a:pt x="547688" y="1084981"/>
                  <a:pt x="533401" y="849237"/>
                  <a:pt x="557213" y="715887"/>
                </a:cubicBezTo>
                <a:cubicBezTo>
                  <a:pt x="581026" y="582537"/>
                  <a:pt x="600076" y="537294"/>
                  <a:pt x="642938" y="501575"/>
                </a:cubicBezTo>
                <a:cubicBezTo>
                  <a:pt x="685801" y="465856"/>
                  <a:pt x="759619" y="465856"/>
                  <a:pt x="814388" y="501575"/>
                </a:cubicBezTo>
                <a:cubicBezTo>
                  <a:pt x="869157" y="537294"/>
                  <a:pt x="828675" y="773037"/>
                  <a:pt x="971550" y="715887"/>
                </a:cubicBezTo>
                <a:cubicBezTo>
                  <a:pt x="1114425" y="658737"/>
                  <a:pt x="1459707" y="277737"/>
                  <a:pt x="1671638" y="158675"/>
                </a:cubicBezTo>
                <a:cubicBezTo>
                  <a:pt x="1883569" y="39612"/>
                  <a:pt x="2093119" y="11037"/>
                  <a:pt x="2243138" y="1512"/>
                </a:cubicBezTo>
                <a:cubicBezTo>
                  <a:pt x="2393157" y="-8013"/>
                  <a:pt x="2483644" y="27706"/>
                  <a:pt x="2571750" y="101525"/>
                </a:cubicBezTo>
                <a:cubicBezTo>
                  <a:pt x="2659856" y="175344"/>
                  <a:pt x="2771775" y="444425"/>
                  <a:pt x="2771775" y="444425"/>
                </a:cubicBezTo>
                <a:lnTo>
                  <a:pt x="2771775" y="44442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299776" y="1289974"/>
            <a:ext cx="2010123" cy="1569869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>
            <a:off x="2683428" y="1360810"/>
            <a:ext cx="1980855" cy="1496386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H="1" flipV="1">
            <a:off x="9309899" y="1452991"/>
            <a:ext cx="529560" cy="1877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74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пояснение</a:t>
            </a:r>
            <a:endParaRPr lang="en-US" sz="32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508000" y="4140200"/>
            <a:ext cx="1137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Введём штрафные коэффициенты и сделаем</a:t>
            </a:r>
            <a:r>
              <a:rPr lang="en-US" sz="3200" dirty="0"/>
              <a:t>     ,      </a:t>
            </a:r>
            <a:r>
              <a:rPr lang="ru-RU" sz="3200" dirty="0"/>
              <a:t>малыми</a:t>
            </a:r>
            <a:r>
              <a:rPr lang="en-US" sz="3200" dirty="0"/>
              <a:t>.</a:t>
            </a:r>
          </a:p>
        </p:txBody>
      </p:sp>
      <p:pic>
        <p:nvPicPr>
          <p:cNvPr id="18" name="Picture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411" y="3632255"/>
            <a:ext cx="2263140" cy="34011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472" y="3632201"/>
            <a:ext cx="4510529" cy="349775"/>
          </a:xfrm>
          <a:prstGeom prst="rect">
            <a:avLst/>
          </a:prstGeom>
        </p:spPr>
      </p:pic>
      <p:graphicFrame>
        <p:nvGraphicFramePr>
          <p:cNvPr id="20" name="Chart 19"/>
          <p:cNvGraphicFramePr>
            <a:graphicFrameLocks/>
          </p:cNvGraphicFramePr>
          <p:nvPr/>
        </p:nvGraphicFramePr>
        <p:xfrm>
          <a:off x="2184835" y="787401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1" name="TextBox 20"/>
          <p:cNvSpPr txBox="1"/>
          <p:nvPr/>
        </p:nvSpPr>
        <p:spPr>
          <a:xfrm rot="16200000">
            <a:off x="1422468" y="1957334"/>
            <a:ext cx="1429248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2" name="TextBox 20"/>
          <p:cNvSpPr txBox="1"/>
          <p:nvPr/>
        </p:nvSpPr>
        <p:spPr>
          <a:xfrm>
            <a:off x="2499731" y="3177916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graphicFrame>
        <p:nvGraphicFramePr>
          <p:cNvPr id="23" name="Chart 22"/>
          <p:cNvGraphicFramePr>
            <a:graphicFrameLocks/>
          </p:cNvGraphicFramePr>
          <p:nvPr/>
        </p:nvGraphicFramePr>
        <p:xfrm>
          <a:off x="6782939" y="728790"/>
          <a:ext cx="2896235" cy="25428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4" name="TextBox 23"/>
          <p:cNvSpPr txBox="1"/>
          <p:nvPr/>
        </p:nvSpPr>
        <p:spPr>
          <a:xfrm rot="16200000">
            <a:off x="6020572" y="1898721"/>
            <a:ext cx="142925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29" name="TextBox 20"/>
          <p:cNvSpPr txBox="1"/>
          <p:nvPr/>
        </p:nvSpPr>
        <p:spPr>
          <a:xfrm>
            <a:off x="7061200" y="3124200"/>
            <a:ext cx="2317981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</a:t>
            </a:r>
            <a:endParaRPr lang="en-US" sz="2133" dirty="0"/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4269668"/>
            <a:ext cx="320040" cy="35661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225" y="4330761"/>
            <a:ext cx="326136" cy="350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105" y="4755753"/>
            <a:ext cx="4531868" cy="1017016"/>
          </a:xfrm>
          <a:prstGeom prst="rect">
            <a:avLst/>
          </a:prstGeom>
        </p:spPr>
      </p:pic>
      <p:sp>
        <p:nvSpPr>
          <p:cNvPr id="17" name="Полилиния 16"/>
          <p:cNvSpPr/>
          <p:nvPr/>
        </p:nvSpPr>
        <p:spPr>
          <a:xfrm>
            <a:off x="6979726" y="1156336"/>
            <a:ext cx="2399455" cy="1828891"/>
          </a:xfrm>
          <a:custGeom>
            <a:avLst/>
            <a:gdLst>
              <a:gd name="connsiteX0" fmla="*/ 0 w 2771775"/>
              <a:gd name="connsiteY0" fmla="*/ 1858887 h 2143320"/>
              <a:gd name="connsiteX1" fmla="*/ 71438 w 2771775"/>
              <a:gd name="connsiteY1" fmla="*/ 2130350 h 2143320"/>
              <a:gd name="connsiteX2" fmla="*/ 271463 w 2771775"/>
              <a:gd name="connsiteY2" fmla="*/ 2016050 h 2143320"/>
              <a:gd name="connsiteX3" fmla="*/ 500063 w 2771775"/>
              <a:gd name="connsiteY3" fmla="*/ 1301675 h 2143320"/>
              <a:gd name="connsiteX4" fmla="*/ 557213 w 2771775"/>
              <a:gd name="connsiteY4" fmla="*/ 715887 h 2143320"/>
              <a:gd name="connsiteX5" fmla="*/ 642938 w 2771775"/>
              <a:gd name="connsiteY5" fmla="*/ 501575 h 2143320"/>
              <a:gd name="connsiteX6" fmla="*/ 814388 w 2771775"/>
              <a:gd name="connsiteY6" fmla="*/ 501575 h 2143320"/>
              <a:gd name="connsiteX7" fmla="*/ 971550 w 2771775"/>
              <a:gd name="connsiteY7" fmla="*/ 715887 h 2143320"/>
              <a:gd name="connsiteX8" fmla="*/ 1671638 w 2771775"/>
              <a:gd name="connsiteY8" fmla="*/ 158675 h 2143320"/>
              <a:gd name="connsiteX9" fmla="*/ 2243138 w 2771775"/>
              <a:gd name="connsiteY9" fmla="*/ 1512 h 2143320"/>
              <a:gd name="connsiteX10" fmla="*/ 2571750 w 2771775"/>
              <a:gd name="connsiteY10" fmla="*/ 101525 h 2143320"/>
              <a:gd name="connsiteX11" fmla="*/ 2771775 w 2771775"/>
              <a:gd name="connsiteY11" fmla="*/ 444425 h 2143320"/>
              <a:gd name="connsiteX12" fmla="*/ 2771775 w 2771775"/>
              <a:gd name="connsiteY12" fmla="*/ 444425 h 21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2143320">
                <a:moveTo>
                  <a:pt x="0" y="1858887"/>
                </a:moveTo>
                <a:cubicBezTo>
                  <a:pt x="13097" y="1981521"/>
                  <a:pt x="26194" y="2104156"/>
                  <a:pt x="71438" y="2130350"/>
                </a:cubicBezTo>
                <a:cubicBezTo>
                  <a:pt x="116682" y="2156544"/>
                  <a:pt x="200026" y="2154162"/>
                  <a:pt x="271463" y="2016050"/>
                </a:cubicBezTo>
                <a:cubicBezTo>
                  <a:pt x="342900" y="1877938"/>
                  <a:pt x="452438" y="1518369"/>
                  <a:pt x="500063" y="1301675"/>
                </a:cubicBezTo>
                <a:cubicBezTo>
                  <a:pt x="547688" y="1084981"/>
                  <a:pt x="533401" y="849237"/>
                  <a:pt x="557213" y="715887"/>
                </a:cubicBezTo>
                <a:cubicBezTo>
                  <a:pt x="581026" y="582537"/>
                  <a:pt x="600076" y="537294"/>
                  <a:pt x="642938" y="501575"/>
                </a:cubicBezTo>
                <a:cubicBezTo>
                  <a:pt x="685801" y="465856"/>
                  <a:pt x="759619" y="465856"/>
                  <a:pt x="814388" y="501575"/>
                </a:cubicBezTo>
                <a:cubicBezTo>
                  <a:pt x="869157" y="537294"/>
                  <a:pt x="828675" y="773037"/>
                  <a:pt x="971550" y="715887"/>
                </a:cubicBezTo>
                <a:cubicBezTo>
                  <a:pt x="1114425" y="658737"/>
                  <a:pt x="1459707" y="277737"/>
                  <a:pt x="1671638" y="158675"/>
                </a:cubicBezTo>
                <a:cubicBezTo>
                  <a:pt x="1883569" y="39612"/>
                  <a:pt x="2093119" y="11037"/>
                  <a:pt x="2243138" y="1512"/>
                </a:cubicBezTo>
                <a:cubicBezTo>
                  <a:pt x="2393157" y="-8013"/>
                  <a:pt x="2483644" y="27706"/>
                  <a:pt x="2571750" y="101525"/>
                </a:cubicBezTo>
                <a:cubicBezTo>
                  <a:pt x="2659856" y="175344"/>
                  <a:pt x="2771775" y="444425"/>
                  <a:pt x="2771775" y="444425"/>
                </a:cubicBezTo>
                <a:lnTo>
                  <a:pt x="2771775" y="44442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олилиния 18"/>
          <p:cNvSpPr/>
          <p:nvPr/>
        </p:nvSpPr>
        <p:spPr>
          <a:xfrm>
            <a:off x="7299776" y="1289974"/>
            <a:ext cx="2010123" cy="1569869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>
            <a:off x="2683428" y="1360810"/>
            <a:ext cx="1980855" cy="1496386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 flipV="1">
            <a:off x="8854440" y="3544764"/>
            <a:ext cx="524741" cy="4372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/>
          <p:cNvCxnSpPr/>
          <p:nvPr/>
        </p:nvCxnSpPr>
        <p:spPr>
          <a:xfrm flipV="1">
            <a:off x="10038260" y="3619071"/>
            <a:ext cx="524741" cy="437212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2939" y="4998675"/>
                <a:ext cx="3654426" cy="5311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+1000 </m:t>
                      </m:r>
                      <m:sSubSup>
                        <m:sSubSupPr>
                          <m:ctrlP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ru-RU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+1000</m:t>
                      </m:r>
                      <m:sSubSup>
                        <m:sSubSupPr>
                          <m:ctrlP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ru-RU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939" y="4998675"/>
                <a:ext cx="3654426" cy="53117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270064" y="5938094"/>
                <a:ext cx="3263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064" y="5938094"/>
                <a:ext cx="3263225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Левая круглая скобка 11"/>
          <p:cNvSpPr/>
          <p:nvPr/>
        </p:nvSpPr>
        <p:spPr>
          <a:xfrm rot="-5400000">
            <a:off x="6401296" y="1858329"/>
            <a:ext cx="364554" cy="7707587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002060"/>
              </a:solidFill>
            </a:endParaRPr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29779" y="4755753"/>
            <a:ext cx="7600084" cy="10170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4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08000" y="1222300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Маленькие значения параметров  </a:t>
            </a:r>
            <a:endParaRPr lang="en-US" sz="3200" dirty="0"/>
          </a:p>
          <a:p>
            <a:pPr marL="1219170" lvl="1" indent="-609585">
              <a:buFont typeface="Calibri" pitchFamily="34" charset="0"/>
              <a:buChar char="―"/>
            </a:pPr>
            <a:r>
              <a:rPr lang="ru-RU" sz="3200" dirty="0"/>
              <a:t>Более </a:t>
            </a:r>
            <a:r>
              <a:rPr lang="en-US" sz="3200" dirty="0"/>
              <a:t>“</a:t>
            </a:r>
            <a:r>
              <a:rPr lang="ru-RU" sz="3200" dirty="0"/>
              <a:t>простая</a:t>
            </a:r>
            <a:r>
              <a:rPr lang="en-US" sz="3200" dirty="0"/>
              <a:t>” </a:t>
            </a:r>
            <a:r>
              <a:rPr lang="ru-RU" sz="3200" dirty="0"/>
              <a:t>гипотеза</a:t>
            </a:r>
            <a:endParaRPr lang="en-US" sz="3200" dirty="0"/>
          </a:p>
          <a:p>
            <a:pPr marL="1219170" lvl="1" indent="-609585">
              <a:buFont typeface="Calibri" pitchFamily="34" charset="0"/>
              <a:buChar char="―"/>
            </a:pPr>
            <a:r>
              <a:rPr lang="ru-RU" sz="3200" dirty="0"/>
              <a:t>Меньше склонность к переобучению</a:t>
            </a:r>
            <a:r>
              <a:rPr lang="en-US" sz="32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Регуляризация</a:t>
            </a:r>
            <a:r>
              <a:rPr lang="en-US" sz="3200" b="1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390608"/>
            <a:ext cx="2185416" cy="36880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08000" y="2844561"/>
            <a:ext cx="11074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/>
              <a:t>Прогнозирование стоимости жилья</a:t>
            </a:r>
            <a:r>
              <a:rPr lang="en-US" sz="3200" dirty="0"/>
              <a:t>: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ru-RU" sz="3200" dirty="0"/>
              <a:t>Признаки</a:t>
            </a:r>
            <a:r>
              <a:rPr lang="en-US" sz="3200" dirty="0"/>
              <a:t>: </a:t>
            </a:r>
          </a:p>
          <a:p>
            <a:pPr marL="1219170" lvl="1" indent="-609585">
              <a:buFont typeface="Calibri" pitchFamily="34" charset="0"/>
              <a:buChar char="―"/>
            </a:pPr>
            <a:r>
              <a:rPr lang="ru-RU" sz="3200" dirty="0"/>
              <a:t>Параметры</a:t>
            </a:r>
            <a:r>
              <a:rPr lang="en-US" sz="3200" dirty="0"/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0755" y="4011425"/>
            <a:ext cx="3020568" cy="36880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496" y="3573795"/>
            <a:ext cx="2599944" cy="25908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041" y="4898136"/>
            <a:ext cx="2389632" cy="65836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120" y="4648200"/>
            <a:ext cx="4559808" cy="1158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628439" y="4380016"/>
                <a:ext cx="1865639" cy="13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ru-RU" sz="280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ru-RU" sz="2800" b="0" i="1" smtClean="0">
                          <a:solidFill>
                            <a:srgbClr val="E22AB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ru-RU" sz="28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8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E22AB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ru-RU" sz="2800" b="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2800" b="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E22AB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439" y="4380016"/>
                <a:ext cx="1865639" cy="13173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688192" y="5893201"/>
                <a:ext cx="17802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800" dirty="0">
                    <a:solidFill>
                      <a:srgbClr val="FF0000"/>
                    </a:solidFill>
                  </a:rPr>
                  <a:t>Кроме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8192" y="5893201"/>
                <a:ext cx="1780296" cy="523220"/>
              </a:xfrm>
              <a:prstGeom prst="rect">
                <a:avLst/>
              </a:prstGeom>
              <a:blipFill rotWithShape="0">
                <a:blip r:embed="rId14"/>
                <a:stretch>
                  <a:fillRect l="-6849" t="-11628" b="-325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 flipV="1">
            <a:off x="9972675" y="5893201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 rot="-5400000" flipV="1">
            <a:off x="9958971" y="5881526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/>
          <p:nvPr/>
        </p:nvCxnSpPr>
        <p:spPr>
          <a:xfrm flipV="1">
            <a:off x="9578340" y="5556505"/>
            <a:ext cx="394335" cy="44577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575264" y="2295041"/>
                <a:ext cx="32632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sz="2800" dirty="0">
                    <a:solidFill>
                      <a:srgbClr val="0070C0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ru-RU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ru-RU" sz="28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ru-RU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ru-RU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264" y="2295041"/>
                <a:ext cx="3263225" cy="52322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636" y="6206639"/>
            <a:ext cx="3020568" cy="368808"/>
          </a:xfrm>
          <a:prstGeom prst="rect">
            <a:avLst/>
          </a:prstGeom>
        </p:spPr>
      </p:pic>
      <p:cxnSp>
        <p:nvCxnSpPr>
          <p:cNvPr id="22" name="Прямая соединительная линия 21"/>
          <p:cNvCxnSpPr/>
          <p:nvPr/>
        </p:nvCxnSpPr>
        <p:spPr>
          <a:xfrm flipV="1">
            <a:off x="3990755" y="6126778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-5400000" flipV="1">
            <a:off x="3977051" y="6140481"/>
            <a:ext cx="495813" cy="523220"/>
          </a:xfrm>
          <a:prstGeom prst="line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Левая круглая скобка 17"/>
          <p:cNvSpPr/>
          <p:nvPr/>
        </p:nvSpPr>
        <p:spPr>
          <a:xfrm>
            <a:off x="3686175" y="4648200"/>
            <a:ext cx="132321" cy="1245001"/>
          </a:xfrm>
          <a:prstGeom prst="leftBracket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Левая круглая скобка 23"/>
          <p:cNvSpPr/>
          <p:nvPr/>
        </p:nvSpPr>
        <p:spPr>
          <a:xfrm rot="10800000">
            <a:off x="10556298" y="4452363"/>
            <a:ext cx="132321" cy="1245001"/>
          </a:xfrm>
          <a:prstGeom prst="leftBracket">
            <a:avLst/>
          </a:prstGeom>
          <a:ln w="28575">
            <a:solidFill>
              <a:srgbClr val="E22A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884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8000" y="381001"/>
            <a:ext cx="8534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/>
              <a:t>Регуляризация</a:t>
            </a:r>
            <a:r>
              <a:rPr lang="en-US" sz="3200" b="1" dirty="0"/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569713"/>
            <a:ext cx="1422399" cy="5565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026968"/>
            <a:ext cx="6917944" cy="1114805"/>
          </a:xfrm>
          <a:prstGeom prst="rect">
            <a:avLst/>
          </a:prstGeom>
        </p:spPr>
      </p:pic>
      <p:graphicFrame>
        <p:nvGraphicFramePr>
          <p:cNvPr id="14" name="Chart 1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3201137"/>
              </p:ext>
            </p:extLst>
          </p:nvPr>
        </p:nvGraphicFramePr>
        <p:xfrm>
          <a:off x="4122605" y="2569713"/>
          <a:ext cx="3641423" cy="31971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5" name="TextBox 14"/>
          <p:cNvSpPr txBox="1"/>
          <p:nvPr/>
        </p:nvSpPr>
        <p:spPr>
          <a:xfrm rot="16200000">
            <a:off x="3127158" y="3880776"/>
            <a:ext cx="1796991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133" dirty="0"/>
              <a:t>Цена</a:t>
            </a:r>
            <a:endParaRPr lang="en-US" sz="2133" dirty="0"/>
          </a:p>
        </p:txBody>
      </p:sp>
      <p:sp>
        <p:nvSpPr>
          <p:cNvPr id="16" name="TextBox 20"/>
          <p:cNvSpPr txBox="1"/>
          <p:nvPr/>
        </p:nvSpPr>
        <p:spPr>
          <a:xfrm>
            <a:off x="4714348" y="5617711"/>
            <a:ext cx="2914384" cy="42056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133" dirty="0"/>
              <a:t>Площадь дома</a:t>
            </a:r>
            <a:endParaRPr lang="en-US" sz="2133" dirty="0"/>
          </a:p>
        </p:txBody>
      </p:sp>
      <p:sp>
        <p:nvSpPr>
          <p:cNvPr id="2" name="TextBox 1"/>
          <p:cNvSpPr txBox="1"/>
          <p:nvPr/>
        </p:nvSpPr>
        <p:spPr>
          <a:xfrm>
            <a:off x="8184593" y="2459479"/>
            <a:ext cx="26416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ru-RU" sz="2400" i="1" dirty="0">
                <a:solidFill>
                  <a:schemeClr val="accent1">
                    <a:lumMod val="50000"/>
                  </a:schemeClr>
                </a:solidFill>
              </a:rPr>
              <a:t>Параметр регуляризации</a:t>
            </a:r>
          </a:p>
          <a:p>
            <a:endParaRPr lang="ru-RU" sz="2400" dirty="0"/>
          </a:p>
        </p:txBody>
      </p:sp>
      <p:sp>
        <p:nvSpPr>
          <p:cNvPr id="11" name="Полилиния 10"/>
          <p:cNvSpPr/>
          <p:nvPr/>
        </p:nvSpPr>
        <p:spPr>
          <a:xfrm>
            <a:off x="4543170" y="3079300"/>
            <a:ext cx="2999042" cy="2239622"/>
          </a:xfrm>
          <a:custGeom>
            <a:avLst/>
            <a:gdLst>
              <a:gd name="connsiteX0" fmla="*/ 0 w 2771775"/>
              <a:gd name="connsiteY0" fmla="*/ 1858887 h 2143320"/>
              <a:gd name="connsiteX1" fmla="*/ 71438 w 2771775"/>
              <a:gd name="connsiteY1" fmla="*/ 2130350 h 2143320"/>
              <a:gd name="connsiteX2" fmla="*/ 271463 w 2771775"/>
              <a:gd name="connsiteY2" fmla="*/ 2016050 h 2143320"/>
              <a:gd name="connsiteX3" fmla="*/ 500063 w 2771775"/>
              <a:gd name="connsiteY3" fmla="*/ 1301675 h 2143320"/>
              <a:gd name="connsiteX4" fmla="*/ 557213 w 2771775"/>
              <a:gd name="connsiteY4" fmla="*/ 715887 h 2143320"/>
              <a:gd name="connsiteX5" fmla="*/ 642938 w 2771775"/>
              <a:gd name="connsiteY5" fmla="*/ 501575 h 2143320"/>
              <a:gd name="connsiteX6" fmla="*/ 814388 w 2771775"/>
              <a:gd name="connsiteY6" fmla="*/ 501575 h 2143320"/>
              <a:gd name="connsiteX7" fmla="*/ 971550 w 2771775"/>
              <a:gd name="connsiteY7" fmla="*/ 715887 h 2143320"/>
              <a:gd name="connsiteX8" fmla="*/ 1671638 w 2771775"/>
              <a:gd name="connsiteY8" fmla="*/ 158675 h 2143320"/>
              <a:gd name="connsiteX9" fmla="*/ 2243138 w 2771775"/>
              <a:gd name="connsiteY9" fmla="*/ 1512 h 2143320"/>
              <a:gd name="connsiteX10" fmla="*/ 2571750 w 2771775"/>
              <a:gd name="connsiteY10" fmla="*/ 101525 h 2143320"/>
              <a:gd name="connsiteX11" fmla="*/ 2771775 w 2771775"/>
              <a:gd name="connsiteY11" fmla="*/ 444425 h 2143320"/>
              <a:gd name="connsiteX12" fmla="*/ 2771775 w 2771775"/>
              <a:gd name="connsiteY12" fmla="*/ 444425 h 214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71775" h="2143320">
                <a:moveTo>
                  <a:pt x="0" y="1858887"/>
                </a:moveTo>
                <a:cubicBezTo>
                  <a:pt x="13097" y="1981521"/>
                  <a:pt x="26194" y="2104156"/>
                  <a:pt x="71438" y="2130350"/>
                </a:cubicBezTo>
                <a:cubicBezTo>
                  <a:pt x="116682" y="2156544"/>
                  <a:pt x="200026" y="2154162"/>
                  <a:pt x="271463" y="2016050"/>
                </a:cubicBezTo>
                <a:cubicBezTo>
                  <a:pt x="342900" y="1877938"/>
                  <a:pt x="452438" y="1518369"/>
                  <a:pt x="500063" y="1301675"/>
                </a:cubicBezTo>
                <a:cubicBezTo>
                  <a:pt x="547688" y="1084981"/>
                  <a:pt x="533401" y="849237"/>
                  <a:pt x="557213" y="715887"/>
                </a:cubicBezTo>
                <a:cubicBezTo>
                  <a:pt x="581026" y="582537"/>
                  <a:pt x="600076" y="537294"/>
                  <a:pt x="642938" y="501575"/>
                </a:cubicBezTo>
                <a:cubicBezTo>
                  <a:pt x="685801" y="465856"/>
                  <a:pt x="759619" y="465856"/>
                  <a:pt x="814388" y="501575"/>
                </a:cubicBezTo>
                <a:cubicBezTo>
                  <a:pt x="869157" y="537294"/>
                  <a:pt x="828675" y="773037"/>
                  <a:pt x="971550" y="715887"/>
                </a:cubicBezTo>
                <a:cubicBezTo>
                  <a:pt x="1114425" y="658737"/>
                  <a:pt x="1459707" y="277737"/>
                  <a:pt x="1671638" y="158675"/>
                </a:cubicBezTo>
                <a:cubicBezTo>
                  <a:pt x="1883569" y="39612"/>
                  <a:pt x="2093119" y="11037"/>
                  <a:pt x="2243138" y="1512"/>
                </a:cubicBezTo>
                <a:cubicBezTo>
                  <a:pt x="2393157" y="-8013"/>
                  <a:pt x="2483644" y="27706"/>
                  <a:pt x="2571750" y="101525"/>
                </a:cubicBezTo>
                <a:cubicBezTo>
                  <a:pt x="2659856" y="175344"/>
                  <a:pt x="2771775" y="444425"/>
                  <a:pt x="2771775" y="444425"/>
                </a:cubicBezTo>
                <a:lnTo>
                  <a:pt x="2771775" y="444425"/>
                </a:lnTo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Левая круглая скобка 4"/>
          <p:cNvSpPr/>
          <p:nvPr/>
        </p:nvSpPr>
        <p:spPr>
          <a:xfrm rot="-5400000">
            <a:off x="7142452" y="1588109"/>
            <a:ext cx="112712" cy="358730"/>
          </a:xfrm>
          <a:prstGeom prst="leftBracket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 flipV="1">
            <a:off x="7085477" y="1897296"/>
            <a:ext cx="985785" cy="1024178"/>
          </a:xfrm>
          <a:prstGeom prst="straightConnector1">
            <a:avLst/>
          </a:prstGeom>
          <a:ln w="38100">
            <a:solidFill>
              <a:srgbClr val="00B0F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олилиния 16"/>
          <p:cNvSpPr/>
          <p:nvPr/>
        </p:nvSpPr>
        <p:spPr>
          <a:xfrm>
            <a:off x="4656501" y="3275948"/>
            <a:ext cx="2721672" cy="2005019"/>
          </a:xfrm>
          <a:custGeom>
            <a:avLst/>
            <a:gdLst>
              <a:gd name="connsiteX0" fmla="*/ 0 w 1567117"/>
              <a:gd name="connsiteY0" fmla="*/ 1223686 h 1223686"/>
              <a:gd name="connsiteX1" fmla="*/ 202019 w 1567117"/>
              <a:gd name="connsiteY1" fmla="*/ 596366 h 1223686"/>
              <a:gd name="connsiteX2" fmla="*/ 414670 w 1567117"/>
              <a:gd name="connsiteY2" fmla="*/ 266756 h 1223686"/>
              <a:gd name="connsiteX3" fmla="*/ 914400 w 1567117"/>
              <a:gd name="connsiteY3" fmla="*/ 32840 h 1223686"/>
              <a:gd name="connsiteX4" fmla="*/ 1509823 w 1567117"/>
              <a:gd name="connsiteY4" fmla="*/ 942 h 1223686"/>
              <a:gd name="connsiteX5" fmla="*/ 1509823 w 1567117"/>
              <a:gd name="connsiteY5" fmla="*/ 11575 h 1223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7117" h="1223686">
                <a:moveTo>
                  <a:pt x="0" y="1223686"/>
                </a:moveTo>
                <a:cubicBezTo>
                  <a:pt x="66453" y="989770"/>
                  <a:pt x="132907" y="755854"/>
                  <a:pt x="202019" y="596366"/>
                </a:cubicBezTo>
                <a:cubicBezTo>
                  <a:pt x="271131" y="436878"/>
                  <a:pt x="295940" y="360677"/>
                  <a:pt x="414670" y="266756"/>
                </a:cubicBezTo>
                <a:cubicBezTo>
                  <a:pt x="533400" y="172835"/>
                  <a:pt x="731875" y="77142"/>
                  <a:pt x="914400" y="32840"/>
                </a:cubicBezTo>
                <a:cubicBezTo>
                  <a:pt x="1096925" y="-11462"/>
                  <a:pt x="1410586" y="4486"/>
                  <a:pt x="1509823" y="942"/>
                </a:cubicBezTo>
                <a:cubicBezTo>
                  <a:pt x="1609060" y="-2602"/>
                  <a:pt x="1559441" y="4486"/>
                  <a:pt x="1509823" y="11575"/>
                </a:cubicBezTo>
              </a:path>
            </a:pathLst>
          </a:cu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6958013" y="1162424"/>
            <a:ext cx="1483932" cy="1040541"/>
          </a:xfrm>
          <a:prstGeom prst="roundRect">
            <a:avLst/>
          </a:prstGeom>
          <a:noFill/>
          <a:ln w="28575">
            <a:solidFill>
              <a:srgbClr val="E22A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/>
          <p:cNvSpPr txBox="1"/>
          <p:nvPr/>
        </p:nvSpPr>
        <p:spPr>
          <a:xfrm>
            <a:off x="8025833" y="4199111"/>
            <a:ext cx="914400" cy="52322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>
                <a:sym typeface="Symbol" panose="05050102010706020507" pitchFamily="18" charset="2"/>
              </a:rPr>
              <a:t> = 0</a:t>
            </a:r>
            <a:endParaRPr lang="ru-RU" sz="2800" dirty="0"/>
          </a:p>
        </p:txBody>
      </p:sp>
      <p:cxnSp>
        <p:nvCxnSpPr>
          <p:cNvPr id="21" name="Прямая со стрелкой 20"/>
          <p:cNvCxnSpPr>
            <a:stCxn id="19" idx="1"/>
          </p:cNvCxnSpPr>
          <p:nvPr/>
        </p:nvCxnSpPr>
        <p:spPr>
          <a:xfrm flipH="1" flipV="1">
            <a:off x="5943316" y="3613550"/>
            <a:ext cx="2082517" cy="847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2371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sum\limits^{m}_{i=1} (h_\theta(x^{(i)})-y^{(i)})^2 \approx 0&#10;$&#10;&#10;\end{document}"/>
  <p:tag name="IGUANATEXSIZE" val="1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2 =&#10;$&#10;&#10;\end{document}"/>
  <p:tag name="IGUANATEXSIZE" val="2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3 =&#10;$&#10;&#10;\end{document}"/>
  <p:tag name="IGUANATEXSIZE" val="2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4 =&#10;$&#10;&#10;\end{document}"/>
  <p:tag name="IGUANATEXSIZE" val="2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5 =&#10;$&#10;&#10;\end{document}"/>
  <p:tag name="IGUANATEXSIZE" val="2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6 =&#10;$&#10;&#10;\end{document}"/>
  <p:tag name="IGUANATEXSIZE" val="2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$&#10;x_{100}&#10;$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j&#10;$&#10;&#10;\end{document}"/>
  <p:tag name="IGUANATEXSIZE" val="2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&#10;\end{document}"/>
  <p:tag name="IGUANATEXSIZE" val="24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&#10;$&#10;&#10;\end{document}"/>
  <p:tag name="IGUANATEXSIZE" val="2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3&#10;$&#10;&#10;\end{document}"/>
  <p:tag name="IGUANATEXSIZE" val="24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4&#10;$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 \displaystyle&#10;\min_\theta \frac{1}{2m} \sum_{i=1}^m (h_\theta (x^{(i)}) - y^{(i)})^2 &#10;$&#10;&#10;\end{document}"/>
  <p:tag name="IGUANATEXSIZE" val="2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dots, \theta_n&#10;$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&#10;$&#10;&#10;\end{document}"/>
  <p:tag name="IGUANATEXSIZE" val="2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, x_2, \dots, x_{100}&#10;$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&#10;$&#10;&#10;\end{document}"/>
  <p:tag name="IGUANATEXSIZE" val="3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sum\limits^{m}_{i=1} (h_\theta(x^{(i)})-y^{(i)})^2 &#10;$&#10;&#10;\end{document}"/>
  <p:tag name="IGUANATEXSIZE" val="3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, \theta_2, \dots, \theta_{100}&#10;$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3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 + \theta_1 x + \theta_2 x^2 + \theta_3 x^3 + \theta_4 x^4&#10;$&#10;&#10;\end{document}"/>
  <p:tag name="IGUANATEXSIZE" val="2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&#10;$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&#10;$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lambda = 10^{10}&#10;$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+ \theta_1 x + \theta_2 x^2 + \theta_3 x^3 + \theta_4 x^4&#10;$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2m} \left[ \sum\limits^{m}_{i=1} (h_\theta(x^{(i)})-y^{(i)})^2  + \lambda \sum\limits^n_{j=1} \theta_j^2 \right]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displaystyle&#10;\min_\theta J(\theta)&#10;$&#10;&#10;\end{document}"/>
  <p:tag name="IGUANATEXSIZE" val="2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g(\theta_0 + \theta_1 x_1 + \theta_2 x_2)&#10;$&#10;&#10;\end{document}"/>
  <p:tag name="IGUANATEXSIZE" val="2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(1 - \alpha \frac{\lambda}{m}) - \alpha \frac{1}{m} \sum\limits^{m}_{i=1} (h_\theta(x^{(i)})-y^{(i)}) x_j^{(i)}&#10;$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g$&#10;&#10;\end{document}"/>
  <p:tag name="IGUANATEXSIZE" val="24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(X^TX)^{-1}X^Ty&#10;$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m \leq n&#10;$&#10;&#10;\end{document}"/>
  <p:tag name="IGUANATEXSIZE" val="32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lambda &gt; 0&#10;$&#10;&#10;\end{document}"/>
  <p:tag name="IGUANATEXSIZE" val="3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2$&#10;&#10;$+ \theta_3 x_1^2 + \theta_4 x_2^2$&#10;&#10;$+ \theta_5 x_1 x_2)&#10;$&#10;&#10;\end{document}"/>
  <p:tag name="IGUANATEXSIZE" val="24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X = \begin{bmatrix} (x^{(1)})^T \\&#10;\vdots\\&#10;(x^{(m)})^T&#10;\end{bmatrix}&#10;$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&#10;y = \begin{bmatrix} y^{(1)} \\&#10;\vdots\\&#10;y^{(m)}&#10;\end{bmatrix}&#10;$&#10;&#10;\end{document}"/>
  <p:tag name="IGUANATEXSIZE" val="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&#10;\theta = \left(X^TX + \lambda \left[\begin{smallmatrix}&#10;0 &amp; &amp; &amp; &amp;\\&#10;&amp; 1 &amp; &amp;  &amp;\\&#10;&amp; &amp; 1 &amp; &amp;\\&#10;&amp; &amp; &amp; \ddots &amp;\\&#10;&amp; &amp; &amp; &amp; 1&#10;\end{smallmatrix}\right]&#10;\right)^{-1} X^T y&#10;$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 \left[ \frac{1}{m} \sum\limits_{i=1}^{m} y ^{(i)} \log{h_\theta(x^{(i)}} + (1- y^{(i)}) \log{(1-h_\theta(x^{(i)}))}&#10;\right]&#10;$&#10;&#10;\end{document}"/>
  <p:tag name="IGUANATEXSIZE" val="24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- \left[ \frac{1}{m} \sum\limits_{i=1}^{m} y ^{(i)} \log{h_\theta(x^{(i)}} + (1- y^{(i)}) \log{(1-h_\theta(x^{(i)}))}&#10;\right]&#10;$&#10;&#10;\end{document}"/>
  <p:tag name="IGUANATEXSIZE" val="24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dots)&#10;$&#10;&#10;\end{document}"/>
  <p:tag name="IGUANATEXSIZE" val="24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$&#10;&#10;\end{document}"/>
  <p:tag name="IGUANATEXSIZE" val="24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j = 0, 1, 2, 3, \dots, n)&#10;$&#10;&#10;\end{document}"/>
  <p:tag name="IGUANATEXSIZE" val="2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\theta_0 + \theta_1 x_1 + \theta_2 x_1^2$&#10;&#10;$+ \theta_3 x_1^2 x_2 + \theta_4 x_1^2 x_2^2 $&#10;&#10;$+ \theta_5 x_1^2 x_2^3 + \theta_6 x_1^3 x_2 + \dots)&#10;$&#10;&#10;\end{document}"/>
  <p:tag name="IGUANATEXSIZE" val="24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{$&#10;&#10;\end{document}"/>
  <p:tag name="IGUANATEXSIZE" val="24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}$&#10;&#10;\end{document}"/>
  <p:tag name="IGUANATEXSIZE" val="24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0 := \theta_0 - \alpha \frac{1}{m} \sum\limits^{m}_{i=1} (h_\theta(x^{(i)})-y^{(i)}) x_0^{(i)}&#10;$&#10;&#10;\end{document}"/>
  <p:tag name="IGUANATEXSIZE" val="24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theta_j := \theta_j - \alpha &#10;$&#10;&#10;\end{document}"/>
  <p:tag name="IGUANATEXSIZE" val="24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frac{1}{m} \sum\limits^{m}_{i=1} (h_\theta(x^{(i)})-y^{(i)}) x_j^{(i)}&#10;$&#10;&#10;\end{document}"/>
  <p:tag name="IGUANATEXSIZE" val="2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0} J(\theta)$&#10;&#10;&#10;&#10;\end{document}"/>
  <p:tag name="IGUANATEXSIZE" val="24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1} J(\theta)$&#10;&#10;&#10;&#10;\end{document}"/>
  <p:tag name="IGUANATEXSIZE" val="24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{n}} J(\theta)$&#10;&#10;&#10;&#10;\end{document}"/>
  <p:tag name="IGUANATEXSIZE" val="24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$&#10;&#10;&#10;&#10;\end{document}"/>
  <p:tag name="IGUANATEXSIZE" val="2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_1 =&#10;$&#10;&#10;\end{document}"/>
  <p:tag name="IGUANATEXSIZE" val="24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vdots&#10;$&#10;&#10;&#10;&#10;\end{document}"/>
  <p:tag name="IGUANATEXSIZE" val="24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\partial}{\partial\theta_2} J(\theta)$&#10;&#10;&#10;&#10;\end{document}"/>
  <p:tag name="IGUANATEXSIZE" val="24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left[ -\frac{1}{m} \sum\limits^m_{i=1} y^{(i)} \log{(h_\theta(x^{(i)})} + (1-y^{(i)})\log{1 - h_\theta (x^{(i)})}\right]&#10;+ \frac{\lambda}{2m} \sum\limits^n_{j=1} \theta_j^2 $&#10;&#10;&#10;&#10;\end{document}"/>
  <p:tag name="IGUANATEXSIZE" val="16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0^{(i)}&#10;$&#10;&#10;\end{document}"/>
  <p:tag name="IGUANATEXSIZE" val="18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1^{(i)} - \frac{\lambda}{m}\theta_1&#10;$&#10;&#10;\end{document}"/>
  <p:tag name="IGUANATEXSIZE" val="18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frac{1}{m} \sum\limits^m_{i=1} (h_\theta(x^{(i)}) - y^{(i)}) x_2^{(i)} - \frac{\lambda}{m}\theta_2&#10;$&#10;&#10;\end{document}"/>
  <p:tag name="IGUANATEXSIZE" val="1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5B328949C782794183BCA34F442E7853" ma:contentTypeVersion="11" ma:contentTypeDescription="Создание документа." ma:contentTypeScope="" ma:versionID="159acf1902a1f5f3b1c01e1149a5e358">
  <xsd:schema xmlns:xsd="http://www.w3.org/2001/XMLSchema" xmlns:xs="http://www.w3.org/2001/XMLSchema" xmlns:p="http://schemas.microsoft.com/office/2006/metadata/properties" xmlns:ns2="ef4e41cc-39e7-42d9-b8ba-7d9e7ce71c15" xmlns:ns3="a02d1b28-23ff-426e-a91c-5e243d3e82a8" targetNamespace="http://schemas.microsoft.com/office/2006/metadata/properties" ma:root="true" ma:fieldsID="92b65dfc1c3d4a5349555183d38b7495" ns2:_="" ns3:_="">
    <xsd:import namespace="ef4e41cc-39e7-42d9-b8ba-7d9e7ce71c15"/>
    <xsd:import namespace="a02d1b28-23ff-426e-a91c-5e243d3e82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4e41cc-39e7-42d9-b8ba-7d9e7ce71c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Теги изображений" ma:readOnly="false" ma:fieldId="{5cf76f15-5ced-4ddc-b409-7134ff3c332f}" ma:taxonomyMulti="true" ma:sspId="2736f47c-10d0-40be-bc11-4282b17364b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2d1b28-23ff-426e-a91c-5e243d3e82a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5257564-4829-46fe-b765-5dade6f933c3}" ma:internalName="TaxCatchAll" ma:showField="CatchAllData" ma:web="a02d1b28-23ff-426e-a91c-5e243d3e82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4e41cc-39e7-42d9-b8ba-7d9e7ce71c15">
      <Terms xmlns="http://schemas.microsoft.com/office/infopath/2007/PartnerControls"/>
    </lcf76f155ced4ddcb4097134ff3c332f>
    <TaxCatchAll xmlns="a02d1b28-23ff-426e-a91c-5e243d3e82a8" xsi:nil="true"/>
  </documentManagement>
</p:properties>
</file>

<file path=customXml/itemProps1.xml><?xml version="1.0" encoding="utf-8"?>
<ds:datastoreItem xmlns:ds="http://schemas.openxmlformats.org/officeDocument/2006/customXml" ds:itemID="{62F08F40-14FA-4B16-9888-F8FB14A344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0AC03F-2490-4198-A640-14F5947C9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4e41cc-39e7-42d9-b8ba-7d9e7ce71c15"/>
    <ds:schemaRef ds:uri="a02d1b28-23ff-426e-a91c-5e243d3e82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93F909-C48C-4EEF-92CF-3E04B99B6E34}">
  <ds:schemaRefs>
    <ds:schemaRef ds:uri="http://schemas.microsoft.com/office/2006/metadata/properties"/>
    <ds:schemaRef ds:uri="http://schemas.microsoft.com/office/infopath/2007/PartnerControls"/>
    <ds:schemaRef ds:uri="ef4e41cc-39e7-42d9-b8ba-7d9e7ce71c15"/>
    <ds:schemaRef ds:uri="a02d1b28-23ff-426e-a91c-5e243d3e82a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12599</TotalTime>
  <Words>604</Words>
  <Application>Microsoft Office PowerPoint</Application>
  <PresentationFormat>Широкоэкранный</PresentationFormat>
  <Paragraphs>172</Paragraphs>
  <Slides>27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28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Nadezda</dc:creator>
  <cp:lastModifiedBy>Nadezda</cp:lastModifiedBy>
  <cp:revision>76</cp:revision>
  <dcterms:created xsi:type="dcterms:W3CDTF">2022-11-28T22:10:15Z</dcterms:created>
  <dcterms:modified xsi:type="dcterms:W3CDTF">2024-12-04T15:11:19Z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0x0101005B328949C782794183BCA34F442E7853</vt:lpwstr>
  </property>
  <property fmtid="{D5CDD505-2E9C-101B-9397-08002B2CF9AE}" pid="3" name="MediaServiceImageTags">
    <vt:lpwstr/>
  </property>
</Properties>
</file>