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306" r:id="rId7"/>
    <p:sldId id="307" r:id="rId8"/>
    <p:sldId id="308" r:id="rId9"/>
    <p:sldId id="314" r:id="rId10"/>
    <p:sldId id="315" r:id="rId11"/>
    <p:sldId id="278" r:id="rId12"/>
  </p:sldIdLst>
  <p:sldSz cx="9144000" cy="5143500" type="screen16x9"/>
  <p:notesSz cx="6858000" cy="9144000"/>
  <p:embeddedFontLst>
    <p:embeddedFont>
      <p:font typeface="Fira Code" panose="020B0809050000020004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81BA2DC-97F9-4EF0-8B8B-385A3C8A8A7B}">
          <p14:sldIdLst>
            <p14:sldId id="256"/>
            <p14:sldId id="258"/>
            <p14:sldId id="263"/>
            <p14:sldId id="306"/>
            <p14:sldId id="307"/>
            <p14:sldId id="308"/>
            <p14:sldId id="314"/>
            <p14:sldId id="315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  <a:srgbClr val="E7E7E7"/>
    <a:srgbClr val="C5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5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6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7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8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9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10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11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12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13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14</a:t>
            </a:r>
            <a:endParaRPr>
              <a:solidFill>
                <a:srgbClr val="707070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CREDITS: This presentation template was created by </a:t>
            </a:r>
            <a:r>
              <a:rPr lang="en-GB" sz="1200" b="1">
                <a:solidFill>
                  <a:schemeClr val="accent3"/>
                </a:solidFill>
                <a:uFill>
                  <a:noFill/>
                </a:u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  <a:hlinkClick r:id="rId2"/>
              </a:rPr>
              <a:t>Slidesgo</a:t>
            </a:r>
            <a:r>
              <a:rPr lang="en-GB" sz="120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including icons by </a:t>
            </a:r>
            <a:r>
              <a:rPr lang="en-GB" sz="1200" b="1">
                <a:solidFill>
                  <a:schemeClr val="accent3"/>
                </a:solidFill>
                <a:uFill>
                  <a:noFill/>
                </a:u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  <a:hlinkClick r:id="rId3"/>
              </a:rPr>
              <a:t>Flaticon</a:t>
            </a:r>
            <a:r>
              <a:rPr lang="en-GB" sz="120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and infographics &amp; images by </a:t>
            </a:r>
            <a:r>
              <a:rPr lang="en-GB" sz="1200" b="1">
                <a:solidFill>
                  <a:schemeClr val="accent3"/>
                </a:solidFill>
                <a:uFill>
                  <a:noFill/>
                </a:u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  <a:hlinkClick r:id="rId4"/>
              </a:rPr>
              <a:t>Freepik</a:t>
            </a:r>
            <a:endParaRPr sz="1200" b="1" u="sng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 panose="020B0809050000020004"/>
              <a:buNone/>
              <a:defRPr sz="2800">
                <a:solidFill>
                  <a:schemeClr val="l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 panose="020B0809050000020004"/>
              <a:buNone/>
              <a:defRPr sz="2800">
                <a:solidFill>
                  <a:schemeClr val="dk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●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○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■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●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○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■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●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○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 panose="020B0809050000020004"/>
              <a:buChar char="■"/>
              <a:defRPr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Проект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‘</a:t>
            </a:r>
            <a:r>
              <a:rPr lang="ru-RU" dirty="0" smtClean="0">
                <a:solidFill>
                  <a:schemeClr val="accent2"/>
                </a:solidFill>
              </a:rPr>
              <a:t>Сборник игр</a:t>
            </a:r>
            <a:r>
              <a:rPr lang="en-GB" dirty="0" smtClean="0">
                <a:solidFill>
                  <a:schemeClr val="accent2"/>
                </a:solidFill>
              </a:rPr>
              <a:t>’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400922" y="3168424"/>
            <a:ext cx="7497464" cy="940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2400" dirty="0" smtClean="0"/>
              <a:t> </a:t>
            </a:r>
            <a:r>
              <a:rPr lang="en-US" sz="2400" dirty="0">
                <a:solidFill>
                  <a:schemeClr val="lt2"/>
                </a:solidFill>
              </a:rPr>
              <a:t>&lt; </a:t>
            </a:r>
            <a:r>
              <a:rPr lang="ru-RU" sz="2400" dirty="0" smtClean="0">
                <a:solidFill>
                  <a:schemeClr val="lt2"/>
                </a:solidFill>
              </a:rPr>
              <a:t>Автор </a:t>
            </a:r>
            <a:r>
              <a:rPr lang="ru-RU" sz="2400" dirty="0">
                <a:solidFill>
                  <a:schemeClr val="lt2"/>
                </a:solidFill>
              </a:rPr>
              <a:t>презентации</a:t>
            </a:r>
            <a:r>
              <a:rPr lang="en-US" sz="2400" dirty="0">
                <a:solidFill>
                  <a:schemeClr val="lt2"/>
                </a:solidFill>
              </a:rPr>
              <a:t>:</a:t>
            </a:r>
            <a:r>
              <a:rPr lang="ru-RU" sz="2400" dirty="0">
                <a:solidFill>
                  <a:schemeClr val="lt2"/>
                </a:solidFill>
              </a:rPr>
              <a:t> 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ru-RU" sz="2400" dirty="0" err="1" smtClean="0">
                <a:solidFill>
                  <a:schemeClr val="lt2"/>
                </a:solidFill>
              </a:rPr>
              <a:t>Глимнуров</a:t>
            </a:r>
            <a:r>
              <a:rPr lang="ru-RU" sz="2400" dirty="0" smtClean="0">
                <a:solidFill>
                  <a:schemeClr val="lt2"/>
                </a:solidFill>
              </a:rPr>
              <a:t> </a:t>
            </a:r>
            <a:r>
              <a:rPr lang="ru-RU" sz="2400" dirty="0">
                <a:solidFill>
                  <a:schemeClr val="lt2"/>
                </a:solidFill>
              </a:rPr>
              <a:t>Роман </a:t>
            </a:r>
            <a:r>
              <a:rPr lang="en-US" sz="2400" dirty="0">
                <a:solidFill>
                  <a:schemeClr val="lt2"/>
                </a:solidFill>
              </a:rPr>
              <a:t>&gt; </a:t>
            </a:r>
            <a:endParaRPr sz="24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112611" y="1270869"/>
            <a:ext cx="7432671" cy="1736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6"/>
                </a:solidFill>
              </a:rPr>
              <a:t>[</a:t>
            </a:r>
            <a:r>
              <a:rPr lang="ru-RU" dirty="0" smtClean="0">
                <a:solidFill>
                  <a:schemeClr val="accent1"/>
                </a:solidFill>
              </a:rPr>
              <a:t>Презентация</a:t>
            </a:r>
            <a:r>
              <a:rPr lang="en-GB" dirty="0" smtClean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552225" y="1759900"/>
            <a:ext cx="4928070" cy="1763400"/>
            <a:chOff x="1552225" y="1759900"/>
            <a:chExt cx="4928070" cy="176340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867989" y="2641600"/>
              <a:ext cx="461230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 smtClean="0">
                  <a:solidFill>
                    <a:schemeClr val="bg2">
                      <a:lumMod val="75000"/>
                    </a:schemeClr>
                  </a:solidFill>
                  <a:latin typeface="Fira Code" panose="020B0809050000020004"/>
                  <a:ea typeface="Fira Code" panose="020B0809050000020004"/>
                  <a:cs typeface="Fira Code" panose="020B0809050000020004"/>
                  <a:sym typeface="Fira Code" panose="020B0809050000020004"/>
                </a:rPr>
                <a:t>print</a:t>
              </a:r>
              <a:r>
                <a:rPr lang="en-GB" sz="2800" dirty="0" smtClean="0">
                  <a:solidFill>
                    <a:schemeClr val="accent3"/>
                  </a:solidFill>
                  <a:latin typeface="Fira Code" panose="020B0809050000020004"/>
                  <a:ea typeface="Fira Code" panose="020B0809050000020004"/>
                  <a:cs typeface="Fira Code" panose="020B0809050000020004"/>
                  <a:sym typeface="Fira Code" panose="020B0809050000020004"/>
                </a:rPr>
                <a:t>(Hello World!)</a:t>
              </a:r>
              <a:endParaRPr sz="2800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56000" y="132824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6800" y="1179830"/>
            <a:ext cx="6097270" cy="1167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ru-RU" sz="1600" dirty="0"/>
              <a:t>Pygame — </a:t>
            </a:r>
            <a:r>
              <a:rPr lang="en-US" altLang="en-US" sz="1600" dirty="0"/>
              <a:t>это</a:t>
            </a:r>
            <a:r>
              <a:rPr lang="en-US" altLang="ru-RU" sz="1600" dirty="0"/>
              <a:t> </a:t>
            </a:r>
            <a:r>
              <a:rPr lang="en-US" altLang="en-US" sz="1600" dirty="0"/>
              <a:t>кроссплатформенная</a:t>
            </a:r>
            <a:r>
              <a:rPr lang="en-US" altLang="ru-RU" sz="1600" dirty="0"/>
              <a:t> </a:t>
            </a:r>
            <a:r>
              <a:rPr lang="en-US" altLang="en-US" sz="1600" dirty="0"/>
              <a:t>библиотека</a:t>
            </a:r>
            <a:r>
              <a:rPr lang="en-US" altLang="ru-RU" sz="1600" dirty="0"/>
              <a:t> Python, </a:t>
            </a:r>
            <a:r>
              <a:rPr lang="en-US" altLang="en-US" sz="1600" dirty="0"/>
              <a:t>разработанная</a:t>
            </a:r>
            <a:r>
              <a:rPr lang="en-US" altLang="ru-RU" sz="1600" dirty="0"/>
              <a:t> </a:t>
            </a:r>
            <a:r>
              <a:rPr lang="en-US" altLang="en-US" sz="1600" dirty="0"/>
              <a:t>для</a:t>
            </a:r>
            <a:r>
              <a:rPr lang="en-US" altLang="ru-RU" sz="1600" dirty="0"/>
              <a:t> </a:t>
            </a:r>
            <a:r>
              <a:rPr lang="en-US" altLang="en-US" sz="1600" dirty="0"/>
              <a:t>создания</a:t>
            </a:r>
            <a:r>
              <a:rPr lang="en-US" altLang="ru-RU" sz="1600" dirty="0"/>
              <a:t> </a:t>
            </a:r>
            <a:r>
              <a:rPr lang="en-US" altLang="en-US" sz="1600" dirty="0"/>
              <a:t>мультимедийных</a:t>
            </a:r>
            <a:r>
              <a:rPr lang="en-US" altLang="ru-RU" sz="1600" dirty="0"/>
              <a:t> </a:t>
            </a:r>
            <a:r>
              <a:rPr lang="en-US" altLang="en-US" sz="1600" dirty="0"/>
              <a:t>приложений</a:t>
            </a:r>
            <a:r>
              <a:rPr lang="en-US" altLang="ru-RU" sz="1600" dirty="0"/>
              <a:t>, </a:t>
            </a:r>
            <a:r>
              <a:rPr lang="en-US" altLang="en-US" sz="1600" dirty="0"/>
              <a:t>в</a:t>
            </a:r>
            <a:r>
              <a:rPr lang="en-US" altLang="ru-RU" sz="1600" dirty="0"/>
              <a:t> </a:t>
            </a:r>
            <a:r>
              <a:rPr lang="en-US" altLang="en-US" sz="1600" dirty="0"/>
              <a:t>первую</a:t>
            </a:r>
            <a:r>
              <a:rPr lang="en-US" altLang="ru-RU" sz="1600" dirty="0"/>
              <a:t> </a:t>
            </a:r>
            <a:r>
              <a:rPr lang="en-US" altLang="en-US" sz="1600" dirty="0"/>
              <a:t>очередь</a:t>
            </a:r>
            <a:r>
              <a:rPr lang="en-US" altLang="ru-RU" sz="1600" dirty="0"/>
              <a:t>, 2D-</a:t>
            </a:r>
            <a:r>
              <a:rPr lang="en-US" altLang="en-US" sz="1600" dirty="0"/>
              <a:t>игр</a:t>
            </a:r>
            <a:r>
              <a:rPr lang="en-US" altLang="ru-RU" sz="1600" dirty="0"/>
              <a:t>.</a:t>
            </a:r>
            <a:endParaRPr lang="en-US" altLang="ru-RU" sz="16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456000" y="3221264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2327910" y="2678430"/>
            <a:ext cx="6402070" cy="1031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Она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обеспечивает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доступ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графике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звуку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устройствам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ввода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другим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функциям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необходимым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для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разработки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игр</a:t>
            </a:r>
            <a:r>
              <a:rPr lang="en-US" altLang="ru-RU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64129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accent2"/>
                </a:solidFill>
              </a:rPr>
              <a:t>‘</a:t>
            </a:r>
            <a:r>
              <a:rPr lang="en-US" altLang="en-US" dirty="0" smtClean="0">
                <a:solidFill>
                  <a:schemeClr val="accent2"/>
                </a:solidFill>
              </a:rPr>
              <a:t>Что</a:t>
            </a:r>
            <a:r>
              <a:rPr lang="en-US" altLang="ru-RU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такое</a:t>
            </a:r>
            <a:r>
              <a:rPr lang="en-US" altLang="ru-RU" dirty="0" smtClean="0">
                <a:solidFill>
                  <a:schemeClr val="accent2"/>
                </a:solidFill>
              </a:rPr>
              <a:t> Pygame?</a:t>
            </a:r>
            <a:r>
              <a:rPr lang="en-GB" dirty="0" smtClean="0">
                <a:solidFill>
                  <a:schemeClr val="accent2"/>
                </a:solidFill>
              </a:rPr>
              <a:t>’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chemeClr val="accent6"/>
                  </a:solidFill>
                  <a:latin typeface="Fira Code" panose="020B0809050000020004"/>
                  <a:ea typeface="Fira Code" panose="020B0809050000020004"/>
                  <a:cs typeface="Fira Code" panose="020B0809050000020004"/>
                  <a:sym typeface="Fira Code" panose="020B0809050000020004"/>
                </a:rPr>
                <a:t>}</a:t>
              </a:r>
              <a:endParaRPr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22" y="3379817"/>
            <a:ext cx="2336410" cy="1314231"/>
          </a:xfrm>
          <a:prstGeom prst="rect">
            <a:avLst/>
          </a:prstGeom>
          <a:effectLst>
            <a:outerShdw blurRad="762000" dist="406400" dir="15000000" sx="40000" sy="40000" algn="ctr" rotWithShape="0">
              <a:srgbClr val="000000">
                <a:alpha val="50000"/>
              </a:srgbClr>
            </a:outerShdw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Структура</a:t>
            </a:r>
            <a:r>
              <a:rPr lang="en-US" altLang="ru-RU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Проекта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}</a:t>
            </a:r>
            <a:endParaRPr sz="2800">
              <a:solidFill>
                <a:schemeClr val="accent6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Главное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меню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sz="1800" dirty="0">
              <a:solidFill>
                <a:schemeClr val="accent1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925070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Пользовательский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интерфейс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для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выбора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запуска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3999"/>
            <a:ext cx="1312728" cy="58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Игры</a:t>
            </a:r>
            <a:r>
              <a:rPr lang="en-US" altLang="ru-RU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sz="1800" dirty="0">
              <a:solidFill>
                <a:schemeClr val="l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81154" y="2124538"/>
            <a:ext cx="3527795" cy="42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Арканоид</a:t>
            </a:r>
            <a:endParaRPr lang="en-US" altLang="en-US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Flappy Bird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Змейка</a:t>
            </a:r>
            <a:endParaRPr lang="en-US" altLang="en-US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Космические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захватчики</a:t>
            </a:r>
            <a:endParaRPr lang="en-US" altLang="en-US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Общее</a:t>
            </a:r>
            <a:r>
              <a:rPr lang="en-US" altLang="ru-RU" sz="1800" dirty="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dk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Библиотека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Pygame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для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графики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управления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игровым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циклом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5" y="1072817"/>
            <a:ext cx="2076068" cy="1167788"/>
          </a:xfrm>
          <a:prstGeom prst="rect">
            <a:avLst/>
          </a:prstGeom>
          <a:effectLst>
            <a:outerShdw blurRad="762000" dist="406400" dir="15000000" sx="110000" sy="110000" algn="ctr" rotWithShape="0">
              <a:srgbClr val="000000">
                <a:alpha val="50000"/>
              </a:srgbClr>
            </a:outerShdw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smtClean="0">
                <a:solidFill>
                  <a:schemeClr val="accent2"/>
                </a:solidFill>
              </a:rPr>
              <a:t>Главное</a:t>
            </a:r>
            <a:r>
              <a:rPr lang="en-US" altLang="ru-RU" sz="2000" dirty="0" smtClean="0">
                <a:solidFill>
                  <a:schemeClr val="accent2"/>
                </a:solidFill>
              </a:rPr>
              <a:t> </a:t>
            </a:r>
            <a:r>
              <a:rPr lang="en-US" altLang="en-US" sz="2000" dirty="0" smtClean="0">
                <a:solidFill>
                  <a:schemeClr val="accent2"/>
                </a:solidFill>
              </a:rPr>
              <a:t>меню</a:t>
            </a:r>
            <a:r>
              <a:rPr lang="en-GB" sz="2000" dirty="0" smtClean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}</a:t>
            </a:r>
            <a:endParaRPr sz="2800">
              <a:solidFill>
                <a:schemeClr val="accent6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466215" y="1261745"/>
            <a:ext cx="478853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Игровой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цикл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общие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элементы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accent1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3999"/>
            <a:ext cx="1312728" cy="58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Игровой</a:t>
            </a:r>
            <a:r>
              <a:rPr lang="en-US" altLang="ru-RU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цикл</a:t>
            </a:r>
            <a:r>
              <a:rPr lang="en-US" altLang="ru-RU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l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413125" y="1983740"/>
            <a:ext cx="33305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Каждая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имеет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основной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цикл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который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отрисовывает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обновляет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обрабатывает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события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Классы</a:t>
            </a:r>
            <a:r>
              <a:rPr lang="en-US" altLang="ru-RU" sz="1800" dirty="0">
                <a:solidFill>
                  <a:schemeClr val="dk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dk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80" y="2844165"/>
            <a:ext cx="398145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Используются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классы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такие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как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Paddle, Ball, Bird, Pipe, Snake, Alien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чтобы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представлять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игровые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объекты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4" y="3429125"/>
            <a:ext cx="1641251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Ключевые</a:t>
            </a:r>
            <a:r>
              <a:rPr lang="en-US" altLang="ru-RU" sz="1800" dirty="0">
                <a:solidFill>
                  <a:schemeClr val="accen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функции</a:t>
            </a:r>
            <a:r>
              <a:rPr lang="ru-RU" sz="1800" dirty="0">
                <a:solidFill>
                  <a:schemeClr val="accen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 </a:t>
            </a:r>
            <a:endParaRPr sz="1800" dirty="0">
              <a:solidFill>
                <a:schemeClr val="accen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511773" y="357131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pygame.display.flip(), pygame.time.Clock(), pygame.event.get().</a:t>
            </a:r>
            <a:endParaRPr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endCxn id="636" idx="1"/>
          </p:cNvCxnSpPr>
          <p:nvPr/>
        </p:nvCxnSpPr>
        <p:spPr>
          <a:xfrm>
            <a:off x="1173410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62" y="955834"/>
            <a:ext cx="2456692" cy="1381889"/>
          </a:xfrm>
          <a:prstGeom prst="rect">
            <a:avLst/>
          </a:prstGeom>
          <a:effectLst>
            <a:outerShdw blurRad="762000" dist="406400" dir="15000000" sx="110000" sy="110000" algn="ctr" rotWithShape="0">
              <a:srgbClr val="000000">
                <a:alpha val="50000"/>
              </a:srgbClr>
            </a:outerShdw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Арканоид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}</a:t>
            </a:r>
            <a:endParaRPr sz="2800">
              <a:solidFill>
                <a:schemeClr val="accent6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Описание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accent1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615" y="1261745"/>
            <a:ext cx="62547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Простая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где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нужно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отбивать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мяч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платформой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чтобы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он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отскакивал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верхней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границы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экрана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Мяч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отскакивает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стенок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платформы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заканчивается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когда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мяч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достигает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нижней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границы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81154" y="2124538"/>
            <a:ext cx="3527795" cy="42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188210" y="1984375"/>
            <a:ext cx="21844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Демонстрация</a:t>
            </a:r>
            <a:r>
              <a:rPr lang="en-US" altLang="ru-RU" sz="1800" dirty="0">
                <a:solidFill>
                  <a:schemeClr val="accen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sz="1800" dirty="0">
              <a:solidFill>
                <a:schemeClr val="accen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511773" y="342980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тут фото</a:t>
            </a:r>
            <a:endParaRPr 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dirty="0" smtClean="0">
                <a:solidFill>
                  <a:schemeClr val="accent2"/>
                </a:solidFill>
              </a:rPr>
              <a:t>Flappy Bird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}</a:t>
            </a:r>
            <a:endParaRPr sz="2800">
              <a:solidFill>
                <a:schemeClr val="accent6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Описание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accent1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25750" y="1432560"/>
            <a:ext cx="4236085" cy="2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Игрок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управляет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птицей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которая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должна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пролетать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между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трубами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Птица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падает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под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действием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гравитации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подпрыгивает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нажатии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на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пробел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195" y="1983740"/>
            <a:ext cx="217297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Демонстрация</a:t>
            </a:r>
            <a:r>
              <a:rPr lang="en-US" altLang="ru-RU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l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454024" y="3660550"/>
            <a:ext cx="4542594" cy="5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тут фото</a:t>
            </a:r>
            <a:endParaRPr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Змейка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}</a:t>
            </a:r>
            <a:endParaRPr sz="2800">
              <a:solidFill>
                <a:schemeClr val="accent6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Описание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accent1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25750" y="1432560"/>
            <a:ext cx="4236085" cy="2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Классическая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где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змея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ползает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экрану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съедает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еду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растет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Змея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умирает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если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врежется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в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себя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или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стену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195" y="1983740"/>
            <a:ext cx="2159635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Демонстрация</a:t>
            </a:r>
            <a:r>
              <a:rPr lang="en-US" altLang="ru-RU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l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454024" y="3660550"/>
            <a:ext cx="4542594" cy="5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тут фото</a:t>
            </a:r>
            <a:endParaRPr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Космические</a:t>
            </a:r>
            <a:r>
              <a:rPr lang="en-US" altLang="ru-RU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захватчики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}</a:t>
            </a:r>
            <a:endParaRPr sz="2800">
              <a:solidFill>
                <a:schemeClr val="accent6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Описание</a:t>
            </a:r>
            <a:r>
              <a:rPr lang="en-US" altLang="ru-RU" sz="1800" dirty="0">
                <a:solidFill>
                  <a:schemeClr val="accent1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accent1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25750" y="1432560"/>
            <a:ext cx="4236085" cy="2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Игрок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управляет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кораблем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внизу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экрана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стреляет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пришельцам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  <a:p>
            <a:pPr lvl="0"/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Пришельцы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двигаются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опускаются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,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пока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игрок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не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собьёт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их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всех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или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пришельцы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не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достигнут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 </a:t>
            </a:r>
            <a:r>
              <a:rPr lang="en-US" altLang="en-US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игрока</a:t>
            </a:r>
            <a:r>
              <a:rPr lang="en-US" alt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.</a:t>
            </a:r>
            <a:endParaRPr lang="en-US" altLang="ru-RU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195" y="1983740"/>
            <a:ext cx="2183765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en-US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Демонстрация</a:t>
            </a:r>
            <a:r>
              <a:rPr lang="en-US" altLang="ru-RU" sz="1800" dirty="0">
                <a:solidFill>
                  <a:schemeClr val="lt2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:</a:t>
            </a:r>
            <a:endParaRPr lang="en-US" altLang="ru-RU" sz="1800" dirty="0">
              <a:solidFill>
                <a:schemeClr val="lt2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454024" y="3660550"/>
            <a:ext cx="4542594" cy="5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тут фото</a:t>
            </a:r>
            <a:endParaRPr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843495" y="3038296"/>
            <a:ext cx="4492970" cy="802142"/>
          </a:xfrm>
          <a:prstGeom prst="rect">
            <a:avLst/>
          </a:prstGeom>
          <a:solidFill>
            <a:srgbClr val="2E323B"/>
          </a:solidFill>
          <a:ln>
            <a:solidFill>
              <a:srgbClr val="2E3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>
              <a:solidFill>
                <a:srgbClr val="2E323B"/>
              </a:solidFill>
            </a:endParaRPr>
          </a:p>
        </p:txBody>
      </p:sp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337875" y="585224"/>
            <a:ext cx="6526949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r>
              <a:rPr lang="ru-RU" dirty="0"/>
              <a:t>!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4"/>
            <a:ext cx="4346341" cy="1777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‘</a:t>
            </a:r>
            <a:r>
              <a:rPr lang="ru-RU" dirty="0" smtClean="0"/>
              <a:t>Я очень старался</a:t>
            </a:r>
            <a:r>
              <a:rPr lang="en-GB" dirty="0" smtClean="0"/>
              <a:t>’</a:t>
            </a:r>
            <a:endParaRPr dirty="0"/>
          </a:p>
        </p:txBody>
      </p:sp>
      <p:sp>
        <p:nvSpPr>
          <p:cNvPr id="2547" name="Google Shape;2547;p49"/>
          <p:cNvSpPr txBox="1"/>
          <p:nvPr/>
        </p:nvSpPr>
        <p:spPr>
          <a:xfrm>
            <a:off x="1814209" y="2650181"/>
            <a:ext cx="3278901" cy="14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 </a:t>
            </a:r>
            <a:r>
              <a:rPr lang="ru-RU" sz="1600" dirty="0" smtClean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Пожалуйста, поддержите автора добрым словом!</a:t>
            </a:r>
            <a:r>
              <a:rPr lang="en-GB" sz="1600" dirty="0" smtClean="0">
                <a:solidFill>
                  <a:schemeClr val="accent3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&gt; </a:t>
            </a:r>
            <a:endParaRPr sz="1600" dirty="0">
              <a:solidFill>
                <a:schemeClr val="accent3"/>
              </a:solidFill>
              <a:latin typeface="Fira Code" panose="020B0809050000020004"/>
              <a:ea typeface="Fira Code" panose="020B0809050000020004"/>
              <a:cs typeface="Fira Code" panose="020B0809050000020004"/>
              <a:sym typeface="Fira Code" panose="020B0809050000020004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chemeClr val="accent6"/>
                  </a:solidFill>
                  <a:latin typeface="Fira Code" panose="020B0809050000020004"/>
                  <a:ea typeface="Fira Code" panose="020B0809050000020004"/>
                  <a:cs typeface="Fira Code" panose="020B0809050000020004"/>
                  <a:sym typeface="Fira Code" panose="020B0809050000020004"/>
                </a:rPr>
                <a:t>}</a:t>
              </a:r>
              <a:endParaRPr sz="2800">
                <a:solidFill>
                  <a:schemeClr val="accent6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75" y="1462491"/>
            <a:ext cx="2958172" cy="2375380"/>
          </a:xfrm>
          <a:prstGeom prst="rect">
            <a:avLst/>
          </a:prstGeom>
          <a:effectLst>
            <a:outerShdw blurRad="762000" dist="406400" dir="15000000" sx="110000" sy="110000" algn="ctr" rotWithShape="0">
              <a:srgbClr val="000000">
                <a:alpha val="50000"/>
              </a:srgbClr>
            </a:outerShdw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2217</Words>
  <Application>WPS Presentation</Application>
  <PresentationFormat>Экран (16:9)</PresentationFormat>
  <Paragraphs>173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Fira Code</vt:lpstr>
      <vt:lpstr>Microsoft YaHei</vt:lpstr>
      <vt:lpstr>Arial Unicode MS</vt:lpstr>
      <vt:lpstr>Programming Language Workshop for Beginners by Slidesgo</vt:lpstr>
      <vt:lpstr>Проект ‘Сборник игр’ </vt:lpstr>
      <vt:lpstr>‘Что такое Pygame?’ {</vt:lpstr>
      <vt:lpstr>Структура Проекта {</vt:lpstr>
      <vt:lpstr>Главное меню {</vt:lpstr>
      <vt:lpstr>Требования ‘Сапёр’ {</vt:lpstr>
      <vt:lpstr>Требования ‘Блэкджек’ {</vt:lpstr>
      <vt:lpstr>Flappy Bird {</vt:lpstr>
      <vt:lpstr>Змейка {</vt:lpstr>
      <vt:lpstr>Спасибо за внимание! {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‘Сборник игр’ {</dc:title>
  <dc:creator>мОЖЕВЕЛЬНИК</dc:creator>
  <cp:lastModifiedBy>Rom4Pomidor4</cp:lastModifiedBy>
  <cp:revision>24</cp:revision>
  <dcterms:created xsi:type="dcterms:W3CDTF">2025-01-28T14:05:00Z</dcterms:created>
  <dcterms:modified xsi:type="dcterms:W3CDTF">2025-01-28T15:52:20Z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B489213DA0604D848985FBBCBC272803_13</vt:lpwstr>
  </property>
  <property fmtid="{D5CDD505-2E9C-101B-9397-08002B2CF9AE}" pid="3" name="KSOProductBuildVer">
    <vt:lpwstr>1049-12.2.0.19821</vt:lpwstr>
  </property>
</Properties>
</file>