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 id="2147483687" r:id="rId2"/>
  </p:sldMasterIdLst>
  <p:notesMasterIdLst>
    <p:notesMasterId r:id="rId1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074D619-22B9-49B6-9546-2AA6FBE8B043}">
          <p14:sldIdLst>
            <p14:sldId id="256"/>
            <p14:sldId id="257"/>
            <p14:sldId id="258"/>
            <p14:sldId id="259"/>
            <p14:sldId id="260"/>
            <p14:sldId id="261"/>
            <p14:sldId id="262"/>
            <p14:sldId id="263"/>
            <p14:sldId id="264"/>
            <p14:sldId id="265"/>
            <p14:sldId id="266"/>
            <p14:sldId id="26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129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E466F6-CB7B-47BC-8CE7-BCE5B074A36A}" type="datetimeFigureOut">
              <a:rPr lang="ru-RU" smtClean="0"/>
              <a:t>17.12.2014</a:t>
            </a:fld>
            <a:endParaRPr lang="ru-RU"/>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7A64B8-65D7-4544-8083-EF794F5174E9}" type="slidenum">
              <a:rPr lang="ru-RU" smtClean="0"/>
              <a:t>‹#›</a:t>
            </a:fld>
            <a:endParaRPr lang="ru-RU"/>
          </a:p>
        </p:txBody>
      </p:sp>
    </p:spTree>
    <p:extLst>
      <p:ext uri="{BB962C8B-B14F-4D97-AF65-F5344CB8AC3E}">
        <p14:creationId xmlns:p14="http://schemas.microsoft.com/office/powerpoint/2010/main" val="799126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B77A64B8-65D7-4544-8083-EF794F5174E9}" type="slidenum">
              <a:rPr lang="ru-RU" smtClean="0"/>
              <a:t>1</a:t>
            </a:fld>
            <a:endParaRPr lang="ru-RU"/>
          </a:p>
        </p:txBody>
      </p:sp>
    </p:spTree>
    <p:extLst>
      <p:ext uri="{BB962C8B-B14F-4D97-AF65-F5344CB8AC3E}">
        <p14:creationId xmlns:p14="http://schemas.microsoft.com/office/powerpoint/2010/main" val="209381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4334933" y="1169931"/>
            <a:ext cx="4814835" cy="4993802"/>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33400" y="533400"/>
            <a:ext cx="6154713" cy="3124201"/>
          </a:xfrm>
        </p:spPr>
        <p:txBody>
          <a:bodyPr anchor="b">
            <a:normAutofit/>
          </a:bodyPr>
          <a:lstStyle>
            <a:lvl1pPr algn="l">
              <a:defRPr sz="4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533400" y="3843868"/>
            <a:ext cx="4954250" cy="1913466"/>
          </a:xfrm>
        </p:spPr>
        <p:txBody>
          <a:bodyPr anchor="t">
            <a:normAutofit/>
          </a:bodyPr>
          <a:lstStyle>
            <a:lvl1pPr marL="0" indent="0" algn="l">
              <a:buNone/>
              <a:defRPr sz="2000">
                <a:solidFill>
                  <a:schemeClr val="bg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3F9DEBE-154D-424D-B728-F13504BCB1C8}" type="datetime1">
              <a:rPr lang="en-US" smtClean="0"/>
              <a:t>12/17/2014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68873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smtClean="0"/>
              <a:t>Click to edit Master title style</a:t>
            </a:r>
            <a:endParaRPr lang="en-US" dirty="0"/>
          </a:p>
        </p:txBody>
      </p:sp>
      <p:sp>
        <p:nvSpPr>
          <p:cNvPr id="6" name="Picture Placeholder 2"/>
          <p:cNvSpPr>
            <a:spLocks noGrp="1" noChangeAspect="1"/>
          </p:cNvSpPr>
          <p:nvPr>
            <p:ph type="pic" idx="13"/>
          </p:nvPr>
        </p:nvSpPr>
        <p:spPr>
          <a:xfrm>
            <a:off x="533400" y="533400"/>
            <a:ext cx="8077200"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9" name="Text Placeholder 9"/>
          <p:cNvSpPr>
            <a:spLocks noGrp="1"/>
          </p:cNvSpPr>
          <p:nvPr>
            <p:ph type="body" sz="quarter" idx="14"/>
          </p:nvPr>
        </p:nvSpPr>
        <p:spPr>
          <a:xfrm>
            <a:off x="762002" y="3843867"/>
            <a:ext cx="7281332"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2B6C8911-490C-4768-B769-49A0BFC9D1FF}" type="datetime1">
              <a:rPr lang="en-US" smtClean="0"/>
              <a:t>12/17/2014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57023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77200" cy="2895600"/>
          </a:xfrm>
        </p:spPr>
        <p:txBody>
          <a:bodyPr anchor="ctr">
            <a:normAutofit/>
          </a:bodyPr>
          <a:lstStyle>
            <a:lvl1pPr algn="l">
              <a:defRPr sz="2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533400" y="4114800"/>
            <a:ext cx="6383552" cy="1905000"/>
          </a:xfrm>
        </p:spPr>
        <p:txBody>
          <a:bodyPr anchor="ctr">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94A5D0-E7A2-4B39-886D-27E070F66090}" type="datetime1">
              <a:rPr lang="en-US" smtClean="0"/>
              <a:t>12/17/2014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3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283" y="533400"/>
            <a:ext cx="6859787" cy="2895600"/>
          </a:xfrm>
        </p:spPr>
        <p:txBody>
          <a:bodyPr anchor="ctr">
            <a:normAutofit/>
          </a:bodyPr>
          <a:lstStyle>
            <a:lvl1pPr algn="l">
              <a:defRPr sz="28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66800" y="3429000"/>
            <a:ext cx="6402467" cy="4826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33400" y="4301070"/>
            <a:ext cx="6382361" cy="1718730"/>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B387F0-6C1F-46F7-A84C-BCED2372AE15}" type="datetime1">
              <a:rPr lang="en-US" smtClean="0"/>
              <a:t>12/17/2014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5202883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33400" y="3429000"/>
            <a:ext cx="6382361" cy="1697400"/>
          </a:xfrm>
        </p:spPr>
        <p:txBody>
          <a:bodyPr anchor="b">
            <a:normAutofit/>
          </a:bodyPr>
          <a:lstStyle>
            <a:lvl1pPr algn="l">
              <a:defRPr sz="2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533400" y="5132980"/>
            <a:ext cx="6383552" cy="886819"/>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71DD40-4DEB-4B30-BD8F-12CA87B58AF9}" type="datetime1">
              <a:rPr lang="en-US" smtClean="0"/>
              <a:t>12/17/2014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512547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284" y="533400"/>
            <a:ext cx="6859786" cy="2895600"/>
          </a:xfrm>
        </p:spPr>
        <p:txBody>
          <a:bodyPr anchor="ctr">
            <a:normAutofit/>
          </a:bodyPr>
          <a:lstStyle>
            <a:lvl1pPr algn="l">
              <a:defRPr sz="28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533400" y="3886200"/>
            <a:ext cx="6382361" cy="1049866"/>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533400" y="4953000"/>
            <a:ext cx="6382360" cy="10668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B07A80-494A-4EAC-8C2A-12A56C283596}" type="datetime1">
              <a:rPr lang="en-US" smtClean="0"/>
              <a:t>12/17/2014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9491860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525658" cy="2895600"/>
          </a:xfrm>
        </p:spPr>
        <p:txBody>
          <a:bodyPr vert="horz" lIns="91440" tIns="45720" rIns="91440" bIns="45720" rtlCol="0" anchor="ctr">
            <a:normAutofit/>
          </a:bodyPr>
          <a:lstStyle>
            <a:lvl1pPr>
              <a:defRPr lang="en-US" sz="2800"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533400" y="3928534"/>
            <a:ext cx="6382361" cy="838200"/>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533400" y="4766735"/>
            <a:ext cx="6382360" cy="1253065"/>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BCDD58-DD42-4B77-8591-B6F88619ADEB}" type="datetime1">
              <a:rPr lang="en-US" smtClean="0"/>
              <a:t>12/17/2014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887283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lgn="l">
              <a:defRPr sz="2800"/>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33400" y="533401"/>
            <a:ext cx="6554867" cy="376767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E806CA-FB6B-4BAC-BF9C-BD09CD5EBB15}" type="datetime1">
              <a:rPr lang="en-US" smtClean="0"/>
              <a:t>12/17/2014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7696055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6406" y="533400"/>
            <a:ext cx="2044194" cy="4419600"/>
          </a:xfrm>
        </p:spPr>
        <p:txBody>
          <a:bodyPr vert="eaVert">
            <a:normAutofit/>
          </a:bodyPr>
          <a:lstStyle>
            <a:lvl1pPr>
              <a:defRPr sz="2800"/>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33400" y="533400"/>
            <a:ext cx="5850012" cy="5486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4F43A96-1DF8-41EF-84F9-5EB02FF23FA7}" type="datetime1">
              <a:rPr lang="en-US" smtClean="0"/>
              <a:t>12/17/2014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3178236"/>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ru-RU"/>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4DF7E61-D096-4ABF-9951-8A4D1139824D}" type="datetime1">
              <a:rPr lang="en-US" smtClean="0"/>
              <a:t>12/17/2014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20CD4A2-B81C-49D5-BCD4-89D05ACD4560}" type="slidenum">
              <a:rPr lang="ru-RU" smtClean="0"/>
              <a:t>‹#›</a:t>
            </a:fld>
            <a:endParaRPr lang="ru-RU"/>
          </a:p>
        </p:txBody>
      </p:sp>
    </p:spTree>
    <p:extLst>
      <p:ext uri="{BB962C8B-B14F-4D97-AF65-F5344CB8AC3E}">
        <p14:creationId xmlns:p14="http://schemas.microsoft.com/office/powerpoint/2010/main" val="16739629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4C492E7A-F9EA-4CB2-8F30-466C727339C2}" type="datetime1">
              <a:rPr lang="en-US" smtClean="0"/>
              <a:t>12/17/2014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20CD4A2-B81C-49D5-BCD4-89D05ACD4560}" type="slidenum">
              <a:rPr lang="ru-RU" smtClean="0"/>
              <a:t>‹#›</a:t>
            </a:fld>
            <a:endParaRPr lang="ru-RU"/>
          </a:p>
        </p:txBody>
      </p:sp>
    </p:spTree>
    <p:extLst>
      <p:ext uri="{BB962C8B-B14F-4D97-AF65-F5344CB8AC3E}">
        <p14:creationId xmlns:p14="http://schemas.microsoft.com/office/powerpoint/2010/main" val="915786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399" y="533400"/>
            <a:ext cx="6554867" cy="15240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33398" y="2145770"/>
            <a:ext cx="6554867" cy="376767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1953614-CB03-4C35-B60F-79A28D38BD97}" type="datetime1">
              <a:rPr lang="en-US" smtClean="0"/>
              <a:t>12/17/2014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7576785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ru-RU"/>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8B681F-B4E1-41C3-9AEC-FFC648A402A0}" type="datetime1">
              <a:rPr lang="en-US" smtClean="0"/>
              <a:t>12/17/2014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20CD4A2-B81C-49D5-BCD4-89D05ACD4560}" type="slidenum">
              <a:rPr lang="ru-RU" smtClean="0"/>
              <a:t>‹#›</a:t>
            </a:fld>
            <a:endParaRPr lang="ru-RU"/>
          </a:p>
        </p:txBody>
      </p:sp>
    </p:spTree>
    <p:extLst>
      <p:ext uri="{BB962C8B-B14F-4D97-AF65-F5344CB8AC3E}">
        <p14:creationId xmlns:p14="http://schemas.microsoft.com/office/powerpoint/2010/main" val="6548885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A3F6E4A8-1C60-4251-85AA-90BC58B19045}" type="datetime1">
              <a:rPr lang="en-US" smtClean="0"/>
              <a:t>12/17/2014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20CD4A2-B81C-49D5-BCD4-89D05ACD4560}" type="slidenum">
              <a:rPr lang="ru-RU" smtClean="0"/>
              <a:t>‹#›</a:t>
            </a:fld>
            <a:endParaRPr lang="ru-RU"/>
          </a:p>
        </p:txBody>
      </p:sp>
    </p:spTree>
    <p:extLst>
      <p:ext uri="{BB962C8B-B14F-4D97-AF65-F5344CB8AC3E}">
        <p14:creationId xmlns:p14="http://schemas.microsoft.com/office/powerpoint/2010/main" val="22318941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ru-RU"/>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E6FBC87D-74EF-4258-BCC7-9F2A22A460A3}" type="datetime1">
              <a:rPr lang="en-US" smtClean="0"/>
              <a:t>12/17/2014</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020CD4A2-B81C-49D5-BCD4-89D05ACD4560}" type="slidenum">
              <a:rPr lang="ru-RU" smtClean="0"/>
              <a:t>‹#›</a:t>
            </a:fld>
            <a:endParaRPr lang="ru-RU"/>
          </a:p>
        </p:txBody>
      </p:sp>
    </p:spTree>
    <p:extLst>
      <p:ext uri="{BB962C8B-B14F-4D97-AF65-F5344CB8AC3E}">
        <p14:creationId xmlns:p14="http://schemas.microsoft.com/office/powerpoint/2010/main" val="27199678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D1C37D57-2BB7-4F36-9D4A-8BB80A91BA9D}" type="datetime1">
              <a:rPr lang="en-US" smtClean="0"/>
              <a:t>12/17/2014</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020CD4A2-B81C-49D5-BCD4-89D05ACD4560}" type="slidenum">
              <a:rPr lang="ru-RU" smtClean="0"/>
              <a:t>‹#›</a:t>
            </a:fld>
            <a:endParaRPr lang="ru-RU"/>
          </a:p>
        </p:txBody>
      </p:sp>
    </p:spTree>
    <p:extLst>
      <p:ext uri="{BB962C8B-B14F-4D97-AF65-F5344CB8AC3E}">
        <p14:creationId xmlns:p14="http://schemas.microsoft.com/office/powerpoint/2010/main" val="59847035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A529D-F6FD-4190-B9FE-C2089A661653}" type="datetime1">
              <a:rPr lang="en-US" smtClean="0"/>
              <a:t>12/17/2014</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020CD4A2-B81C-49D5-BCD4-89D05ACD4560}" type="slidenum">
              <a:rPr lang="ru-RU" smtClean="0"/>
              <a:t>‹#›</a:t>
            </a:fld>
            <a:endParaRPr lang="ru-RU"/>
          </a:p>
        </p:txBody>
      </p:sp>
    </p:spTree>
    <p:extLst>
      <p:ext uri="{BB962C8B-B14F-4D97-AF65-F5344CB8AC3E}">
        <p14:creationId xmlns:p14="http://schemas.microsoft.com/office/powerpoint/2010/main" val="421219744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ru-RU"/>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CFBA35-4294-46F3-833D-B422DA0FBDCA}" type="datetime1">
              <a:rPr lang="en-US" smtClean="0"/>
              <a:t>12/17/2014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20CD4A2-B81C-49D5-BCD4-89D05ACD4560}" type="slidenum">
              <a:rPr lang="ru-RU" smtClean="0"/>
              <a:t>‹#›</a:t>
            </a:fld>
            <a:endParaRPr lang="ru-RU"/>
          </a:p>
        </p:txBody>
      </p:sp>
    </p:spTree>
    <p:extLst>
      <p:ext uri="{BB962C8B-B14F-4D97-AF65-F5344CB8AC3E}">
        <p14:creationId xmlns:p14="http://schemas.microsoft.com/office/powerpoint/2010/main" val="30780281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ru-RU"/>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D4FB19-DA6E-465E-BC01-258F93C99CF6}" type="datetime1">
              <a:rPr lang="en-US" smtClean="0"/>
              <a:t>12/17/2014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20CD4A2-B81C-49D5-BCD4-89D05ACD4560}" type="slidenum">
              <a:rPr lang="ru-RU" smtClean="0"/>
              <a:t>‹#›</a:t>
            </a:fld>
            <a:endParaRPr lang="ru-RU"/>
          </a:p>
        </p:txBody>
      </p:sp>
    </p:spTree>
    <p:extLst>
      <p:ext uri="{BB962C8B-B14F-4D97-AF65-F5344CB8AC3E}">
        <p14:creationId xmlns:p14="http://schemas.microsoft.com/office/powerpoint/2010/main" val="219979674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712C2475-794B-4349-974D-8295BA0CBD67}" type="datetime1">
              <a:rPr lang="en-US" smtClean="0"/>
              <a:t>12/17/2014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20CD4A2-B81C-49D5-BCD4-89D05ACD4560}" type="slidenum">
              <a:rPr lang="ru-RU" smtClean="0"/>
              <a:t>‹#›</a:t>
            </a:fld>
            <a:endParaRPr lang="ru-RU"/>
          </a:p>
        </p:txBody>
      </p:sp>
    </p:spTree>
    <p:extLst>
      <p:ext uri="{BB962C8B-B14F-4D97-AF65-F5344CB8AC3E}">
        <p14:creationId xmlns:p14="http://schemas.microsoft.com/office/powerpoint/2010/main" val="263120157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429C2DC0-B358-47E5-AC7E-DD364F777C85}" type="datetime1">
              <a:rPr lang="en-US" smtClean="0"/>
              <a:t>12/17/2014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20CD4A2-B81C-49D5-BCD4-89D05ACD4560}" type="slidenum">
              <a:rPr lang="ru-RU" smtClean="0"/>
              <a:t>‹#›</a:t>
            </a:fld>
            <a:endParaRPr lang="ru-RU"/>
          </a:p>
        </p:txBody>
      </p:sp>
    </p:spTree>
    <p:extLst>
      <p:ext uri="{BB962C8B-B14F-4D97-AF65-F5344CB8AC3E}">
        <p14:creationId xmlns:p14="http://schemas.microsoft.com/office/powerpoint/2010/main" val="1258926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3400" y="1981199"/>
            <a:ext cx="6402468" cy="2319867"/>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533400" y="4487333"/>
            <a:ext cx="6402467" cy="1532467"/>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DDA13A-6F61-4013-B4B9-198145462A31}" type="datetime1">
              <a:rPr lang="en-US" smtClean="0"/>
              <a:t>12/17/2014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12553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smtClean="0"/>
              <a:t>Click to edit Master title style</a:t>
            </a:r>
            <a:endParaRPr lang="en-US" dirty="0"/>
          </a:p>
        </p:txBody>
      </p:sp>
      <p:sp>
        <p:nvSpPr>
          <p:cNvPr id="11" name="Content Placeholder 3"/>
          <p:cNvSpPr>
            <a:spLocks noGrp="1"/>
          </p:cNvSpPr>
          <p:nvPr>
            <p:ph sz="half" idx="13"/>
          </p:nvPr>
        </p:nvSpPr>
        <p:spPr>
          <a:xfrm>
            <a:off x="533400" y="533400"/>
            <a:ext cx="3949967" cy="3767667"/>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5"/>
          <p:cNvSpPr>
            <a:spLocks noGrp="1"/>
          </p:cNvSpPr>
          <p:nvPr>
            <p:ph sz="quarter" idx="4"/>
          </p:nvPr>
        </p:nvSpPr>
        <p:spPr>
          <a:xfrm>
            <a:off x="4662362" y="533400"/>
            <a:ext cx="3948238" cy="37592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3CD2075-A5EA-46D5-833B-DD080A506A20}" type="datetime1">
              <a:rPr lang="en-US" smtClean="0"/>
              <a:t>12/17/2014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13774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762001" y="533400"/>
            <a:ext cx="3716866" cy="609600"/>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33399" y="1143000"/>
            <a:ext cx="3945467" cy="3158067"/>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55016" y="566738"/>
            <a:ext cx="3764051" cy="576262"/>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2362" y="1143000"/>
            <a:ext cx="3956705" cy="3149600"/>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E2DF69E-DB10-4E48-96D5-285F4FE696FB}" type="datetime1">
              <a:rPr lang="en-US" smtClean="0"/>
              <a:t>12/17/2014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25043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80E840C-224B-49CE-9186-6A1B948DCB8A}" type="datetime1">
              <a:rPr lang="en-US" smtClean="0"/>
              <a:t>12/17/2014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84743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EDFADA-43CC-4A1B-89C7-0271DAE1F287}" type="datetime1">
              <a:rPr lang="en-US" smtClean="0"/>
              <a:t>12/17/2014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14106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18667" y="533400"/>
            <a:ext cx="3200400" cy="1524000"/>
          </a:xfrm>
        </p:spPr>
        <p:txBody>
          <a:bodyPr anchor="b">
            <a:normAutofit/>
          </a:bodyPr>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533399" y="533400"/>
            <a:ext cx="4438755" cy="54864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418667" y="2209802"/>
            <a:ext cx="32004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669F55-B81B-4B0E-905D-1186F8E7C126}" type="datetime1">
              <a:rPr lang="en-US" smtClean="0"/>
              <a:t>12/17/2014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25605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95800" y="1447800"/>
            <a:ext cx="3563258" cy="1143000"/>
          </a:xfrm>
        </p:spPr>
        <p:txBody>
          <a:bodyPr anchor="b">
            <a:normAutofit/>
          </a:bodyPr>
          <a:lstStyle>
            <a:lvl1pPr algn="l">
              <a:defRPr sz="2400" b="0"/>
            </a:lvl1p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762000" y="914400"/>
            <a:ext cx="3280974" cy="48006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496027" y="2743200"/>
            <a:ext cx="3564223" cy="2082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8D8128-F038-4EED-8603-2FE3537E5CB0}" type="datetime1">
              <a:rPr lang="en-US" smtClean="0"/>
              <a:t>12/17/2014</a:t>
            </a:fld>
            <a:endParaRPr lang="en-US" dirty="0"/>
          </a:p>
        </p:txBody>
      </p:sp>
      <p:sp>
        <p:nvSpPr>
          <p:cNvPr id="6" name="Footer Placeholder 5"/>
          <p:cNvSpPr>
            <a:spLocks noGrp="1"/>
          </p:cNvSpPr>
          <p:nvPr>
            <p:ph type="ftr" sz="quarter" idx="11"/>
          </p:nvPr>
        </p:nvSpPr>
        <p:spPr>
          <a:xfrm>
            <a:off x="533400" y="6172200"/>
            <a:ext cx="5811724" cy="365125"/>
          </a:xfr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99561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670675" y="3894667"/>
            <a:ext cx="2470456" cy="2658533"/>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33400" y="4495800"/>
            <a:ext cx="6554867" cy="1524000"/>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33400" y="533401"/>
            <a:ext cx="6554867" cy="376767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30245" y="6172203"/>
            <a:ext cx="1200463"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582382ED-9F4C-437C-A344-A3390C6ABD82}" type="datetime1">
              <a:rPr lang="en-US" smtClean="0"/>
              <a:t>12/17/2014</a:t>
            </a:fld>
            <a:endParaRPr lang="en-US" dirty="0"/>
          </a:p>
        </p:txBody>
      </p:sp>
      <p:sp>
        <p:nvSpPr>
          <p:cNvPr id="5" name="Footer Placeholder 4"/>
          <p:cNvSpPr>
            <a:spLocks noGrp="1"/>
          </p:cNvSpPr>
          <p:nvPr>
            <p:ph type="ftr" sz="quarter" idx="3"/>
          </p:nvPr>
        </p:nvSpPr>
        <p:spPr>
          <a:xfrm>
            <a:off x="533400" y="6172200"/>
            <a:ext cx="5811724"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7774426" y="5578478"/>
            <a:ext cx="856907" cy="669925"/>
          </a:xfrm>
          <a:prstGeom prst="rect">
            <a:avLst/>
          </a:prstGeom>
        </p:spPr>
        <p:txBody>
          <a:bodyPr vert="horz" lIns="91440" tIns="45720" rIns="91440" bIns="45720" rtlCol="0" anchor="b"/>
          <a:lstStyle>
            <a:lvl1pPr algn="r">
              <a:defRPr sz="2800" b="0" i="0">
                <a:solidFill>
                  <a:schemeClr val="bg2">
                    <a:lumMod val="50000"/>
                  </a:schemeClr>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913718"/>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hf hdr="0" ftr="0" dt="0"/>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4BD82B-FA99-412D-9AD4-D8EA8C036E35}" type="datetime1">
              <a:rPr lang="en-US" smtClean="0"/>
              <a:t>12/17/2014</a:t>
            </a:fld>
            <a:endParaRPr lang="ru-RU"/>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0CD4A2-B81C-49D5-BCD4-89D05ACD4560}" type="slidenum">
              <a:rPr lang="ru-RU" smtClean="0"/>
              <a:t>‹#›</a:t>
            </a:fld>
            <a:endParaRPr lang="ru-RU"/>
          </a:p>
        </p:txBody>
      </p:sp>
    </p:spTree>
    <p:extLst>
      <p:ext uri="{BB962C8B-B14F-4D97-AF65-F5344CB8AC3E}">
        <p14:creationId xmlns:p14="http://schemas.microsoft.com/office/powerpoint/2010/main" val="786381021"/>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ru-RU" dirty="0" smtClean="0"/>
              <a:t>криптовалюты</a:t>
            </a:r>
            <a:endParaRPr lang="ru-RU" dirty="0"/>
          </a:p>
        </p:txBody>
      </p:sp>
      <p:sp>
        <p:nvSpPr>
          <p:cNvPr id="3" name="Subtitle 2"/>
          <p:cNvSpPr>
            <a:spLocks noGrp="1"/>
          </p:cNvSpPr>
          <p:nvPr>
            <p:ph type="subTitle" idx="1"/>
          </p:nvPr>
        </p:nvSpPr>
        <p:spPr/>
        <p:txBody>
          <a:bodyPr/>
          <a:lstStyle/>
          <a:p>
            <a:endParaRPr lang="ru-RU"/>
          </a:p>
        </p:txBody>
      </p:sp>
      <p:sp>
        <p:nvSpPr>
          <p:cNvPr id="4" name="Slide Number Placeholder 3"/>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29021418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Альтернативные способы получения:</a:t>
            </a:r>
            <a:endParaRPr lang="ru-RU" dirty="0"/>
          </a:p>
        </p:txBody>
      </p:sp>
      <p:sp>
        <p:nvSpPr>
          <p:cNvPr id="3" name="Content Placeholder 2"/>
          <p:cNvSpPr>
            <a:spLocks noGrp="1"/>
          </p:cNvSpPr>
          <p:nvPr>
            <p:ph idx="1"/>
          </p:nvPr>
        </p:nvSpPr>
        <p:spPr/>
        <p:txBody>
          <a:bodyPr/>
          <a:lstStyle/>
          <a:p>
            <a:r>
              <a:rPr lang="ru-RU" dirty="0"/>
              <a:t>В качестве оплаты за предоставленные услуги и товары;</a:t>
            </a:r>
          </a:p>
          <a:p>
            <a:r>
              <a:rPr lang="ru-RU" dirty="0"/>
              <a:t>Покупка криптовалюты биткоин;</a:t>
            </a:r>
          </a:p>
          <a:p>
            <a:r>
              <a:rPr lang="ru-RU" dirty="0"/>
              <a:t>Обмен биткоинов между частными лицами.</a:t>
            </a:r>
          </a:p>
          <a:p>
            <a:endParaRPr lang="ru-RU"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37456611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b="1" dirty="0"/>
              <a:t>Преимущества криптовалюты биткоин над обычными </a:t>
            </a:r>
            <a:r>
              <a:rPr lang="ru-RU" b="1" dirty="0" smtClean="0"/>
              <a:t>деньгами</a:t>
            </a:r>
            <a:endParaRPr lang="ru-RU" dirty="0"/>
          </a:p>
        </p:txBody>
      </p:sp>
      <p:sp>
        <p:nvSpPr>
          <p:cNvPr id="3" name="Content Placeholder 2"/>
          <p:cNvSpPr>
            <a:spLocks noGrp="1"/>
          </p:cNvSpPr>
          <p:nvPr>
            <p:ph idx="1"/>
          </p:nvPr>
        </p:nvSpPr>
        <p:spPr/>
        <p:txBody>
          <a:bodyPr/>
          <a:lstStyle/>
          <a:p>
            <a:pPr marL="457200" indent="-457200">
              <a:buFont typeface="+mj-lt"/>
              <a:buAutoNum type="arabicPeriod"/>
            </a:pPr>
            <a:r>
              <a:rPr lang="ru-RU" dirty="0" smtClean="0"/>
              <a:t>Открытый код криптовалюты</a:t>
            </a:r>
          </a:p>
          <a:p>
            <a:pPr marL="457200" indent="-457200">
              <a:buFont typeface="+mj-lt"/>
              <a:buAutoNum type="arabicPeriod"/>
            </a:pPr>
            <a:r>
              <a:rPr lang="ru-RU" dirty="0" smtClean="0"/>
              <a:t>Отсутствие инфляции</a:t>
            </a:r>
          </a:p>
          <a:p>
            <a:pPr marL="457200" indent="-457200">
              <a:buFont typeface="+mj-lt"/>
              <a:buAutoNum type="arabicPeriod"/>
            </a:pPr>
            <a:r>
              <a:rPr lang="ru-RU" dirty="0" smtClean="0"/>
              <a:t>Пиринговая сеть криптовалюты</a:t>
            </a:r>
          </a:p>
          <a:p>
            <a:pPr marL="457200" indent="-457200">
              <a:buFont typeface="+mj-lt"/>
              <a:buAutoNum type="arabicPeriod"/>
            </a:pPr>
            <a:r>
              <a:rPr lang="ru-RU" dirty="0" smtClean="0"/>
              <a:t>Безграничные возможности транзации</a:t>
            </a:r>
          </a:p>
          <a:p>
            <a:pPr marL="457200" indent="-457200">
              <a:buFont typeface="+mj-lt"/>
              <a:buAutoNum type="arabicPeriod"/>
            </a:pPr>
            <a:r>
              <a:rPr lang="ru-RU" dirty="0" smtClean="0"/>
              <a:t>У биткоина нет границ</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32360799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b="1" dirty="0"/>
              <a:t>Недостатки криптовалюты </a:t>
            </a:r>
            <a:r>
              <a:rPr lang="ru-RU" b="1" dirty="0" smtClean="0"/>
              <a:t>биткоин</a:t>
            </a:r>
            <a:endParaRPr lang="ru-RU" dirty="0"/>
          </a:p>
        </p:txBody>
      </p:sp>
      <p:sp>
        <p:nvSpPr>
          <p:cNvPr id="3" name="Content Placeholder 2"/>
          <p:cNvSpPr>
            <a:spLocks noGrp="1"/>
          </p:cNvSpPr>
          <p:nvPr>
            <p:ph idx="1"/>
          </p:nvPr>
        </p:nvSpPr>
        <p:spPr/>
        <p:txBody>
          <a:bodyPr/>
          <a:lstStyle/>
          <a:p>
            <a:r>
              <a:rPr lang="ru-RU" dirty="0"/>
              <a:t>Основным и единственным недостатком биткоина я считаю пока еще сильное влияние новостей на криптовалюту. Почти все подъемы и падения курса биткоина напрямую зависели от оглашенных заявлений правительств разных стран. Высокая волатильность курса создает проблемы в краткосрочном периоде.</a:t>
            </a:r>
            <a:endParaRPr lang="ru-RU"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16123975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399" y="533400"/>
            <a:ext cx="6554867" cy="1524000"/>
          </a:xfrm>
        </p:spPr>
        <p:txBody>
          <a:bodyPr/>
          <a:lstStyle/>
          <a:p>
            <a:r>
              <a:rPr lang="ru-RU" b="1" dirty="0"/>
              <a:t>Что такое криптовалюты</a:t>
            </a:r>
            <a:r>
              <a:rPr lang="ru-RU" b="1" dirty="0" smtClean="0"/>
              <a:t>?</a:t>
            </a:r>
            <a:endParaRPr lang="ru-RU" dirty="0"/>
          </a:p>
        </p:txBody>
      </p:sp>
      <p:sp>
        <p:nvSpPr>
          <p:cNvPr id="3" name="Content Placeholder 2"/>
          <p:cNvSpPr>
            <a:spLocks noGrp="1"/>
          </p:cNvSpPr>
          <p:nvPr>
            <p:ph idx="1"/>
          </p:nvPr>
        </p:nvSpPr>
        <p:spPr>
          <a:xfrm>
            <a:off x="533398" y="2057400"/>
            <a:ext cx="5687097" cy="4059591"/>
          </a:xfrm>
        </p:spPr>
        <p:txBody>
          <a:bodyPr/>
          <a:lstStyle/>
          <a:p>
            <a:r>
              <a:rPr lang="ru-RU" i="1" dirty="0"/>
              <a:t>Криптовалюта</a:t>
            </a:r>
            <a:r>
              <a:rPr lang="ru-RU" dirty="0"/>
              <a:t> - вид цифровой валюты, эмиссия и учёт которой основаны на асимметричном шифровании и применении различных криптографических методов защиты, таких как Proof-of-work и/или Proof-of-stake. Функционирование системы происходит децентрализовано в распределённой компьютерной сети.</a:t>
            </a:r>
            <a:endParaRPr lang="ru-RU"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17480038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Proof-of-work</a:t>
            </a:r>
            <a:endParaRPr lang="ru-RU" dirty="0"/>
          </a:p>
        </p:txBody>
      </p:sp>
      <p:sp>
        <p:nvSpPr>
          <p:cNvPr id="3" name="Content Placeholder 2"/>
          <p:cNvSpPr>
            <a:spLocks noGrp="1"/>
          </p:cNvSpPr>
          <p:nvPr>
            <p:ph idx="1"/>
          </p:nvPr>
        </p:nvSpPr>
        <p:spPr/>
        <p:txBody>
          <a:bodyPr>
            <a:normAutofit/>
          </a:bodyPr>
          <a:lstStyle/>
          <a:p>
            <a:r>
              <a:rPr lang="ru-RU" b="1" dirty="0"/>
              <a:t>Proof-of-work</a:t>
            </a:r>
            <a:r>
              <a:rPr lang="ru-RU" dirty="0"/>
              <a:t> (доказательство выполнения работы) - принцип защиты систем от злоупотребления услугами (например, DoS-атак или рассылок спама), основанный на необходимости выполнения запрашивающей стороной некоторой достаточно сложной длительной работы, результат которой легко и быстро проверяется обслуживающей </a:t>
            </a:r>
            <a:r>
              <a:rPr lang="ru-RU" dirty="0" smtClean="0"/>
              <a:t>стороной</a:t>
            </a:r>
            <a:endParaRPr lang="ru-RU"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35699516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Proof-of-stake</a:t>
            </a:r>
            <a:endParaRPr lang="ru-RU" dirty="0"/>
          </a:p>
        </p:txBody>
      </p:sp>
      <p:sp>
        <p:nvSpPr>
          <p:cNvPr id="3" name="Content Placeholder 2"/>
          <p:cNvSpPr>
            <a:spLocks noGrp="1"/>
          </p:cNvSpPr>
          <p:nvPr>
            <p:ph idx="1"/>
          </p:nvPr>
        </p:nvSpPr>
        <p:spPr/>
        <p:txBody>
          <a:bodyPr>
            <a:normAutofit fontScale="85000" lnSpcReduction="10000"/>
          </a:bodyPr>
          <a:lstStyle/>
          <a:p>
            <a:r>
              <a:rPr lang="ru-RU" b="1" dirty="0"/>
              <a:t>Proof-of-stake</a:t>
            </a:r>
            <a:r>
              <a:rPr lang="ru-RU" dirty="0"/>
              <a:t> (подтверждение доли) - метод защиты в криптовалютах, основанный на необходимости доказательства хранения определённого количества средств на счету. При использовании этого метода, алгоритм криптовалюты с большей вероятностью выберет для подтверждения очередного блока в цепочке, учётную запись с большим количеством средств на счету. Метод используют как альтернативу методу Proof-of-work (PoW), в котором вероятность подтверждения блока больше у учётной записи с большими вычислительными мощностями</a:t>
            </a:r>
            <a:r>
              <a:rPr lang="ru-RU" dirty="0" smtClean="0"/>
              <a:t>.</a:t>
            </a:r>
            <a:endParaRPr lang="en-US" dirty="0" smtClean="0"/>
          </a:p>
          <a:p>
            <a:r>
              <a:rPr lang="ru-RU" dirty="0"/>
              <a:t>В данном случае будет рассматриваться первая и самая популярная криптовалюта </a:t>
            </a:r>
            <a:r>
              <a:rPr lang="ru-RU" b="1" dirty="0"/>
              <a:t>Bitcoin</a:t>
            </a:r>
            <a:r>
              <a:rPr lang="ru-RU" dirty="0"/>
              <a:t>, т.к.остальные валюты сделаны на его основе.</a:t>
            </a:r>
            <a:endParaRPr lang="ru-RU"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8594472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Bitcoin</a:t>
            </a:r>
            <a:endParaRPr lang="ru-RU" dirty="0"/>
          </a:p>
        </p:txBody>
      </p:sp>
      <p:sp>
        <p:nvSpPr>
          <p:cNvPr id="3" name="Content Placeholder 2"/>
          <p:cNvSpPr>
            <a:spLocks noGrp="1"/>
          </p:cNvSpPr>
          <p:nvPr>
            <p:ph idx="1"/>
          </p:nvPr>
        </p:nvSpPr>
        <p:spPr>
          <a:xfrm>
            <a:off x="474447" y="1405814"/>
            <a:ext cx="6554867" cy="3767670"/>
          </a:xfrm>
        </p:spPr>
        <p:txBody>
          <a:bodyPr/>
          <a:lstStyle/>
          <a:p>
            <a:r>
              <a:rPr lang="ru-RU" i="1" dirty="0"/>
              <a:t>Биткойн</a:t>
            </a:r>
            <a:r>
              <a:rPr lang="ru-RU" dirty="0"/>
              <a:t> (от англ. Bitcoin bit - бит и coin - монета) - пиринговая система электронной наличности, использующая одноимённую цифровую валюту, которую часто называют криптовалютой или виртуальной валютой. Сеть полностью децентрализована, не имеет центрального администратора или какого-либо его аналога.</a:t>
            </a:r>
            <a:endParaRPr lang="ru-RU"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5</a:t>
            </a:fld>
            <a:endParaRPr lang="en-US" dirty="0"/>
          </a:p>
        </p:txBody>
      </p:sp>
      <p:pic>
        <p:nvPicPr>
          <p:cNvPr id="2050" name="Picture 2" descr="http://www.yastr.com/userdata/2601/uploads/667845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2754" y="4305372"/>
            <a:ext cx="3875512" cy="2546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82453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u-RU"/>
          </a:p>
        </p:txBody>
      </p:sp>
      <p:sp>
        <p:nvSpPr>
          <p:cNvPr id="3" name="Content Placeholder 2"/>
          <p:cNvSpPr>
            <a:spLocks noGrp="1"/>
          </p:cNvSpPr>
          <p:nvPr>
            <p:ph idx="1"/>
          </p:nvPr>
        </p:nvSpPr>
        <p:spPr/>
        <p:txBody>
          <a:bodyPr>
            <a:normAutofit fontScale="92500" lnSpcReduction="10000"/>
          </a:bodyPr>
          <a:lstStyle/>
          <a:p>
            <a:r>
              <a:rPr lang="ru-RU" dirty="0"/>
              <a:t>Одна из особенностей - эмиссия новых биткойнов. Она децентрализованная, лимитирована по объёму и времени, распределяется относительно случайно среди желающих, которые используют вычислительные мощности своего оборудования для защиты платёжной системы методом proof-of-work от повторного расходования средств. Деятельность по обслуживанию системы с возможностью получить вознаграждение в форме эмитированных биткойнов и комиссионных сборов получила название майнинга (от англ. mining - добыча полезных ископаемых).</a:t>
            </a:r>
            <a:endParaRPr lang="ru-RU"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40767389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b="1" dirty="0"/>
              <a:t>История создания </a:t>
            </a:r>
            <a:r>
              <a:rPr lang="en-US" b="1" dirty="0" err="1" smtClean="0"/>
              <a:t>Bitcoin</a:t>
            </a:r>
            <a:endParaRPr lang="ru-RU" dirty="0"/>
          </a:p>
        </p:txBody>
      </p:sp>
      <p:sp>
        <p:nvSpPr>
          <p:cNvPr id="3" name="Content Placeholder 2"/>
          <p:cNvSpPr>
            <a:spLocks noGrp="1"/>
          </p:cNvSpPr>
          <p:nvPr>
            <p:ph idx="1"/>
          </p:nvPr>
        </p:nvSpPr>
        <p:spPr/>
        <p:txBody>
          <a:bodyPr>
            <a:normAutofit fontScale="85000" lnSpcReduction="10000"/>
          </a:bodyPr>
          <a:lstStyle/>
          <a:p>
            <a:r>
              <a:rPr lang="ru-RU" dirty="0"/>
              <a:t>Первую спецификацию биткоина создал человек/группа лиц под псевдонимом </a:t>
            </a:r>
            <a:r>
              <a:rPr lang="ru-RU" b="1" dirty="0"/>
              <a:t>Сатоши Накомото</a:t>
            </a:r>
            <a:r>
              <a:rPr lang="ru-RU" dirty="0"/>
              <a:t>. В 2008 году он опубликовал </a:t>
            </a:r>
            <a:r>
              <a:rPr lang="ru-RU" dirty="0" smtClean="0"/>
              <a:t>статью</a:t>
            </a:r>
            <a:r>
              <a:rPr lang="en-US" dirty="0" smtClean="0"/>
              <a:t> </a:t>
            </a:r>
            <a:r>
              <a:rPr lang="ru-RU" dirty="0" smtClean="0"/>
              <a:t>Bitcoin </a:t>
            </a:r>
            <a:r>
              <a:rPr lang="ru-RU" dirty="0"/>
              <a:t>Wallpaper , в которой изложил основые принципы работы Bitcoin. В 2009 году была закончена разработка протокола и вышла первая реализация клиента, после чего сеть была запущена. Интересен тот факт, что с 3 января 2009 года по 25 января 2010 года майнингом(т.е. процессом создания биткоинов) занимался только один человек.Скорее всего этим человеком был Сатоши Накамото. По приблезительным оценкам, Сатоши в первые месяцы добыл около 1 миллиона монет, что составляет примерно 350 миллионов долларов по сегодняшним расценкам.</a:t>
            </a:r>
            <a:endParaRPr lang="ru-RU"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911313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b="1" dirty="0"/>
              <a:t>Как это работает</a:t>
            </a:r>
            <a:r>
              <a:rPr lang="ru-RU" b="1" dirty="0" smtClean="0"/>
              <a:t>?</a:t>
            </a:r>
            <a:endParaRPr lang="ru-RU" dirty="0"/>
          </a:p>
        </p:txBody>
      </p:sp>
      <p:sp>
        <p:nvSpPr>
          <p:cNvPr id="3" name="Content Placeholder 2"/>
          <p:cNvSpPr>
            <a:spLocks noGrp="1"/>
          </p:cNvSpPr>
          <p:nvPr>
            <p:ph idx="1"/>
          </p:nvPr>
        </p:nvSpPr>
        <p:spPr/>
        <p:txBody>
          <a:bodyPr>
            <a:normAutofit lnSpcReduction="10000"/>
          </a:bodyPr>
          <a:lstStyle/>
          <a:p>
            <a:r>
              <a:rPr lang="ru-RU" dirty="0" smtClean="0"/>
              <a:t>Каждый </a:t>
            </a:r>
            <a:r>
              <a:rPr lang="ru-RU" dirty="0"/>
              <a:t>участник сети может совершать мгновенные операции с криптовалютой без посредников. То есть покупатель передает деньги напрямую продавцу. Не нужно идти в банк или вносить деньги на Киви-кошелек, вы просто отправляете биткоины человеку. Монеты в системе - это криптографические (математические) хэш-коды. Каждый из них абсолютно уникален и не может использоваться дважды. Как и всякая валюта, биткоин имеет свой курс. Проверить текущий курс криптовалюты можно на сайте blockchain.info.</a:t>
            </a:r>
            <a:endParaRPr lang="ru-RU"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6352422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БИТКОИН МАЙНИНГ</a:t>
            </a:r>
            <a:endParaRPr lang="ru-RU" dirty="0"/>
          </a:p>
        </p:txBody>
      </p:sp>
      <p:sp>
        <p:nvSpPr>
          <p:cNvPr id="3" name="Content Placeholder 2"/>
          <p:cNvSpPr>
            <a:spLocks noGrp="1"/>
          </p:cNvSpPr>
          <p:nvPr>
            <p:ph idx="1"/>
          </p:nvPr>
        </p:nvSpPr>
        <p:spPr>
          <a:xfrm>
            <a:off x="533398" y="1810808"/>
            <a:ext cx="5854523" cy="4796054"/>
          </a:xfrm>
        </p:spPr>
        <p:txBody>
          <a:bodyPr>
            <a:normAutofit fontScale="92500" lnSpcReduction="20000"/>
          </a:bodyPr>
          <a:lstStyle/>
          <a:p>
            <a:r>
              <a:rPr lang="ru-RU" i="1" dirty="0"/>
              <a:t>Биткоин </a:t>
            </a:r>
            <a:r>
              <a:rPr lang="ru-RU" i="1" dirty="0" smtClean="0"/>
              <a:t>майнинг</a:t>
            </a:r>
            <a:r>
              <a:rPr lang="en-US" i="1" dirty="0" smtClean="0"/>
              <a:t> - </a:t>
            </a:r>
            <a:r>
              <a:rPr lang="ru-RU" dirty="0" smtClean="0"/>
              <a:t>что </a:t>
            </a:r>
            <a:r>
              <a:rPr lang="ru-RU" dirty="0"/>
              <a:t>это? Новые </a:t>
            </a:r>
            <a:r>
              <a:rPr lang="ru-RU" dirty="0" smtClean="0"/>
              <a:t>Биткоины </a:t>
            </a:r>
            <a:r>
              <a:rPr lang="ru-RU" dirty="0"/>
              <a:t>или любая другая криптовалюта создаются посредством процесса, называемого майнинг. Суть добычи биткоинов сводится к решению некой сложной криптозадачи, которая решается методом полного перебора. Поэтому обычный компьютер для выполнения этих задач не подойдет. Обычно майнеры криптовалют используют сверхпроизводительные ПК или мощные серверы. Майнеры конкурируют, используя компьютеры для решения сложных математических головоломок. В настоящее время, победитель награждается 25 биткоинами и определяется раз в 10 минут. Но поскольку сеть биткоина растет небывалыми темпами, добыча стала технологически сложным процессом.</a:t>
            </a:r>
            <a:endParaRPr lang="ru-RU"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9</a:t>
            </a:fld>
            <a:endParaRPr lang="en-US" dirty="0"/>
          </a:p>
        </p:txBody>
      </p:sp>
      <p:pic>
        <p:nvPicPr>
          <p:cNvPr id="1026" name="Picture 2" descr="http://media02.hongkiat.com/bitcoin-questions/bitcoin-min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7921" y="2057400"/>
            <a:ext cx="2575775" cy="1792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7224673"/>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D06F1E"/>
      </a:dk2>
      <a:lt2>
        <a:srgbClr val="F0BE21"/>
      </a:lt2>
      <a:accent1>
        <a:srgbClr val="760603"/>
      </a:accent1>
      <a:accent2>
        <a:srgbClr val="9F761A"/>
      </a:accent2>
      <a:accent3>
        <a:srgbClr val="92A200"/>
      </a:accent3>
      <a:accent4>
        <a:srgbClr val="4AA157"/>
      </a:accent4>
      <a:accent5>
        <a:srgbClr val="46788D"/>
      </a:accent5>
      <a:accent6>
        <a:srgbClr val="A848A8"/>
      </a:accent6>
      <a:hlink>
        <a:srgbClr val="460402"/>
      </a:hlink>
      <a:folHlink>
        <a:srgbClr val="99111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62000"/>
                <a:satMod val="200000"/>
                <a:lumMod val="124000"/>
              </a:schemeClr>
            </a:gs>
            <a:gs pos="100000">
              <a:schemeClr val="phClr">
                <a:shade val="96000"/>
                <a:hueMod val="88000"/>
                <a:satMod val="220000"/>
                <a:lumMod val="82000"/>
              </a:schemeClr>
            </a:gs>
          </a:gsLst>
          <a:lin ang="6120000" scaled="1"/>
        </a:gradFill>
        <a:gradFill rotWithShape="1">
          <a:gsLst>
            <a:gs pos="0">
              <a:schemeClr val="phClr">
                <a:tint val="97000"/>
                <a:hueMod val="162000"/>
                <a:satMod val="200000"/>
                <a:lumMod val="124000"/>
              </a:schemeClr>
            </a:gs>
            <a:gs pos="100000">
              <a:schemeClr val="phClr">
                <a:shade val="96000"/>
                <a:hueMod val="88000"/>
                <a:satMod val="220000"/>
                <a:lumMod val="8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82EB108-EDE6-4B8E-957B-D4A69BF580E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20</TotalTime>
  <Words>368</Words>
  <Application>Microsoft Office PowerPoint</Application>
  <PresentationFormat>On-screen Show (4:3)</PresentationFormat>
  <Paragraphs>42</Paragraphs>
  <Slides>12</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12</vt:i4>
      </vt:variant>
    </vt:vector>
  </HeadingPairs>
  <TitlesOfParts>
    <vt:vector size="19" baseType="lpstr">
      <vt:lpstr>Arial</vt:lpstr>
      <vt:lpstr>Calibri</vt:lpstr>
      <vt:lpstr>Calibri Light</vt:lpstr>
      <vt:lpstr>Century Gothic</vt:lpstr>
      <vt:lpstr>Wingdings 3</vt:lpstr>
      <vt:lpstr>Slice</vt:lpstr>
      <vt:lpstr>Custom Design</vt:lpstr>
      <vt:lpstr>криптовалюты</vt:lpstr>
      <vt:lpstr>Что такое криптовалюты?</vt:lpstr>
      <vt:lpstr>Proof-of-work</vt:lpstr>
      <vt:lpstr>Proof-of-stake</vt:lpstr>
      <vt:lpstr>Bitcoin</vt:lpstr>
      <vt:lpstr>PowerPoint Presentation</vt:lpstr>
      <vt:lpstr>История создания Bitcoin</vt:lpstr>
      <vt:lpstr>Как это работает?</vt:lpstr>
      <vt:lpstr>БИТКОИН МАЙНИНГ</vt:lpstr>
      <vt:lpstr>Альтернативные способы получения:</vt:lpstr>
      <vt:lpstr>Преимущества криптовалюты биткоин над обычными деньгами</vt:lpstr>
      <vt:lpstr>Недостатки криптовалюты биткоин</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криптовалюты</dc:title>
  <dc:creator>Степан</dc:creator>
  <cp:lastModifiedBy>Степан</cp:lastModifiedBy>
  <cp:revision>3</cp:revision>
  <dcterms:created xsi:type="dcterms:W3CDTF">2014-12-17T16:03:32Z</dcterms:created>
  <dcterms:modified xsi:type="dcterms:W3CDTF">2014-12-17T16:24:29Z</dcterms:modified>
</cp:coreProperties>
</file>