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</p:sldMasterIdLst>
  <p:notesMasterIdLst>
    <p:notesMasterId r:id="rId21"/>
  </p:notesMasterIdLst>
  <p:sldIdLst>
    <p:sldId id="256" r:id="rId3"/>
    <p:sldId id="257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58" r:id="rId19"/>
    <p:sldId id="273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F2403-5993-40CD-A32F-192AEA64C8FB}" type="datetimeFigureOut">
              <a:rPr lang="ru-RU" smtClean="0"/>
              <a:t>03.12.2014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447A0-FD97-4DDA-96A0-A86BDF9FC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629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0043DE22-C6F9-45F1-9AA7-A50D62D44D3E}" type="datetime1">
              <a:rPr lang="ru-RU" smtClean="0"/>
              <a:t>03.12.2014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121A-83F3-4354-9011-561F0049DA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1EFE-8C0E-495E-AC0A-4148D85691B7}" type="datetime1">
              <a:rPr lang="ru-RU" smtClean="0"/>
              <a:t>03.12.2014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121A-83F3-4354-9011-561F0049DA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AA33-9B8D-4BD4-836B-01BF33F602DF}" type="datetime1">
              <a:rPr lang="ru-RU" smtClean="0"/>
              <a:t>03.12.2014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121A-83F3-4354-9011-561F0049DA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DE22-C6F9-45F1-9AA7-A50D62D44D3E}" type="datetime1">
              <a:rPr lang="ru-RU" smtClean="0"/>
              <a:t>03.12.2014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CE121A-83F3-4354-9011-561F0049DADB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0F0E-D46B-4F4B-83DF-1AE98DD6E8B9}" type="datetime1">
              <a:rPr lang="ru-RU" smtClean="0"/>
              <a:t>03.12.2014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CE121A-83F3-4354-9011-561F0049DADB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F558-B473-4FD9-8F59-A1604C59E5C3}" type="datetime1">
              <a:rPr lang="ru-RU" smtClean="0"/>
              <a:t>03.12.2014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CE121A-83F3-4354-9011-561F0049DADB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9C2A-AA04-4665-9BCF-7225DA9A50D7}" type="datetime1">
              <a:rPr lang="ru-RU" smtClean="0"/>
              <a:t>03.12.2014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CE121A-83F3-4354-9011-561F0049DAD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4118-1073-42D4-9EA9-76AD0FBD5D41}" type="datetime1">
              <a:rPr lang="ru-RU" smtClean="0"/>
              <a:t>03.12.2014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CE121A-83F3-4354-9011-561F0049DADB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D8AD-D8C8-4A0A-ACF8-56D44D61A320}" type="datetime1">
              <a:rPr lang="ru-RU" smtClean="0"/>
              <a:t>03.12.2014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CE121A-83F3-4354-9011-561F0049DAD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C219-355C-44A6-808B-96D00B4841E4}" type="datetime1">
              <a:rPr lang="ru-RU" smtClean="0"/>
              <a:t>03.12.2014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CE121A-83F3-4354-9011-561F0049DAD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37DC-3324-4434-9B4F-05A042528FD7}" type="datetime1">
              <a:rPr lang="ru-RU" smtClean="0"/>
              <a:t>03.12.2014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CE121A-83F3-4354-9011-561F0049DADB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0F0E-D46B-4F4B-83DF-1AE98DD6E8B9}" type="datetime1">
              <a:rPr lang="ru-RU" smtClean="0"/>
              <a:t>03.12.2014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121A-83F3-4354-9011-561F0049DADB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BDD1-E6B3-4C34-A0D7-374B6E0A5B59}" type="datetime1">
              <a:rPr lang="ru-RU" smtClean="0"/>
              <a:t>03.12.2014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CE121A-83F3-4354-9011-561F0049DADB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1EFE-8C0E-495E-AC0A-4148D85691B7}" type="datetime1">
              <a:rPr lang="ru-RU" smtClean="0"/>
              <a:t>03.12.2014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121A-83F3-4354-9011-561F0049DA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AA33-9B8D-4BD4-836B-01BF33F602DF}" type="datetime1">
              <a:rPr lang="ru-RU" smtClean="0"/>
              <a:t>03.12.2014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121A-83F3-4354-9011-561F0049DA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F558-B473-4FD9-8F59-A1604C59E5C3}" type="datetime1">
              <a:rPr lang="ru-RU" smtClean="0"/>
              <a:t>03.12.2014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121A-83F3-4354-9011-561F0049DADB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9C2A-AA04-4665-9BCF-7225DA9A50D7}" type="datetime1">
              <a:rPr lang="ru-RU" smtClean="0"/>
              <a:t>03.12.2014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121A-83F3-4354-9011-561F0049DADB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4118-1073-42D4-9EA9-76AD0FBD5D41}" type="datetime1">
              <a:rPr lang="ru-RU" smtClean="0"/>
              <a:t>03.12.2014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121A-83F3-4354-9011-561F0049DA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D8AD-D8C8-4A0A-ACF8-56D44D61A320}" type="datetime1">
              <a:rPr lang="ru-RU" smtClean="0"/>
              <a:t>03.12.2014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121A-83F3-4354-9011-561F0049DADB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C219-355C-44A6-808B-96D00B4841E4}" type="datetime1">
              <a:rPr lang="ru-RU" smtClean="0"/>
              <a:t>03.12.2014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121A-83F3-4354-9011-561F0049DA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37DC-3324-4434-9B4F-05A042528FD7}" type="datetime1">
              <a:rPr lang="ru-RU" smtClean="0"/>
              <a:t>03.12.2014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121A-83F3-4354-9011-561F0049DAD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BDD1-E6B3-4C34-A0D7-374B6E0A5B59}" type="datetime1">
              <a:rPr lang="ru-RU" smtClean="0"/>
              <a:t>03.12.2014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121A-83F3-4354-9011-561F0049DA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2B6FE9E5-DF87-472C-B381-E3A06A043080}" type="datetime1">
              <a:rPr lang="ru-RU" smtClean="0"/>
              <a:t>03.12.2014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71CE121A-83F3-4354-9011-561F0049DAD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2B6FE9E5-DF87-472C-B381-E3A06A043080}" type="datetime1">
              <a:rPr lang="ru-RU" smtClean="0"/>
              <a:t>03.12.2014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71CE121A-83F3-4354-9011-561F0049DADB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" TargetMode="External"/><Relationship Id="rId2" Type="http://schemas.openxmlformats.org/officeDocument/2006/relationships/hyperlink" Target="http://habrahabr.ru/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648" y="1484784"/>
            <a:ext cx="6840760" cy="1975104"/>
          </a:xfrm>
        </p:spPr>
        <p:txBody>
          <a:bodyPr/>
          <a:lstStyle/>
          <a:p>
            <a:r>
              <a:rPr lang="ru-RU" dirty="0" smtClean="0"/>
              <a:t>Продажа почтовых ящиков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1600" y="1196752"/>
            <a:ext cx="7772400" cy="332656"/>
          </a:xfrm>
        </p:spPr>
        <p:txBody>
          <a:bodyPr>
            <a:noAutofit/>
          </a:bodyPr>
          <a:lstStyle/>
          <a:p>
            <a:r>
              <a:rPr lang="ru-RU" sz="1400" dirty="0" smtClean="0">
                <a:solidFill>
                  <a:schemeClr val="tx1"/>
                </a:solidFill>
              </a:rPr>
              <a:t>Выполнил студент группы №14202 Клоков Денис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351A-3007-4C77-ACA0-0C2521EFAFF5}" type="datetime1">
              <a:rPr lang="ru-RU" smtClean="0"/>
              <a:t>03.12.2014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121A-83F3-4354-9011-561F0049DAD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0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0F0E-D46B-4F4B-83DF-1AE98DD6E8B9}" type="datetime1">
              <a:rPr lang="ru-RU" smtClean="0"/>
              <a:t>03.12.2014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CE121A-83F3-4354-9011-561F0049DADB}" type="slidenum">
              <a:rPr lang="ru-RU" smtClean="0"/>
              <a:t>10</a:t>
            </a:fld>
            <a:endParaRPr lang="ru-RU"/>
          </a:p>
        </p:txBody>
      </p:sp>
      <p:pic>
        <p:nvPicPr>
          <p:cNvPr id="4098" name="Picture 2" descr="C:\Users\kdk\Desktop\8a2604230568f14cd2ef6d9636fb144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1" y="-1"/>
            <a:ext cx="911550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74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9552" y="1772816"/>
            <a:ext cx="6096000" cy="3657599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ru-RU" dirty="0">
                <a:effectLst/>
              </a:rPr>
              <a:t>Использование ответов на секретный вопрос — не очень хорошая, с точки зрения безопасности, практика. Но часто это единственный способ восстановить доступ к ящику для пользователя, который заходит в почту очень редко и не указал о себе какой-либо реальной информации.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Решение: избегайте простых ответов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548680"/>
            <a:ext cx="8784976" cy="914400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П</a:t>
            </a:r>
            <a:r>
              <a:rPr lang="ru-RU" dirty="0" smtClean="0">
                <a:effectLst/>
              </a:rPr>
              <a:t>одбор </a:t>
            </a:r>
            <a:r>
              <a:rPr lang="ru-RU" dirty="0">
                <a:effectLst/>
              </a:rPr>
              <a:t>ответа на секретный </a:t>
            </a:r>
            <a:r>
              <a:rPr lang="ru-RU" dirty="0" smtClean="0">
                <a:effectLst/>
              </a:rPr>
              <a:t>вопрос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0F0E-D46B-4F4B-83DF-1AE98DD6E8B9}" type="datetime1">
              <a:rPr lang="ru-RU" smtClean="0"/>
              <a:t>03.12.2014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CE121A-83F3-4354-9011-561F0049DAD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66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0F0E-D46B-4F4B-83DF-1AE98DD6E8B9}" type="datetime1">
              <a:rPr lang="ru-RU" smtClean="0"/>
              <a:t>03.12.2014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CE121A-83F3-4354-9011-561F0049DADB}" type="slidenum">
              <a:rPr lang="ru-RU" smtClean="0"/>
              <a:t>12</a:t>
            </a:fld>
            <a:endParaRPr lang="ru-RU"/>
          </a:p>
        </p:txBody>
      </p:sp>
      <p:pic>
        <p:nvPicPr>
          <p:cNvPr id="5122" name="Picture 2" descr="C:\Users\kdk\Desktop\a028e6298387b8943e9d3e71b05ec0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4200"/>
            <a:ext cx="8793624" cy="529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16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484784"/>
            <a:ext cx="7344816" cy="4392488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ru-RU" dirty="0">
                <a:effectLst/>
              </a:rPr>
              <a:t>Социальная инженерия — это метод несанкционированного доступа к информации или системам хранения информации без использования технических средств, эксплуатирующая человеческий фактор. Одна из разновидностей </a:t>
            </a:r>
            <a:r>
              <a:rPr lang="ru-RU" dirty="0" err="1">
                <a:effectLst/>
              </a:rPr>
              <a:t>социнженерии</a:t>
            </a:r>
            <a:r>
              <a:rPr lang="ru-RU" dirty="0">
                <a:effectLst/>
              </a:rPr>
              <a:t> — </a:t>
            </a:r>
            <a:r>
              <a:rPr lang="ru-RU" dirty="0" err="1">
                <a:effectLst/>
              </a:rPr>
              <a:t>фишинг</a:t>
            </a:r>
            <a:r>
              <a:rPr lang="ru-RU" dirty="0" smtClean="0">
                <a:effectLst/>
              </a:rPr>
              <a:t>.</a:t>
            </a:r>
          </a:p>
          <a:p>
            <a:pPr marL="18288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effectLst/>
              </a:rPr>
              <a:t>По </a:t>
            </a:r>
            <a:r>
              <a:rPr lang="ru-RU" dirty="0">
                <a:effectLst/>
              </a:rPr>
              <a:t>утверждению самих </a:t>
            </a:r>
            <a:r>
              <a:rPr lang="ru-RU" dirty="0" err="1">
                <a:effectLst/>
              </a:rPr>
              <a:t>фишеров</a:t>
            </a:r>
            <a:r>
              <a:rPr lang="ru-RU" dirty="0">
                <a:effectLst/>
              </a:rPr>
              <a:t>, на атаки с помощью социальной инженерии клюет порядка 80% женщин и 60% мужчин</a:t>
            </a:r>
            <a:r>
              <a:rPr lang="ru-RU" dirty="0" smtClean="0">
                <a:effectLst/>
              </a:rPr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Решение: не разговаривайте с </a:t>
            </a:r>
            <a:r>
              <a:rPr lang="ru-RU" dirty="0" smtClean="0">
                <a:effectLst/>
              </a:rPr>
              <a:t>незнакомцами</a:t>
            </a:r>
            <a:endParaRPr lang="ru-RU" dirty="0">
              <a:effectLst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620688"/>
            <a:ext cx="8928992" cy="914400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С</a:t>
            </a:r>
            <a:r>
              <a:rPr lang="ru-RU" dirty="0" smtClean="0">
                <a:effectLst/>
              </a:rPr>
              <a:t>оциальная </a:t>
            </a:r>
            <a:r>
              <a:rPr lang="ru-RU" dirty="0">
                <a:effectLst/>
              </a:rPr>
              <a:t>инженерия, </a:t>
            </a:r>
            <a:r>
              <a:rPr lang="ru-RU" dirty="0" err="1" smtClean="0">
                <a:effectLst/>
              </a:rPr>
              <a:t>фишинг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0F0E-D46B-4F4B-83DF-1AE98DD6E8B9}" type="datetime1">
              <a:rPr lang="ru-RU" smtClean="0"/>
              <a:t>03.12.2014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CE121A-83F3-4354-9011-561F0049DAD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47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6" y="1772816"/>
            <a:ext cx="6096000" cy="3657599"/>
          </a:xfrm>
        </p:spPr>
        <p:txBody>
          <a:bodyPr>
            <a:normAutofit fontScale="77500" lnSpcReduction="20000"/>
          </a:bodyPr>
          <a:lstStyle/>
          <a:p>
            <a:pPr marL="18288" indent="0" fontAlgn="base">
              <a:buNone/>
            </a:pPr>
            <a:r>
              <a:rPr lang="ru-RU" dirty="0">
                <a:effectLst/>
              </a:rPr>
              <a:t>Это одна из самых серьезных проблем. Часто при регистрации на каком-либо форуме, </a:t>
            </a:r>
            <a:r>
              <a:rPr lang="ru-RU" dirty="0" err="1">
                <a:effectLst/>
              </a:rPr>
              <a:t>торрент-трекеров</a:t>
            </a:r>
            <a:r>
              <a:rPr lang="ru-RU" dirty="0">
                <a:effectLst/>
              </a:rPr>
              <a:t> или сайте пользователь указывает адрес электронной почты и пароль, идентичный паролю к почтовому ящику или мало отличающийся от него. 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Решение: не используйте один пароль для нескольких аккаунтов</a:t>
            </a:r>
          </a:p>
          <a:p>
            <a:pPr marL="18288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Это первое, что проверит </a:t>
            </a:r>
            <a:r>
              <a:rPr lang="ru-RU" dirty="0" smtClean="0">
                <a:effectLst/>
              </a:rPr>
              <a:t>злоумышленник. </a:t>
            </a:r>
            <a:r>
              <a:rPr lang="ru-RU" dirty="0">
                <a:effectLst/>
              </a:rPr>
              <a:t>Поэтому для разных сайтов – разные пароли. Всегда. Если изобретать уникальный пароль для каждого сайта кажется вам невыполнимой миссией, придумайте отдельный хотя бы для почты — ведь она является «ключом» ко многим из ваших аккаунтов на различных сервисах.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404664"/>
            <a:ext cx="7543800" cy="914400"/>
          </a:xfrm>
        </p:spPr>
        <p:txBody>
          <a:bodyPr/>
          <a:lstStyle/>
          <a:p>
            <a:r>
              <a:rPr lang="ru-RU" dirty="0" smtClean="0">
                <a:effectLst/>
              </a:rPr>
              <a:t>Взлом </a:t>
            </a:r>
            <a:r>
              <a:rPr lang="ru-RU" dirty="0">
                <a:effectLst/>
              </a:rPr>
              <a:t>других </a:t>
            </a:r>
            <a:r>
              <a:rPr lang="ru-RU" dirty="0" smtClean="0">
                <a:effectLst/>
              </a:rPr>
              <a:t>сайтов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0F0E-D46B-4F4B-83DF-1AE98DD6E8B9}" type="datetime1">
              <a:rPr lang="ru-RU" smtClean="0"/>
              <a:t>03.12.2014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CE121A-83F3-4354-9011-561F0049DAD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91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83568" y="1844824"/>
            <a:ext cx="6096000" cy="3657599"/>
          </a:xfrm>
        </p:spPr>
        <p:txBody>
          <a:bodyPr>
            <a:normAutofit fontScale="92500" lnSpcReduction="10000"/>
          </a:bodyPr>
          <a:lstStyle/>
          <a:p>
            <a:pPr marL="18288" indent="0" fontAlgn="base">
              <a:buNone/>
            </a:pPr>
            <a:r>
              <a:rPr lang="ru-RU" dirty="0">
                <a:effectLst/>
              </a:rPr>
              <a:t>Часто одним ящиком пользуются несколько человек. Иногда друзей просят проверить почту — например, если у самого пользователя в этот момент нет доступа к интернету. 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Однако стоит помнить, что человек, который пользовался ящиком некоторое время, почти всегда может восстановить к нему доступ впоследствии. Если отношения испортятся, вокруг ящика может возникнуть спор.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Решение: не пользуйтесь чужим ящиком и никого не пускайте в свой</a:t>
            </a:r>
            <a:r>
              <a:rPr lang="ru-RU" dirty="0" smtClean="0">
                <a:effectLst/>
              </a:rPr>
              <a:t>!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764704"/>
            <a:ext cx="7128792" cy="914400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С</a:t>
            </a:r>
            <a:r>
              <a:rPr lang="ru-RU" dirty="0" smtClean="0">
                <a:effectLst/>
              </a:rPr>
              <a:t>порная </a:t>
            </a:r>
            <a:r>
              <a:rPr lang="ru-RU" dirty="0">
                <a:effectLst/>
              </a:rPr>
              <a:t>ситуация вокруг </a:t>
            </a:r>
            <a:r>
              <a:rPr lang="ru-RU" dirty="0" smtClean="0">
                <a:effectLst/>
              </a:rPr>
              <a:t>аккаунта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0F0E-D46B-4F4B-83DF-1AE98DD6E8B9}" type="datetime1">
              <a:rPr lang="ru-RU" smtClean="0"/>
              <a:t>03.12.2014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CE121A-83F3-4354-9011-561F0049DAD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84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700808"/>
            <a:ext cx="6096000" cy="3657599"/>
          </a:xfrm>
        </p:spPr>
        <p:txBody>
          <a:bodyPr>
            <a:normAutofit/>
          </a:bodyPr>
          <a:lstStyle/>
          <a:p>
            <a:pPr marL="18288" indent="0" fontAlgn="base">
              <a:buNone/>
            </a:pPr>
            <a:r>
              <a:rPr lang="ru-RU" dirty="0" err="1">
                <a:effectLst/>
              </a:rPr>
              <a:t>Сниффинг</a:t>
            </a:r>
            <a:r>
              <a:rPr lang="ru-RU" dirty="0">
                <a:effectLst/>
              </a:rPr>
              <a:t> — это прослушивание сетевого трафика. Достаточно легко «</a:t>
            </a:r>
            <a:r>
              <a:rPr lang="ru-RU" dirty="0" err="1">
                <a:effectLst/>
              </a:rPr>
              <a:t>сниффится</a:t>
            </a:r>
            <a:r>
              <a:rPr lang="ru-RU" dirty="0">
                <a:effectLst/>
              </a:rPr>
              <a:t>» трафик, идущий по беспроводным сетям — как через </a:t>
            </a:r>
            <a:r>
              <a:rPr lang="ru-RU" dirty="0" err="1">
                <a:effectLst/>
              </a:rPr>
              <a:t>Wi-Fi</a:t>
            </a:r>
            <a:r>
              <a:rPr lang="ru-RU" dirty="0">
                <a:effectLst/>
              </a:rPr>
              <a:t>, так и через спутниковый канал. Когда вы подключаетесь к интернету по </a:t>
            </a:r>
            <a:r>
              <a:rPr lang="ru-RU" dirty="0" err="1">
                <a:effectLst/>
              </a:rPr>
              <a:t>Wi-Fi</a:t>
            </a:r>
            <a:r>
              <a:rPr lang="ru-RU" dirty="0">
                <a:effectLst/>
              </a:rPr>
              <a:t>, злоумышленник может через свой девайс прослушивать весь трафик, поскольку физически данные передаются посредством радиоволн. 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Решение: используйте </a:t>
            </a:r>
            <a:r>
              <a:rPr lang="ru-RU" dirty="0" smtClean="0">
                <a:effectLst/>
              </a:rPr>
              <a:t>криптографию</a:t>
            </a:r>
            <a:endParaRPr lang="ru-RU" dirty="0">
              <a:effectLst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43800" cy="914400"/>
          </a:xfrm>
        </p:spPr>
        <p:txBody>
          <a:bodyPr/>
          <a:lstStyle/>
          <a:p>
            <a:r>
              <a:rPr lang="ru-RU" dirty="0" err="1">
                <a:effectLst/>
              </a:rPr>
              <a:t>С</a:t>
            </a:r>
            <a:r>
              <a:rPr lang="ru-RU" dirty="0" err="1" smtClean="0">
                <a:effectLst/>
              </a:rPr>
              <a:t>ниффинг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0F0E-D46B-4F4B-83DF-1AE98DD6E8B9}" type="datetime1">
              <a:rPr lang="ru-RU" smtClean="0"/>
              <a:t>03.12.2014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CE121A-83F3-4354-9011-561F0049DAD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3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700808"/>
            <a:ext cx="6096000" cy="3657599"/>
          </a:xfrm>
        </p:spPr>
        <p:txBody>
          <a:bodyPr/>
          <a:lstStyle/>
          <a:p>
            <a:r>
              <a:rPr lang="en-US" sz="2300" dirty="0" smtClean="0">
                <a:hlinkClick r:id="rId2"/>
              </a:rPr>
              <a:t>http://habrahabr.ru/</a:t>
            </a:r>
            <a:endParaRPr lang="ru-RU" sz="2300" dirty="0" smtClean="0"/>
          </a:p>
          <a:p>
            <a:r>
              <a:rPr lang="en-US" sz="2300" dirty="0" smtClean="0">
                <a:hlinkClick r:id="rId3"/>
              </a:rPr>
              <a:t>https://ru.wikipedia.org</a:t>
            </a:r>
            <a:endParaRPr lang="ru-RU" sz="2300" dirty="0" smtClean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Список использованных материалов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0F0E-D46B-4F4B-83DF-1AE98DD6E8B9}" type="datetime1">
              <a:rPr lang="ru-RU" smtClean="0"/>
              <a:t>03.12.2014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CE121A-83F3-4354-9011-561F0049DAD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17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371" y="2492896"/>
            <a:ext cx="9134629" cy="9144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0F0E-D46B-4F4B-83DF-1AE98DD6E8B9}" type="datetime1">
              <a:rPr lang="ru-RU" smtClean="0"/>
              <a:t>03.12.2014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CE121A-83F3-4354-9011-561F0049DAD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41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0F0E-D46B-4F4B-83DF-1AE98DD6E8B9}" type="datetime1">
              <a:rPr lang="ru-RU" smtClean="0"/>
              <a:t>03.12.2014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CE121A-83F3-4354-9011-561F0049DADB}" type="slidenum">
              <a:rPr lang="ru-RU" smtClean="0"/>
              <a:t>2</a:t>
            </a:fld>
            <a:endParaRPr lang="ru-RU"/>
          </a:p>
        </p:txBody>
      </p:sp>
      <p:pic>
        <p:nvPicPr>
          <p:cNvPr id="1026" name="Picture 2" descr="C:\Users\kdk\Desktop\vzlom_poch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15" y="0"/>
            <a:ext cx="4475989" cy="335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dk\Desktop\1397639972_mfwd2zwjxp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15" y="3563436"/>
            <a:ext cx="5851525" cy="32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dk\Desktop\vzlom-pochty-dlya-chainikov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1899"/>
            <a:ext cx="3136900" cy="333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45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772816"/>
            <a:ext cx="7488832" cy="3456383"/>
          </a:xfrm>
        </p:spPr>
        <p:txBody>
          <a:bodyPr>
            <a:normAutofit/>
          </a:bodyPr>
          <a:lstStyle/>
          <a:p>
            <a:pPr marL="475488" indent="-457200">
              <a:buFont typeface="+mj-lt"/>
              <a:buAutoNum type="arabicPeriod"/>
            </a:pPr>
            <a:r>
              <a:rPr lang="ru-RU" sz="3200" b="1" dirty="0">
                <a:effectLst/>
              </a:rPr>
              <a:t>Зачем взламывают электронную </a:t>
            </a:r>
            <a:r>
              <a:rPr lang="ru-RU" sz="3200" b="1" dirty="0" smtClean="0">
                <a:effectLst/>
              </a:rPr>
              <a:t>почту</a:t>
            </a:r>
            <a:r>
              <a:rPr lang="ru-RU" sz="3200" dirty="0" smtClean="0"/>
              <a:t>?</a:t>
            </a:r>
          </a:p>
          <a:p>
            <a:pPr marL="475488" indent="-457200">
              <a:buFont typeface="+mj-lt"/>
              <a:buAutoNum type="arabicPeriod"/>
            </a:pPr>
            <a:r>
              <a:rPr lang="ru-RU" sz="3200" b="1" dirty="0">
                <a:effectLst/>
              </a:rPr>
              <a:t>Как взламывают </a:t>
            </a:r>
            <a:r>
              <a:rPr lang="ru-RU" sz="3200" b="1" dirty="0" smtClean="0">
                <a:effectLst/>
              </a:rPr>
              <a:t>почту?</a:t>
            </a:r>
          </a:p>
          <a:p>
            <a:pPr marL="18288" indent="0">
              <a:buNone/>
            </a:pPr>
            <a:r>
              <a:rPr lang="ru-RU" sz="3200" b="1" dirty="0">
                <a:effectLst/>
              </a:rPr>
              <a:t> </a:t>
            </a:r>
            <a:r>
              <a:rPr lang="ru-RU" sz="3200" b="1" dirty="0" smtClean="0">
                <a:effectLst/>
              </a:rPr>
              <a:t>   + решение этих проблем</a:t>
            </a:r>
            <a:r>
              <a:rPr lang="ru-RU" dirty="0"/>
              <a:t/>
            </a:r>
            <a:br>
              <a:rPr lang="ru-RU" dirty="0"/>
            </a:br>
            <a:endParaRPr lang="ru-RU" b="1" dirty="0" smtClean="0">
              <a:effectLst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9552" y="476672"/>
            <a:ext cx="7543800" cy="914400"/>
          </a:xfrm>
        </p:spPr>
        <p:txBody>
          <a:bodyPr/>
          <a:lstStyle/>
          <a:p>
            <a:r>
              <a:rPr lang="ru-RU" dirty="0" smtClean="0"/>
              <a:t>План</a:t>
            </a:r>
            <a:r>
              <a:rPr lang="ru-RU" dirty="0"/>
              <a:t> </a:t>
            </a:r>
            <a:r>
              <a:rPr lang="ru-RU" dirty="0" smtClean="0"/>
              <a:t>изложения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0F0E-D46B-4F4B-83DF-1AE98DD6E8B9}" type="datetime1">
              <a:rPr lang="ru-RU" smtClean="0"/>
              <a:t>03.12.2014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CE121A-83F3-4354-9011-561F0049DAD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0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83568" y="1916832"/>
            <a:ext cx="6096000" cy="3657599"/>
          </a:xfrm>
        </p:spPr>
        <p:txBody>
          <a:bodyPr/>
          <a:lstStyle/>
          <a:p>
            <a:pPr marL="475488" indent="-457200">
              <a:buFont typeface="+mj-lt"/>
              <a:buAutoNum type="arabicPeriod"/>
            </a:pPr>
            <a:r>
              <a:rPr lang="ru-RU" dirty="0">
                <a:effectLst/>
              </a:rPr>
              <a:t>Учетные записи могут быть перепроданы оптом</a:t>
            </a:r>
          </a:p>
          <a:p>
            <a:pPr marL="475488" indent="-457200">
              <a:buFont typeface="+mj-lt"/>
              <a:buAutoNum type="arabicPeriod"/>
            </a:pPr>
            <a:r>
              <a:rPr lang="ru-RU" dirty="0">
                <a:effectLst/>
              </a:rPr>
              <a:t>Деньги можно извлечь </a:t>
            </a:r>
            <a:endParaRPr lang="ru-RU" dirty="0" smtClean="0">
              <a:effectLst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effectLst/>
              </a:rPr>
              <a:t>из </a:t>
            </a:r>
            <a:r>
              <a:rPr lang="ru-RU" dirty="0">
                <a:effectLst/>
              </a:rPr>
              <a:t>самого </a:t>
            </a:r>
            <a:r>
              <a:rPr lang="ru-RU" dirty="0" smtClean="0">
                <a:effectLst/>
              </a:rPr>
              <a:t>ящика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effectLst/>
              </a:rPr>
              <a:t>получить </a:t>
            </a:r>
            <a:r>
              <a:rPr lang="ru-RU" dirty="0">
                <a:effectLst/>
              </a:rPr>
              <a:t>от владельца аккаунта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effectLst/>
              </a:rPr>
              <a:t>получить </a:t>
            </a:r>
            <a:r>
              <a:rPr lang="ru-RU" dirty="0">
                <a:effectLst/>
              </a:rPr>
              <a:t>от другого заинтересованного лица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55576" y="620688"/>
            <a:ext cx="7543800" cy="9144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effectLst/>
              </a:rPr>
              <a:t>Зачем взламывают электронную </a:t>
            </a:r>
            <a:r>
              <a:rPr lang="ru-RU" b="1" dirty="0" smtClean="0">
                <a:effectLst/>
              </a:rPr>
              <a:t>почту?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0F0E-D46B-4F4B-83DF-1AE98DD6E8B9}" type="datetime1">
              <a:rPr lang="ru-RU" smtClean="0"/>
              <a:t>03.12.2014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CE121A-83F3-4354-9011-561F0049DAD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90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556792"/>
            <a:ext cx="6096000" cy="3096343"/>
          </a:xfrm>
        </p:spPr>
        <p:txBody>
          <a:bodyPr>
            <a:noAutofit/>
          </a:bodyPr>
          <a:lstStyle/>
          <a:p>
            <a:pPr marL="18288" indent="0">
              <a:buNone/>
            </a:pP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О</a:t>
            </a:r>
            <a:r>
              <a:rPr lang="ru-RU" sz="2000" dirty="0" smtClean="0">
                <a:effectLst/>
              </a:rPr>
              <a:t>бычно </a:t>
            </a:r>
            <a:r>
              <a:rPr lang="ru-RU" sz="2000" dirty="0">
                <a:effectLst/>
              </a:rPr>
              <a:t>взломы делаются массово и с использованием </a:t>
            </a:r>
            <a:r>
              <a:rPr lang="ru-RU" sz="2000" dirty="0" err="1">
                <a:effectLst/>
              </a:rPr>
              <a:t>ботнетов</a:t>
            </a:r>
            <a:r>
              <a:rPr lang="ru-RU" sz="2000" dirty="0">
                <a:effectLst/>
              </a:rPr>
              <a:t>. У атакующего нет цели взломать конкретный ящик; у него есть задача взломать как можно больше ящиков — например, имеющих определенный простой пароль. Ситуаций по-настоящему серьезного взлома, когда против жертвы использовались бы, например, 0-day-уязвимости безопасности в каком-либо </a:t>
            </a:r>
            <a:r>
              <a:rPr lang="ru-RU" sz="2000" dirty="0" smtClean="0">
                <a:effectLst/>
              </a:rPr>
              <a:t>браузере, пока </a:t>
            </a:r>
            <a:r>
              <a:rPr lang="ru-RU" sz="2000" dirty="0">
                <a:effectLst/>
              </a:rPr>
              <a:t>не встречалось.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>
                <a:effectLst/>
              </a:rPr>
              <a:t> </a:t>
            </a:r>
            <a:r>
              <a:rPr lang="ru-RU" sz="2000" dirty="0" smtClean="0">
                <a:effectLst/>
              </a:rPr>
              <a:t>На следующих слайдах вы </a:t>
            </a:r>
            <a:r>
              <a:rPr lang="ru-RU" sz="2000" dirty="0" err="1" smtClean="0">
                <a:effectLst/>
              </a:rPr>
              <a:t>увидиите</a:t>
            </a:r>
            <a:r>
              <a:rPr lang="ru-RU" sz="2000" dirty="0" smtClean="0">
                <a:effectLst/>
              </a:rPr>
              <a:t> </a:t>
            </a:r>
            <a:r>
              <a:rPr lang="ru-RU" sz="2000" dirty="0">
                <a:effectLst/>
              </a:rPr>
              <a:t>основные методы получения доступа к чужому ящику и способы защиты от них.</a:t>
            </a:r>
            <a:endParaRPr lang="ru-RU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568952" cy="914400"/>
          </a:xfrm>
        </p:spPr>
        <p:txBody>
          <a:bodyPr/>
          <a:lstStyle/>
          <a:p>
            <a:r>
              <a:rPr lang="ru-RU" b="1" dirty="0">
                <a:effectLst/>
              </a:rPr>
              <a:t>Как взламывают </a:t>
            </a:r>
            <a:r>
              <a:rPr lang="ru-RU" b="1" dirty="0" smtClean="0">
                <a:effectLst/>
              </a:rPr>
              <a:t>почту?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0F0E-D46B-4F4B-83DF-1AE98DD6E8B9}" type="datetime1">
              <a:rPr lang="ru-RU" smtClean="0"/>
              <a:t>03.12.2014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CE121A-83F3-4354-9011-561F0049DAD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21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0F0E-D46B-4F4B-83DF-1AE98DD6E8B9}" type="datetime1">
              <a:rPr lang="ru-RU" smtClean="0"/>
              <a:t>03.12.2014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CE121A-83F3-4354-9011-561F0049DADB}" type="slidenum">
              <a:rPr lang="ru-RU" smtClean="0"/>
              <a:t>6</a:t>
            </a:fld>
            <a:endParaRPr lang="ru-RU"/>
          </a:p>
        </p:txBody>
      </p:sp>
      <p:pic>
        <p:nvPicPr>
          <p:cNvPr id="6" name="Picture 2" descr="C:\Users\kdk\Desktop\a5a828b7b55293f3a10b7950e7a593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138"/>
            <a:ext cx="9144000" cy="687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29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9552" y="1700808"/>
            <a:ext cx="6096000" cy="3657599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ru-RU" dirty="0">
                <a:effectLst/>
              </a:rPr>
              <a:t>Практически любой троянец среди прочей информации уводит и пароли от электронной почты. По различным данным, до 30% компьютеров ежегодно подвергаются заражению</a:t>
            </a:r>
            <a:r>
              <a:rPr lang="ru-RU" dirty="0" smtClean="0">
                <a:effectLst/>
              </a:rPr>
              <a:t>.</a:t>
            </a:r>
          </a:p>
          <a:p>
            <a:pPr marL="18288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Решение: используйте антивирусное ПО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1520" y="44624"/>
            <a:ext cx="8532440" cy="1418456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r>
              <a:rPr lang="ru-RU" dirty="0" smtClean="0">
                <a:effectLst/>
              </a:rPr>
              <a:t>Троянская </a:t>
            </a:r>
            <a:r>
              <a:rPr lang="ru-RU" dirty="0">
                <a:effectLst/>
              </a:rPr>
              <a:t>программа на компьютере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0F0E-D46B-4F4B-83DF-1AE98DD6E8B9}" type="datetime1">
              <a:rPr lang="ru-RU" smtClean="0"/>
              <a:t>03.12.2014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CE121A-83F3-4354-9011-561F0049DAD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84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0F0E-D46B-4F4B-83DF-1AE98DD6E8B9}" type="datetime1">
              <a:rPr lang="ru-RU" smtClean="0"/>
              <a:t>03.12.2014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CE121A-83F3-4354-9011-561F0049DADB}" type="slidenum">
              <a:rPr lang="ru-RU" smtClean="0"/>
              <a:t>8</a:t>
            </a:fld>
            <a:endParaRPr lang="ru-RU"/>
          </a:p>
        </p:txBody>
      </p:sp>
      <p:pic>
        <p:nvPicPr>
          <p:cNvPr id="3074" name="Picture 2" descr="C:\Users\kdk\Desktop\956ecc18b1679d85e049199a007cc0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20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9552" y="2060848"/>
            <a:ext cx="6096000" cy="3657599"/>
          </a:xfrm>
        </p:spPr>
        <p:txBody>
          <a:bodyPr>
            <a:normAutofit fontScale="85000" lnSpcReduction="20000"/>
          </a:bodyPr>
          <a:lstStyle/>
          <a:p>
            <a:pPr marL="18288" indent="0" fontAlgn="base">
              <a:buNone/>
            </a:pPr>
            <a:r>
              <a:rPr lang="ru-RU" dirty="0">
                <a:effectLst/>
              </a:rPr>
              <a:t>Речь идет не только о коротких паролях или паролях из одних цифр. В интернете можно найти базы популярных паролей, куда входят практически все пароли, состоящие из идущих подряд на </a:t>
            </a:r>
            <a:r>
              <a:rPr lang="ru-RU" dirty="0" smtClean="0">
                <a:effectLst/>
              </a:rPr>
              <a:t>клавиатуре.</a:t>
            </a:r>
          </a:p>
          <a:p>
            <a:pPr marL="18288" indent="0" fontAlgn="base">
              <a:buNone/>
            </a:pPr>
            <a:r>
              <a:rPr lang="ru-RU" dirty="0" smtClean="0">
                <a:effectLst/>
              </a:rPr>
              <a:t>Разумеется</a:t>
            </a:r>
            <a:r>
              <a:rPr lang="ru-RU" dirty="0">
                <a:effectLst/>
              </a:rPr>
              <a:t>, наиболее распространенные словарные пароли тоже известны – их подбирают буквально по словарю. Набор русского словарного слова в латинской раскладке — тоже не гарантия неуязвимости. Такие пароли тоже легко подбираются по словарю.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Решение: избегайте простых паролей</a:t>
            </a:r>
          </a:p>
          <a:p>
            <a:pPr marL="18288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7543800" cy="914400"/>
          </a:xfrm>
        </p:spPr>
        <p:txBody>
          <a:bodyPr/>
          <a:lstStyle/>
          <a:p>
            <a:r>
              <a:rPr lang="ru-RU" dirty="0">
                <a:effectLst/>
              </a:rPr>
              <a:t>П</a:t>
            </a:r>
            <a:r>
              <a:rPr lang="ru-RU" dirty="0" smtClean="0">
                <a:effectLst/>
              </a:rPr>
              <a:t>одбор пароля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0F0E-D46B-4F4B-83DF-1AE98DD6E8B9}" type="datetime1">
              <a:rPr lang="ru-RU" smtClean="0"/>
              <a:t>03.12.2014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CE121A-83F3-4354-9011-561F0049DAD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55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Кутюр">
  <a:themeElements>
    <a:clrScheme name="Кутюр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Смокинг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Кутю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257</TotalTime>
  <Words>410</Words>
  <Application>Microsoft Office PowerPoint</Application>
  <PresentationFormat>Экран (4:3)</PresentationFormat>
  <Paragraphs>73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0" baseType="lpstr">
      <vt:lpstr>Кутюр</vt:lpstr>
      <vt:lpstr>Базовая</vt:lpstr>
      <vt:lpstr>Продажа почтовых ящиков</vt:lpstr>
      <vt:lpstr>Презентация PowerPoint</vt:lpstr>
      <vt:lpstr>План изложения:</vt:lpstr>
      <vt:lpstr>Зачем взламывают электронную почту?</vt:lpstr>
      <vt:lpstr>Как взламывают почту?</vt:lpstr>
      <vt:lpstr>Презентация PowerPoint</vt:lpstr>
      <vt:lpstr> Троянская программа на компьютере</vt:lpstr>
      <vt:lpstr>Презентация PowerPoint</vt:lpstr>
      <vt:lpstr>Подбор пароля</vt:lpstr>
      <vt:lpstr>Презентация PowerPoint</vt:lpstr>
      <vt:lpstr>Подбор ответа на секретный вопрос</vt:lpstr>
      <vt:lpstr>Презентация PowerPoint</vt:lpstr>
      <vt:lpstr>Социальная инженерия, фишинг</vt:lpstr>
      <vt:lpstr>Взлом других сайтов</vt:lpstr>
      <vt:lpstr>Спорная ситуация вокруг аккаунта</vt:lpstr>
      <vt:lpstr>Сниффинг</vt:lpstr>
      <vt:lpstr>Список использованных материалов: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Продажа почтовых ящиков</dc:title>
  <dc:creator>kdk</dc:creator>
  <cp:lastModifiedBy>kdk</cp:lastModifiedBy>
  <cp:revision>10</cp:revision>
  <dcterms:created xsi:type="dcterms:W3CDTF">2014-11-19T11:30:09Z</dcterms:created>
  <dcterms:modified xsi:type="dcterms:W3CDTF">2014-12-03T15:43:28Z</dcterms:modified>
</cp:coreProperties>
</file>