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62" r:id="rId7"/>
    <p:sldId id="269" r:id="rId8"/>
    <p:sldId id="263" r:id="rId9"/>
    <p:sldId id="268" r:id="rId10"/>
    <p:sldId id="267" r:id="rId11"/>
    <p:sldId id="264" r:id="rId12"/>
    <p:sldId id="266" r:id="rId13"/>
    <p:sldId id="260" r:id="rId14"/>
  </p:sldIdLst>
  <p:sldSz cx="12192000" cy="6858000"/>
  <p:notesSz cx="6858000" cy="9144000"/>
  <p:defaultTextStyle>
    <a:defPPr rtl="0">
      <a:defRPr lang="uk-u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A6FF2A94-FCDC-4CF7-9BD3-422AA9360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F6E5C47-23A7-4D4F-97F0-0710541C17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F37C-98E3-412F-A35C-7471F7294D92}" type="datetimeFigureOut">
              <a:rPr lang="uk-UA" smtClean="0"/>
              <a:t>05.06.2024</a:t>
            </a:fld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E08989A2-6597-4CDE-BC13-452E717C38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5F3516C-32D2-4111-A5AA-54E5C165AF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183F0-7DC2-45EE-9BFA-E23F4FC020A1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354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208-CF09-4A44-A663-78C7B33DBD2F}" type="datetimeFigureOut">
              <a:rPr lang="uk-UA" smtClean="0"/>
              <a:t>05.06.2024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1084C-1EEB-4972-B6B0-38F58FF9347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380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1084C-1EEB-4972-B6B0-38F58FF93479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9120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1084C-1EEB-4972-B6B0-38F58FF93479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114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uk-UA"/>
              <a:t>Зразок підзаголовка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1918F5D-9E68-4B6C-B0DC-E05F222FD61D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A87EAA-6CEA-480F-8463-564A2163D7C5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Вертикальни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E3039BC-10EB-4594-A369-BFAFEF1787B9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5" name="Місце для нижнього колонтитула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D8E550-726E-4C4F-81F8-4357A63D22A3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 sz="1800"/>
            </a:lvl1pPr>
          </a:lstStyle>
          <a:p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5F9B28-6BA9-4D2F-8A63-D67386E80924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лемент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95656-4014-4784-B9C0-EDBD0B33E7D3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кут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6F50DF-742B-4218-8837-287D24220270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дати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47DFD9-0150-4436-B849-365838915EF8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C8EE65-9093-4E40-9231-37A7E0FE6C5A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D90E99-47FA-4536-A2E0-B7BF4AC16C7F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зображення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uk-UA"/>
              <a:t>Клацніть піктограму, щоб додати зображення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A215BC-9CF9-494F-9274-8C3CBC213E10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6F85802-93CD-4E26-8B15-0CB92076C02A}" type="datetime1">
              <a:rPr lang="uk-UA" noProof="0" smtClean="0"/>
              <a:t>08.06.2024</a:t>
            </a:fld>
            <a:endParaRPr lang="uk-UA" noProof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9" name="Прямокут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0" name="Прямокут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1" name="Прямокут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кут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pic>
        <p:nvPicPr>
          <p:cNvPr id="7" name="Зображення 6" descr="Цифрові підключенн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кут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кут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кут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66768" y="5409315"/>
            <a:ext cx="13091666" cy="895244"/>
          </a:xfrm>
        </p:spPr>
        <p:txBody>
          <a:bodyPr rtlCol="0">
            <a:no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РАНДОМІЗОВАНИЙ КРИТЕРІЙ ПОРІВНЯННЯ СЕРЕДНІХ ДВОХ ГРУП</a:t>
            </a:r>
            <a:endParaRPr lang="uk-UA" sz="5400" dirty="0">
              <a:solidFill>
                <a:schemeClr val="bg1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3" y="765300"/>
            <a:ext cx="11298933" cy="3195331"/>
          </a:xfrm>
        </p:spPr>
        <p:txBody>
          <a:bodyPr rtlCol="0">
            <a:normAutofit/>
          </a:bodyPr>
          <a:lstStyle/>
          <a:p>
            <a: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Виконавець:				                															   Керівник</a:t>
            </a:r>
            <a:b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Студент групи МС-23м-1												КАРНАУХ ЄВГЕН ВОЛОДИМИРОВИЧ</a:t>
            </a:r>
            <a:b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Щербак Роман Олексійович											</a:t>
            </a:r>
            <a:endParaRPr lang="uk-UA" dirty="0"/>
          </a:p>
          <a:p>
            <a:pPr rtl="0"/>
            <a:endParaRPr lang="uk-UA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кут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pic>
        <p:nvPicPr>
          <p:cNvPr id="5" name="Зображення 4" descr="Дискретні 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7938" y="1810470"/>
            <a:ext cx="4024061" cy="1746762"/>
          </a:xfrm>
        </p:spPr>
        <p:txBody>
          <a:bodyPr rtlCol="0">
            <a:normAutofit/>
          </a:bodyPr>
          <a:lstStyle/>
          <a:p>
            <a:r>
              <a:rPr lang="uk-UA" sz="3200" dirty="0">
                <a:solidFill>
                  <a:srgbClr val="FFFFFF"/>
                </a:solidFill>
              </a:rPr>
              <a:t>Дякую ЗА УВАГУ!</a:t>
            </a:r>
          </a:p>
        </p:txBody>
      </p:sp>
      <p:grpSp>
        <p:nvGrpSpPr>
          <p:cNvPr id="14" name="Гру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кут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кут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кут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E011B-FBE5-4F62-8C7A-B1564D32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ПОСТАНОВКА ЗАДАЧІ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6BE9431-1ECD-4856-AA19-6D7AE8DD7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477541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400" dirty="0"/>
                  <a:t>Гострий </a:t>
                </a:r>
                <a:r>
                  <a:rPr lang="uk-UA" sz="2400" dirty="0" err="1"/>
                  <a:t>лімфобластний</a:t>
                </a:r>
                <a:r>
                  <a:rPr lang="uk-UA" sz="2400" dirty="0"/>
                  <a:t> лейкоз (</a:t>
                </a:r>
                <a:r>
                  <a:rPr lang="de-DE" sz="2400" dirty="0" err="1"/>
                  <a:t>Acute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lymphoblastic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leukemia</a:t>
                </a:r>
                <a:r>
                  <a:rPr lang="de-DE" sz="2400" dirty="0"/>
                  <a:t>, </a:t>
                </a:r>
                <a:r>
                  <a:rPr lang="uk-UA" sz="2400" dirty="0"/>
                  <a:t>ГЛЛ, </a:t>
                </a:r>
                <a:r>
                  <a:rPr lang="de-DE" sz="2400" dirty="0"/>
                  <a:t>ALL) – </a:t>
                </a:r>
                <a:r>
                  <a:rPr lang="uk-UA" sz="2400" dirty="0"/>
                  <a:t>онкологічне захворювання клітин крови (зокрема, </a:t>
                </a:r>
                <a:r>
                  <a:rPr lang="en-US" sz="2400" dirty="0"/>
                  <a:t>T-</a:t>
                </a:r>
                <a:r>
                  <a:rPr lang="uk-UA" sz="2400" dirty="0"/>
                  <a:t>лімфоцитів та </a:t>
                </a:r>
                <a:r>
                  <a:rPr lang="en-US" sz="2400" dirty="0"/>
                  <a:t>B-</a:t>
                </a:r>
                <a:r>
                  <a:rPr lang="uk-UA" sz="2400" dirty="0"/>
                  <a:t>лімфоцитів).</a:t>
                </a:r>
              </a:p>
              <a:p>
                <a:pPr marL="0" indent="0">
                  <a:buNone/>
                </a:pPr>
                <a:r>
                  <a:rPr lang="uk-UA" sz="2400" dirty="0"/>
                  <a:t>Мета</a:t>
                </a:r>
                <a:r>
                  <a:rPr lang="en-US" sz="2400" dirty="0"/>
                  <a:t> </a:t>
                </a:r>
                <a:r>
                  <a:rPr lang="uk-UA" sz="2400" dirty="0"/>
                  <a:t>– застосувати методи статистичного аналізу для встановлення істотности різниці між середніми рівнями експресії генів</a:t>
                </a:r>
                <a:r>
                  <a:rPr lang="en-US" sz="2400" dirty="0"/>
                  <a:t>.</a:t>
                </a:r>
                <a:endParaRPr lang="uk-UA" sz="2400" dirty="0"/>
              </a:p>
              <a:p>
                <a:pPr marL="0" indent="0">
                  <a:buNone/>
                </a:pPr>
                <a:r>
                  <a:rPr lang="uk-UA" sz="2400" dirty="0"/>
                  <a:t>Завдання</a:t>
                </a:r>
                <a:endParaRPr lang="en-US" sz="2400" dirty="0"/>
              </a:p>
              <a:p>
                <a:pPr lvl="0"/>
                <a:r>
                  <a:rPr lang="uk-UA" sz="2400" dirty="0"/>
                  <a:t>Огляд літератури щодо дослідження генної інформації.</a:t>
                </a:r>
              </a:p>
              <a:p>
                <a:pPr lvl="0"/>
                <a:r>
                  <a:rPr lang="uk-UA" sz="2400" dirty="0"/>
                  <a:t>Розгляд основних методів статистичного аналізу генетичної інформації.</a:t>
                </a:r>
              </a:p>
              <a:p>
                <a:pPr lvl="0"/>
                <a:r>
                  <a:rPr lang="uk-UA" sz="2400" dirty="0"/>
                  <a:t>Застосування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/>
                  <a:t> критерію для виявлення статистичної відмінности між експресією істотних генів.</a:t>
                </a:r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6BE9431-1ECD-4856-AA19-6D7AE8DD7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477541"/>
                <a:ext cx="11029615" cy="3678303"/>
              </a:xfrm>
              <a:blipFill>
                <a:blip r:embed="rId2"/>
                <a:stretch>
                  <a:fillRect l="-829" t="-14570" b="-28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C3A6F2C-E9CE-40AE-BB3D-25D26A0E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987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67224-652F-4646-9421-E25AB9C7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НАБІР ДАНИХ </a:t>
            </a:r>
            <a:r>
              <a:rPr lang="en-US" dirty="0"/>
              <a:t>ALL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78FD25A-B4BB-4E21-BBB9-3EA856890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dirty="0"/>
              <a:t>Містить інформацію про 128 пацієнтів із </a:t>
            </a:r>
            <a:r>
              <a:rPr lang="en-US" sz="2400" dirty="0"/>
              <a:t>T</a:t>
            </a:r>
            <a:r>
              <a:rPr lang="uk-UA" sz="2400" dirty="0"/>
              <a:t>-лейкемією та </a:t>
            </a:r>
            <a:r>
              <a:rPr lang="en-US" sz="2400" dirty="0"/>
              <a:t>B</a:t>
            </a:r>
            <a:r>
              <a:rPr lang="uk-UA" sz="2400" dirty="0"/>
              <a:t>-лейкемією та рівень експресії в них 12 625 генів.</a:t>
            </a:r>
          </a:p>
          <a:p>
            <a:pPr marL="0" indent="0">
              <a:buNone/>
            </a:pPr>
            <a:r>
              <a:rPr lang="uk-UA" sz="2400" dirty="0"/>
              <a:t>Релевантних для розгляду – 2391 ген.</a:t>
            </a:r>
          </a:p>
          <a:p>
            <a:pPr marL="0" indent="0">
              <a:buNone/>
            </a:pPr>
            <a:r>
              <a:rPr lang="uk-UA" sz="2400" dirty="0"/>
              <a:t>Вилучено гени з низьким рівнем експресії для обох типів хвороби та низькою мінливістю (за </a:t>
            </a:r>
            <a:r>
              <a:rPr lang="en-US" sz="2400" dirty="0"/>
              <a:t>IQR</a:t>
            </a:r>
            <a:r>
              <a:rPr lang="uk-UA" sz="2400" dirty="0"/>
              <a:t>)</a:t>
            </a:r>
            <a:r>
              <a:rPr lang="en-US" sz="2400" dirty="0"/>
              <a:t>.</a:t>
            </a:r>
            <a:endParaRPr lang="uk-UA" sz="2400" dirty="0"/>
          </a:p>
          <a:p>
            <a:pPr marL="0" indent="0">
              <a:buNone/>
            </a:pPr>
            <a:r>
              <a:rPr lang="uk-UA" sz="2400" dirty="0"/>
              <a:t>37 пацієнтів із </a:t>
            </a:r>
            <a:r>
              <a:rPr lang="en-US" sz="2400" dirty="0"/>
              <a:t>BCR/ABL, 42 </a:t>
            </a:r>
            <a:r>
              <a:rPr lang="uk-UA" sz="2400" dirty="0"/>
              <a:t>пацієнти з </a:t>
            </a:r>
            <a:r>
              <a:rPr lang="en-US" sz="2400" dirty="0"/>
              <a:t>NEG (B-</a:t>
            </a:r>
            <a:r>
              <a:rPr lang="uk-UA" sz="2400" dirty="0"/>
              <a:t>лейкемія</a:t>
            </a:r>
            <a:r>
              <a:rPr lang="en-US" sz="2400" dirty="0"/>
              <a:t>).</a:t>
            </a:r>
            <a:endParaRPr lang="uk-UA" sz="2400" dirty="0"/>
          </a:p>
          <a:p>
            <a:pPr marL="0" indent="0">
              <a:buNone/>
            </a:pPr>
            <a:r>
              <a:rPr lang="en-US" sz="2400" dirty="0"/>
              <a:t>BCR/ABL – </a:t>
            </a:r>
            <a:r>
              <a:rPr lang="uk-UA" sz="2400" dirty="0"/>
              <a:t>генетична </a:t>
            </a:r>
            <a:r>
              <a:rPr lang="uk-UA" sz="2400" dirty="0" err="1"/>
              <a:t>абнормалія</a:t>
            </a:r>
            <a:r>
              <a:rPr lang="uk-UA" sz="2400" dirty="0"/>
              <a:t> 22 хромосоми (філадельфійська хромосома).</a:t>
            </a:r>
          </a:p>
          <a:p>
            <a:pPr marL="0" indent="0">
              <a:buNone/>
            </a:pPr>
            <a:r>
              <a:rPr lang="en-US" sz="2400" dirty="0"/>
              <a:t>NEG </a:t>
            </a:r>
            <a:r>
              <a:rPr lang="uk-UA" sz="2400" dirty="0"/>
              <a:t>– відсутність виявлених генетичних </a:t>
            </a:r>
            <a:r>
              <a:rPr lang="uk-UA" sz="2400" dirty="0" err="1"/>
              <a:t>абнормалій</a:t>
            </a:r>
            <a:r>
              <a:rPr lang="uk-UA" sz="2400" dirty="0"/>
              <a:t>.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7AE9C64-7443-4992-9700-832FE43F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8724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FE60B-57EA-4769-A193-1073D2A4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НАБІР ДАНИХ </a:t>
            </a:r>
            <a:r>
              <a:rPr lang="en-US" dirty="0"/>
              <a:t>ALL</a:t>
            </a:r>
            <a:endParaRPr lang="uk-U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72C4DA-73EE-4C4D-B646-E3B584A00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1025" name="Рисунок 8">
            <a:extLst>
              <a:ext uri="{FF2B5EF4-FFF2-40B4-BE49-F238E27FC236}">
                <a16:creationId xmlns:a16="http://schemas.microsoft.com/office/drawing/2014/main" id="{F9DD6D46-3D4B-4D82-8691-B09AE4719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1" y="2178910"/>
            <a:ext cx="4449487" cy="341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3407EF9-B26D-4124-A70E-D2C207DDA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45" y="5848067"/>
            <a:ext cx="93767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Рис 1. Графік середніх рівнів експресії генів для захворювання типу </a:t>
            </a: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BCR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ABL 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чорна лінія) та </a:t>
            </a: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NEG 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червона лінія</a:t>
            </a: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BBD4B5-EBF7-412A-A8DA-A279A2D0F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1028" name="Рисунок 1">
            <a:extLst>
              <a:ext uri="{FF2B5EF4-FFF2-40B4-BE49-F238E27FC236}">
                <a16:creationId xmlns:a16="http://schemas.microsoft.com/office/drawing/2014/main" id="{7BF52A34-4862-4CBD-BF32-C1383FFD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23" y="2179100"/>
            <a:ext cx="4449487" cy="341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Місце для номера слайда 10">
            <a:extLst>
              <a:ext uri="{FF2B5EF4-FFF2-40B4-BE49-F238E27FC236}">
                <a16:creationId xmlns:a16="http://schemas.microsoft.com/office/drawing/2014/main" id="{F2FEE55F-7524-4A6F-8C13-3A65A8D3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633700" cy="781093"/>
          </a:xfrm>
        </p:spPr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939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uk-UA" dirty="0"/>
                  <a:t>СТАТИСТИКА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74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997616"/>
                <a:ext cx="11029615" cy="51679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Стандартно для порівняння середніх застосовують критерій </a:t>
                </a:r>
                <a:r>
                  <a:rPr lang="uk-UA" sz="2400" dirty="0" err="1">
                    <a:ea typeface="Calibri" panose="020F0502020204030204" pitchFamily="34" charset="0"/>
                  </a:rPr>
                  <a:t>Готелінґа</a:t>
                </a:r>
                <a:r>
                  <a:rPr lang="uk-UA" sz="2400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p>
                        <m: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з фіксованим </a:t>
                </a:r>
                <a14:m>
                  <m:oMath xmlns:m="http://schemas.openxmlformats.org/officeDocument/2006/math">
                    <m:r>
                      <a:rPr lang="uk-UA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2400" dirty="0">
                    <a:ea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За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uk-UA" sz="240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r>
                  <a:rPr lang="uk-UA" sz="2400" dirty="0"/>
                  <a:t> критерій </a:t>
                </a:r>
                <a:r>
                  <a:rPr lang="uk-UA" sz="2400" dirty="0" err="1"/>
                  <a:t>Готелінґа</a:t>
                </a:r>
                <a:r>
                  <a:rPr lang="uk-UA" sz="2400" dirty="0"/>
                  <a:t> незастосовний, а за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uk-UA" sz="2400">
                        <a:latin typeface="Cambria Math" panose="02040503050406030204" pitchFamily="18" charset="0"/>
                      </a:rPr>
                      <m:t>→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uk-UA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sz="2400" dirty="0"/>
                  <a:t> його потужність зменшується зі збільшенням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Альтернативні статистики:</a:t>
                </a:r>
                <a:endParaRPr lang="en-US" sz="2400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b="0" i="1" smtClean="0">
                              <a:latin typeface="Cambria Math" panose="02040503050406030204" pitchFamily="18" charset="0"/>
                            </a:rPr>
                            <m:t>1) </m:t>
                          </m:r>
                          <m:r>
                            <a:rPr lang="uk-UA" sz="24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uk-UA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uk-UA" sz="240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uk-UA" sz="2400" b="0" i="0" smtClean="0">
                          <a:latin typeface="Cambria Math" panose="02040503050406030204" pitchFamily="18" charset="0"/>
                        </a:rPr>
                        <m:t>, де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uk-UA" sz="240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sz="2400" dirty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997616"/>
                <a:ext cx="11029615" cy="5167955"/>
              </a:xfrm>
              <a:blipFill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5A5FE27-962A-465B-8368-95C30B71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402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8AC4157B-5E32-41EC-AC62-9016FC87DE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uk-UA" dirty="0"/>
                  <a:t>СТАТИСТИКА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8AC4157B-5E32-41EC-AC62-9016FC87DE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74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5A4AA554-02FC-45D1-9EB9-C63EEB8A5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400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=:</m:t>
                    </m:r>
                    <m:f>
                      <m:f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uk-UA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uk-UA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−2</m:t>
                    </m:r>
                    <m:f>
                      <m:f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uk-UA" sz="2400" dirty="0"/>
                  <a:t>Вилучено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uk-UA" dirty="0"/>
                  <a:t> для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uk-UA"/>
                      <m:t> та 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uk-UA" dirty="0"/>
                  <a:t> 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uk-U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uk-UA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uk-UA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sz="2400" dirty="0"/>
              </a:p>
              <a:p>
                <a:pPr marL="0" indent="0">
                  <a:buNone/>
                </a:pPr>
                <a:r>
                  <a:rPr lang="uk-UA" sz="2400" dirty="0"/>
                  <a:t>Якщо правильна гіпотеза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uk-U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uk-UA" i="1">
                          <a:latin typeface="Cambria Math" panose="02040503050406030204" pitchFamily="18" charset="0"/>
                        </a:rPr>
                        <m:t>{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uk-UA" i="1">
                          <a:latin typeface="Cambria Math" panose="02040503050406030204" pitchFamily="18" charset="0"/>
                        </a:rPr>
                        <m:t>}{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lit/>
                        </m:rPr>
                        <a:rPr lang="uk-UA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uk-UA" sz="2400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5A4AA554-02FC-45D1-9EB9-C63EEB8A5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1400D328-25D9-4020-98F8-D1DF42A7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8141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1013800"/>
              </a:xfrm>
            </p:spPr>
            <p:txBody>
              <a:bodyPr/>
              <a:lstStyle/>
              <a:p>
                <a:r>
                  <a:rPr lang="uk-UA" dirty="0"/>
                  <a:t>СТАТИСТИКА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1013800"/>
              </a:xfrm>
              <a:blipFill>
                <a:blip r:embed="rId2"/>
                <a:stretch>
                  <a:fillRect l="-1105" b="-174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0527" y="3429000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orbel" panose="020B0503020204020204" pitchFamily="34" charset="0"/>
                  </a:rPr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uk-UA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̂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 sz="24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uk-UA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den>
                    </m:f>
                    <m:r>
                      <a:rPr lang="uk-UA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sz="2400" dirty="0"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→∞,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>
                    <a:latin typeface="Corbel" panose="020B0503020204020204" pitchFamily="34" charset="0"/>
                  </a:rPr>
                  <a:t>, </a:t>
                </a:r>
                <a:r>
                  <a:rPr lang="uk-UA" sz="2400" dirty="0">
                    <a:latin typeface="Corbel" panose="020B0503020204020204" pitchFamily="34" charset="0"/>
                  </a:rPr>
                  <a:t>де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uk-UA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 sz="240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uk-UA" sz="2400" i="1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uk-UA" sz="2400">
                          <a:latin typeface="Cambria Math" panose="02040503050406030204" pitchFamily="18" charset="0"/>
                        </a:rPr>
                        <m:t>{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uk-UA" sz="240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uk-UA" sz="240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 sz="24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 sz="24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acc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𝑡𝑟</m:t>
                    </m:r>
                    <m:r>
                      <m:rPr>
                        <m:lit/>
                      </m:rP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{</m:t>
                    </m:r>
                    <m:nary>
                      <m:naryPr>
                        <m:chr m:val="∑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d>
                                      <m:dPr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sSubSup>
                              <m:sSubSup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sSubSup>
                              <m:sSubSup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m:rPr>
                                <m:lit/>
                              </m:rP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nary>
                      </m:e>
                    </m:nary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,</a:t>
                </a:r>
                <a:endParaRPr lang="en-US" sz="2400" dirty="0">
                  <a:latin typeface="Corbel" panose="020B0503020204020204" pitchFamily="34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і</m:t>
                    </m:r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-е вибіркове середнє після вилучення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і</m:t>
                    </m:r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-е вибіркове середнє після вилучення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𝑖𝑙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. </a:t>
                </a:r>
                <a:endParaRPr lang="en-US" sz="2400" dirty="0">
                  <a:latin typeface="Corbel" panose="020B0503020204020204" pitchFamily="34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Якщо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, 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– верхній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uk-UA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</a:t>
                </a:r>
                <a:r>
                  <a:rPr lang="uk-UA" sz="2400" dirty="0" err="1">
                    <a:latin typeface="Corbel" panose="020B0503020204020204" pitchFamily="34" charset="0"/>
                    <a:ea typeface="Calibri" panose="020F0502020204030204" pitchFamily="34" charset="0"/>
                  </a:rPr>
                  <a:t>квантиль</a:t>
                </a:r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розподілу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sz="2400" dirty="0">
                    <a:latin typeface="Corbel" panose="020B0503020204020204" pitchFamily="34" charset="0"/>
                  </a:rPr>
                  <a:t>, гіпотезу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Corbel" panose="020B0503020204020204" pitchFamily="34" charset="0"/>
                  </a:rPr>
                  <a:t>  </a:t>
                </a:r>
                <a:r>
                  <a:rPr lang="uk-UA" sz="2400" dirty="0">
                    <a:latin typeface="Corbel" panose="020B0503020204020204" pitchFamily="34" charset="0"/>
                  </a:rPr>
                  <a:t>відкидають.</a:t>
                </a: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527" y="3429000"/>
                <a:ext cx="11029615" cy="3678303"/>
              </a:xfrm>
              <a:blipFill>
                <a:blip r:embed="rId3"/>
                <a:stretch>
                  <a:fillRect l="-829" t="-5605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502D2C20-72A3-4084-BC97-5C84ED5E6A14}"/>
              </a:ext>
            </a:extLst>
          </p:cNvPr>
          <p:cNvSpPr/>
          <p:nvPr/>
        </p:nvSpPr>
        <p:spPr>
          <a:xfrm>
            <a:off x="53204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69B3E5E-075B-47D8-B3E4-C7B55DC8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6568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3C2DA-7618-42F2-BD92-477ADB0C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ПРОГРАМА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852CEBC4-E91A-499B-8CAD-B2ACF41C9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774054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Рівень </a:t>
                </a:r>
                <a:r>
                  <a:rPr lang="uk-UA" sz="2400" dirty="0" err="1">
                    <a:ea typeface="Calibri" panose="020F0502020204030204" pitchFamily="34" charset="0"/>
                  </a:rPr>
                  <a:t>значущости</a:t>
                </a:r>
                <a:r>
                  <a:rPr lang="uk-UA" sz="2400" dirty="0">
                    <a:ea typeface="Calibri" panose="020F0502020204030204" pitchFamily="34" charset="0"/>
                  </a:rPr>
                  <a:t> було встановлено як 0.05.</a:t>
                </a:r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Містить три модулі:</a:t>
                </a:r>
              </a:p>
              <a:p>
                <a:r>
                  <a:rPr lang="en-US" sz="2400" dirty="0">
                    <a:ea typeface="Calibri" panose="020F0502020204030204" pitchFamily="34" charset="0"/>
                  </a:rPr>
                  <a:t>main – </a:t>
                </a:r>
                <a:r>
                  <a:rPr lang="uk-UA" sz="2400" dirty="0">
                    <a:ea typeface="Calibri" panose="020F0502020204030204" pitchFamily="34" charset="0"/>
                  </a:rPr>
                  <a:t>завантаження та аналіз даних, ділення сум для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ea typeface="Calibri" panose="020F0502020204030204" pitchFamily="34" charset="0"/>
                  </a:rPr>
                  <a:t>, </a:t>
                </a:r>
                <a:r>
                  <a:rPr lang="uk-UA" sz="2400" dirty="0">
                    <a:ea typeface="Calibri" panose="020F0502020204030204" pitchFamily="34" charset="0"/>
                  </a:rPr>
                  <a:t>обчислення оцінки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  <m:r>
                          <a:rPr lang="uk-UA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ea typeface="Calibri" panose="020F0502020204030204" pitchFamily="34" charset="0"/>
                  </a:rPr>
                  <a:t> </a:t>
                </a:r>
                <a:r>
                  <a:rPr lang="uk-UA" sz="2400" dirty="0">
                    <a:ea typeface="Calibri" panose="020F0502020204030204" pitchFamily="34" charset="0"/>
                  </a:rPr>
                  <a:t>та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uk-UA" sz="2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обчислення </a:t>
                </a:r>
                <a:r>
                  <a:rPr lang="en-US" sz="2400" dirty="0" err="1"/>
                  <a:t>qnorm</a:t>
                </a:r>
                <a:r>
                  <a:rPr lang="uk-UA" sz="2400" dirty="0"/>
                  <a:t>(1-</a:t>
                </a:r>
                <a:r>
                  <a:rPr lang="en-US" sz="2400" dirty="0"/>
                  <a:t>sign</a:t>
                </a:r>
                <a:r>
                  <a:rPr lang="uk-UA" sz="2400" dirty="0"/>
                  <a:t>_</a:t>
                </a:r>
                <a:r>
                  <a:rPr lang="en-US" sz="2400" dirty="0"/>
                  <a:t>level</a:t>
                </a:r>
                <a:r>
                  <a:rPr lang="uk-UA" sz="2400" dirty="0"/>
                  <a:t>/2).</a:t>
                </a:r>
                <a:endParaRPr lang="uk-UA" sz="2400" dirty="0">
                  <a:ea typeface="Calibri" panose="020F0502020204030204" pitchFamily="34" charset="0"/>
                </a:endParaRPr>
              </a:p>
              <a:p>
                <a:r>
                  <a:rPr lang="en-US" sz="2400" dirty="0"/>
                  <a:t>sum</a:t>
                </a:r>
                <a:r>
                  <a:rPr lang="uk-UA" sz="2400" dirty="0"/>
                  <a:t>_</a:t>
                </a:r>
                <a:r>
                  <a:rPr lang="en-US" sz="2400" dirty="0"/>
                  <a:t>for</a:t>
                </a:r>
                <a:r>
                  <a:rPr lang="uk-UA" sz="2400" dirty="0"/>
                  <a:t>_</a:t>
                </a:r>
                <a:r>
                  <a:rPr lang="en-US" sz="2400" dirty="0"/>
                  <a:t>T</a:t>
                </a:r>
                <a:r>
                  <a:rPr lang="uk-UA" sz="2400" dirty="0"/>
                  <a:t>_</a:t>
                </a:r>
                <a:r>
                  <a:rPr lang="en-US" sz="2400" dirty="0"/>
                  <a:t>stat </a:t>
                </a:r>
                <a:r>
                  <a:rPr lang="uk-UA" sz="2400" dirty="0"/>
                  <a:t>– обчислення сум для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/>
                  <a:t> для векторів </a:t>
                </a:r>
                <a:r>
                  <a:rPr lang="en-US" sz="2400" dirty="0"/>
                  <a:t>X1, X2</a:t>
                </a:r>
                <a:r>
                  <a:rPr lang="uk-UA" sz="2400" dirty="0"/>
                  <a:t> та для їх комбінації.</a:t>
                </a:r>
              </a:p>
              <a:p>
                <a:r>
                  <a:rPr lang="en-US" sz="2400" dirty="0"/>
                  <a:t>trace</a:t>
                </a:r>
                <a:r>
                  <a:rPr lang="uk-UA" sz="2400" dirty="0"/>
                  <a:t>_</a:t>
                </a:r>
                <a:r>
                  <a:rPr lang="en-US" sz="2400" dirty="0"/>
                  <a:t>for</a:t>
                </a:r>
                <a:r>
                  <a:rPr lang="uk-UA" sz="2400" dirty="0"/>
                  <a:t>_</a:t>
                </a:r>
                <a:r>
                  <a:rPr lang="en-US" sz="2400" dirty="0"/>
                  <a:t>Q</a:t>
                </a:r>
                <a:r>
                  <a:rPr lang="uk-UA" sz="2400" dirty="0"/>
                  <a:t>_</a:t>
                </a:r>
                <a:r>
                  <a:rPr lang="en-US" sz="2400" dirty="0"/>
                  <a:t>stat </a:t>
                </a:r>
                <a:r>
                  <a:rPr lang="uk-UA" sz="2400" dirty="0"/>
                  <a:t>–</a:t>
                </a:r>
                <a:r>
                  <a:rPr lang="en-US" sz="2400" dirty="0"/>
                  <a:t> </a:t>
                </a:r>
                <a:r>
                  <a:rPr lang="uk-UA" sz="2400" dirty="0"/>
                  <a:t>обчислення оцінки сліду матриці для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/>
                  <a:t> для векторів </a:t>
                </a:r>
                <a:r>
                  <a:rPr lang="en-US" sz="2400" dirty="0"/>
                  <a:t>X1, X2</a:t>
                </a:r>
                <a:r>
                  <a:rPr lang="uk-UA" sz="2400" dirty="0"/>
                  <a:t> та для їх комбінації.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У результаті обчислення було отримано значення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– 0.458, тоді як значення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– 1.959, що не дозволяє відкидати гіпотезу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про рівність середніх.</a:t>
                </a:r>
                <a:endParaRPr lang="uk-UA" sz="2400" dirty="0"/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852CEBC4-E91A-499B-8CAD-B2ACF41C9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774054"/>
                <a:ext cx="11029615" cy="3678303"/>
              </a:xfrm>
              <a:blipFill>
                <a:blip r:embed="rId2"/>
                <a:stretch>
                  <a:fillRect l="-829" t="-19735" b="-845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A76B9767-8642-4A85-8013-50CD098B49F4}"/>
              </a:ext>
            </a:extLst>
          </p:cNvPr>
          <p:cNvSpPr/>
          <p:nvPr/>
        </p:nvSpPr>
        <p:spPr>
          <a:xfrm>
            <a:off x="411946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C156473-FC80-4CEC-AB97-8DE5E36D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0213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17B6A-C186-407B-ADD6-954DA380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25761634-F935-4B2A-ADA2-BAC499A0E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400" dirty="0"/>
                  <a:t>Було розглянуто набір даних про гострий </a:t>
                </a:r>
                <a:r>
                  <a:rPr lang="uk-UA" sz="2400" dirty="0" err="1"/>
                  <a:t>лімфобластний</a:t>
                </a:r>
                <a:r>
                  <a:rPr lang="uk-UA" sz="2400" dirty="0"/>
                  <a:t> лейкоз, відібрано релевантні гени та пацієнтів із типами захворювання </a:t>
                </a:r>
                <a:r>
                  <a:rPr lang="en-US" sz="2400" dirty="0"/>
                  <a:t>BCR/ABL </a:t>
                </a:r>
                <a:r>
                  <a:rPr lang="uk-UA" sz="2400" dirty="0"/>
                  <a:t>та </a:t>
                </a:r>
                <a:r>
                  <a:rPr lang="en-US" sz="2400" dirty="0"/>
                  <a:t>NEG</a:t>
                </a:r>
              </a:p>
              <a:p>
                <a:pPr marL="0" indent="0">
                  <a:buNone/>
                </a:pPr>
                <a:r>
                  <a:rPr lang="uk-UA" sz="2400" dirty="0"/>
                  <a:t>Розглянуто методи статистичного</a:t>
                </a:r>
                <a:r>
                  <a:rPr lang="ru-RU" sz="2400" dirty="0"/>
                  <a:t> </a:t>
                </a:r>
                <a:r>
                  <a:rPr lang="uk-UA" sz="2400" dirty="0"/>
                  <a:t>аналізу генетичної інформації</a:t>
                </a:r>
                <a:r>
                  <a:rPr lang="en-US" sz="2400" dirty="0"/>
                  <a:t>, </a:t>
                </a:r>
                <a:r>
                  <a:rPr lang="uk-UA" sz="2400" dirty="0"/>
                  <a:t>перевірено гіпотезу про рівність середніх за допомогою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-</a:t>
                </a:r>
                <a:r>
                  <a:rPr lang="uk-UA" sz="2400" dirty="0"/>
                  <a:t>критерію, використовуючи </a:t>
                </a:r>
                <a:r>
                  <a:rPr lang="uk-UA" sz="2400" dirty="0" err="1"/>
                  <a:t>асимптотику</a:t>
                </a:r>
                <a:r>
                  <a:rPr lang="uk-UA" sz="2400" dirty="0"/>
                  <a:t> для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lit/>
                      </m:rPr>
                      <a:rPr lang="uk-UA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sz="2400">
                        <a:latin typeface="Cambria Math" panose="02040503050406030204" pitchFamily="18" charset="0"/>
                      </a:rPr>
                      <m:t>→∞.</m:t>
                    </m:r>
                  </m:oMath>
                </a14:m>
                <a:endParaRPr lang="uk-UA" sz="2400" dirty="0"/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25761634-F935-4B2A-ADA2-BAC499A0E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28E0A7E-837B-419C-91C2-90EF6AFC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84023507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і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www.w3.org/XML/1998/namespace"/>
    <ds:schemaRef ds:uri="71af3243-3dd4-4a8d-8c0d-dd76da1f02a5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Техніка, дизайн Дивіденд</Template>
  <TotalTime>0</TotalTime>
  <Words>614</Words>
  <Application>Microsoft Office PowerPoint</Application>
  <PresentationFormat>Широкий екран</PresentationFormat>
  <Paragraphs>61</Paragraphs>
  <Slides>10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</vt:lpstr>
      <vt:lpstr>Cambria Math</vt:lpstr>
      <vt:lpstr>Corbel</vt:lpstr>
      <vt:lpstr>Gill Sans MT</vt:lpstr>
      <vt:lpstr>Times New Roman</vt:lpstr>
      <vt:lpstr>Wingdings 2</vt:lpstr>
      <vt:lpstr>Дивіденд</vt:lpstr>
      <vt:lpstr>РАНДОМІЗОВАНИЙ КРИТЕРІЙ ПОРІВНЯННЯ СЕРЕДНІХ ДВОХ ГРУП</vt:lpstr>
      <vt:lpstr>ПОСТАНОВКА ЗАДАЧІ</vt:lpstr>
      <vt:lpstr>НАБІР ДАНИХ ALL</vt:lpstr>
      <vt:lpstr>НАБІР ДАНИХ ALL</vt:lpstr>
      <vt:lpstr>СТАТИСТИКА M_n</vt:lpstr>
      <vt:lpstr>СТАТИСТИКА T_n</vt:lpstr>
      <vt:lpstr>СТАТИСТИКА Q_n</vt:lpstr>
      <vt:lpstr>ПРОГРАМА</vt:lpstr>
      <vt:lpstr>ВИСНОВКИ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2024-05-16T11:30:11Z</dcterms:created>
  <dcterms:modified xsi:type="dcterms:W3CDTF">2024-06-12T08:22:21Z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