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9" r:id="rId8"/>
    <p:sldId id="263" r:id="rId9"/>
    <p:sldId id="268" r:id="rId10"/>
    <p:sldId id="267" r:id="rId11"/>
    <p:sldId id="264" r:id="rId12"/>
    <p:sldId id="266" r:id="rId13"/>
    <p:sldId id="260" r:id="rId14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918F5D-9E68-4B6C-B0DC-E05F222FD61D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87EAA-6CEA-480F-8463-564A2163D7C5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E3039BC-10EB-4594-A369-BFAFEF1787B9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8E550-726E-4C4F-81F8-4357A63D22A3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 sz="1800"/>
            </a:lvl1pPr>
          </a:lstStyle>
          <a:p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5F9B28-6BA9-4D2F-8A63-D67386E80924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95656-4014-4784-B9C0-EDBD0B33E7D3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F50DF-742B-4218-8837-287D24220270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7DFD9-0150-4436-B849-365838915EF8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8EE65-9093-4E40-9231-37A7E0FE6C5A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D90E99-47FA-4536-A2E0-B7BF4AC16C7F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215BC-9CF9-494F-9274-8C3CBC213E10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6F85802-93CD-4E26-8B15-0CB92076C02A}" type="datetime1">
              <a:rPr lang="uk-UA" noProof="0" smtClean="0"/>
              <a:t>08.06.2024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6768" y="5409315"/>
            <a:ext cx="13091666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54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765300"/>
            <a:ext cx="11298933" cy="3195331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Виконавець:				                															   Керівник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МС-23м-1													   </a:t>
            </a:r>
            <a:r>
              <a:rPr lang="ru-RU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доцент каф. МСТ, к. ф.-м. н.</a:t>
            </a:r>
            <a:fld id="{7F6640C6-1A07-45A5-9BAE-98CEF719C095}" type="slidenum">
              <a:rPr lang="ru-RU" smtClean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fld>
            <a:fld id="{4646129C-C09D-42F0-B6B1-674755D0B96B}" type="slidenum">
              <a:rPr lang="ru-RU" smtClean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fld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											КАРНАУХ ЄВГЕН ВОЛОДИМИРОВИЧ</a:t>
            </a:r>
            <a:endParaRPr lang="uk-UA" dirty="0"/>
          </a:p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uk-UA">
                <a:solidFill>
                  <a:srgbClr val="FFFFFF"/>
                </a:solidFill>
              </a:rPr>
              <a:t>Дякуємо!</a:t>
            </a:r>
            <a:endParaRPr lang="uk-UA" dirty="0">
              <a:solidFill>
                <a:srgbClr val="FFFFFF"/>
              </a:solidFill>
            </a:endParaRP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Підзаголовок 5">
            <a:extLst>
              <a:ext uri="{FF2B5EF4-FFF2-40B4-BE49-F238E27FC236}">
                <a16:creationId xmlns:a16="http://schemas.microsoft.com/office/drawing/2014/main" id="{BD57014D-273A-49AB-8BD8-E865A8C41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</a:t>
                </a:r>
                <a:r>
                  <a:rPr lang="uk-UA" sz="2400" dirty="0" err="1"/>
                  <a:t>іс</a:t>
                </a:r>
                <a:fld id="{B58A5466-C6A5-4B30-857E-71D27DF599DB}" type="slidenum">
                  <a:rPr lang="uk-UA" sz="2400" smtClean="0"/>
                  <a:t>2</a:t>
                </a:fld>
                <a:fld id="{7F292E7C-D156-4B80-A676-2E8F4A586DFD}" type="slidenum">
                  <a:rPr lang="uk-UA" sz="2400" smtClean="0"/>
                  <a:t>2</a:t>
                </a:fld>
                <a:r>
                  <a:rPr lang="uk-UA" sz="2400" dirty="0" err="1"/>
                  <a:t>тотности</a:t>
                </a:r>
                <a:r>
                  <a:rPr lang="uk-UA" sz="2400" dirty="0"/>
                  <a:t> різниці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відмінности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r="-166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3A6F2C-E9CE-40AE-BB3D-25D26A0E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7AE9C64-7443-4992-9700-832FE43F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FE60B-57EA-4769-A193-1073D2A4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72C4DA-73EE-4C4D-B646-E3B584A0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5" name="Рисунок 8">
            <a:extLst>
              <a:ext uri="{FF2B5EF4-FFF2-40B4-BE49-F238E27FC236}">
                <a16:creationId xmlns:a16="http://schemas.microsoft.com/office/drawing/2014/main" id="{F9DD6D46-3D4B-4D82-8691-B09AE471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" y="2178910"/>
            <a:ext cx="4449487" cy="3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3407EF9-B26D-4124-A70E-D2C207DD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45" y="5848067"/>
            <a:ext cx="9376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 1. Графік середніх рівнів експресії генів для захворювання типу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ABL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чорна лінія) та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червона лінія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BBD4B5-EBF7-412A-A8DA-A279A2D0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BF52A34-4862-4CBD-BF32-C1383FFD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3" y="2179100"/>
            <a:ext cx="4449487" cy="34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F2FEE55F-7524-4A6F-8C13-3A65A8D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633700" cy="781093"/>
          </a:xfrm>
        </p:spPr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93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потужність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5A5FE27-962A-465B-8368-95C30B7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=: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Вилучено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uk-UA"/>
                      <m:t> та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uk-UA" dirty="0"/>
                  <a:t> 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Якщо правильна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}{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400D328-25D9-4020-98F8-D1DF42A7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14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bel" panose="020B0503020204020204" pitchFamily="34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, </a:t>
                </a:r>
                <a:r>
                  <a:rPr lang="uk-UA" sz="2400" dirty="0">
                    <a:latin typeface="Corbel" panose="020B0503020204020204" pitchFamily="34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. 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</a:t>
                </a:r>
                <a:r>
                  <a:rPr lang="uk-UA" sz="2400" dirty="0" err="1">
                    <a:latin typeface="Corbel" panose="020B0503020204020204" pitchFamily="34" charset="0"/>
                    <a:ea typeface="Calibri" panose="020F0502020204030204" pitchFamily="34" charset="0"/>
                  </a:rPr>
                  <a:t>квантиль</a:t>
                </a: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</a:t>
                </a:r>
                <a:r>
                  <a:rPr lang="uk-UA" sz="2400" dirty="0">
                    <a:latin typeface="Corbel" panose="020B0503020204020204" pitchFamily="34" charset="0"/>
                  </a:rPr>
                  <a:t>відкидають.</a:t>
                </a: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  <a:blipFill>
                <a:blip r:embed="rId3"/>
                <a:stretch>
                  <a:fillRect l="-829" t="-560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69B3E5E-075B-47D8-B3E4-C7B55DC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156473-FC80-4CEC-AB97-8DE5E36D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Було розглянуто набір даних про 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лейкоз, відібрано релевантні гени та пацієнтів із типами захворювання </a:t>
                </a:r>
                <a:r>
                  <a:rPr lang="en-US" sz="2400" dirty="0"/>
                  <a:t>BCR/ABL </a:t>
                </a:r>
                <a:r>
                  <a:rPr lang="uk-UA" sz="2400" dirty="0"/>
                  <a:t>та </a:t>
                </a:r>
                <a:r>
                  <a:rPr lang="en-US" sz="2400" dirty="0"/>
                  <a:t>NEG</a:t>
                </a:r>
              </a:p>
              <a:p>
                <a:pPr marL="0" indent="0">
                  <a:buNone/>
                </a:pPr>
                <a:r>
                  <a:rPr lang="ru-RU" sz="2400" dirty="0" err="1"/>
                  <a:t>Розглянуто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методи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статистичного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аналізу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генетичної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інформації</a:t>
                </a:r>
                <a:r>
                  <a:rPr lang="en-US" sz="2400" dirty="0"/>
                  <a:t>, </a:t>
                </a:r>
                <a:r>
                  <a:rPr lang="uk-UA" sz="2400" dirty="0"/>
                  <a:t>перевірено гіпотезу про рівність середніх за допомогою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uk-UA" sz="2400" dirty="0"/>
                  <a:t>критерію, використовуючи </a:t>
                </a:r>
                <a:r>
                  <a:rPr lang="uk-UA" sz="2400" dirty="0" err="1"/>
                  <a:t>асимптотику</a:t>
                </a:r>
                <a:r>
                  <a:rPr lang="uk-UA" sz="2400" dirty="0"/>
                  <a:t> для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28E0A7E-837B-419C-91C2-90EF6AF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627</Words>
  <Application>Microsoft Office PowerPoint</Application>
  <PresentationFormat>Широкий екран</PresentationFormat>
  <Paragraphs>61</Paragraphs>
  <Slides>10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НАБІР ДАНИХ ALL</vt:lpstr>
      <vt:lpstr>СТАТИСТИКА M_n</vt:lpstr>
      <vt:lpstr>СТАТИСТИКА T_n</vt:lpstr>
      <vt:lpstr>СТАТИСТИКА Q_n</vt:lpstr>
      <vt:lpstr>ПРОГРАМА</vt:lpstr>
      <vt:lpstr>ВИСНОВКИ</vt:lpstr>
      <vt:lpstr>Дякуємо!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2024-06-08T14:29:59Z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