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60" r:id="rId13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58" d="100"/>
          <a:sy n="58" d="100"/>
        </p:scale>
        <p:origin x="8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16.05.2024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16.05.2024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C99A6E-032B-4CB6-8CD9-55CA8F04A702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ECFDB-0BF4-48F3-8DB1-8C195F7AB40E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4779907-BF1B-417B-8654-43330472825B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E2BE2-2E65-4D7E-BE55-FB3A839C5DF4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608984-9B96-4952-861D-7860396CCD38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56BD-1950-4F9C-9C9F-3A3FA4F35AE2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D2646-490E-4A78-8039-4B1A6476AFA2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A9FB3-2DCA-4CAB-B91B-7DEF0114FDF3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7AE29-5ECE-4105-882B-0D5E1EBB7150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3058907-C203-47FF-9A8D-C65C17B5DAF4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A4F20-7A7D-4C7B-84F4-51B486B4BA97}" type="datetime1">
              <a:rPr lang="uk-UA" smtClean="0"/>
              <a:t>16.05.2024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2F1A5F0-8F49-4709-8BD0-BECD0576185C}" type="datetime1">
              <a:rPr lang="uk-UA" noProof="0" smtClean="0"/>
              <a:t>16.05.2024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155890"/>
            <a:ext cx="10993549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60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8194" y="453643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6BE9431-1ECD-4856-AA19-6D7AE8DD7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Гострий </a:t>
            </a:r>
            <a:r>
              <a:rPr lang="uk-UA" dirty="0" err="1"/>
              <a:t>лімфобластний</a:t>
            </a:r>
            <a:r>
              <a:rPr lang="uk-UA" dirty="0"/>
              <a:t> лейкоз (</a:t>
            </a:r>
            <a:r>
              <a:rPr lang="de-DE" dirty="0" err="1"/>
              <a:t>Acute</a:t>
            </a:r>
            <a:r>
              <a:rPr lang="de-DE" dirty="0"/>
              <a:t> </a:t>
            </a:r>
            <a:r>
              <a:rPr lang="de-DE" dirty="0" err="1"/>
              <a:t>lymphoblastic</a:t>
            </a:r>
            <a:r>
              <a:rPr lang="de-DE" dirty="0"/>
              <a:t> </a:t>
            </a:r>
            <a:r>
              <a:rPr lang="de-DE" dirty="0" err="1"/>
              <a:t>leukemia</a:t>
            </a:r>
            <a:r>
              <a:rPr lang="de-DE" dirty="0"/>
              <a:t>, </a:t>
            </a:r>
            <a:r>
              <a:rPr lang="uk-UA" dirty="0"/>
              <a:t>ГЛЛ, </a:t>
            </a:r>
            <a:r>
              <a:rPr lang="de-DE" dirty="0"/>
              <a:t>ALL) – </a:t>
            </a:r>
            <a:r>
              <a:rPr lang="uk-UA" dirty="0"/>
              <a:t>онкологічне захворювання клітин крови (зокрема, </a:t>
            </a:r>
            <a:r>
              <a:rPr lang="en-US" dirty="0"/>
              <a:t>T-</a:t>
            </a:r>
            <a:r>
              <a:rPr lang="uk-UA" dirty="0"/>
              <a:t>лімфоцитів та </a:t>
            </a:r>
            <a:r>
              <a:rPr lang="en-US" dirty="0"/>
              <a:t>B-</a:t>
            </a:r>
            <a:r>
              <a:rPr lang="uk-UA" dirty="0"/>
              <a:t>лімфоцитів).</a:t>
            </a:r>
          </a:p>
          <a:p>
            <a:pPr marL="0" indent="0">
              <a:buNone/>
            </a:pPr>
            <a:r>
              <a:rPr lang="uk-UA" dirty="0"/>
              <a:t>Об’єкт</a:t>
            </a:r>
          </a:p>
          <a:p>
            <a:pPr marL="0" indent="0">
              <a:buNone/>
            </a:pPr>
            <a:r>
              <a:rPr lang="uk-UA" dirty="0"/>
              <a:t>Предмет</a:t>
            </a:r>
          </a:p>
          <a:p>
            <a:pPr marL="0" indent="0">
              <a:buNone/>
            </a:pPr>
            <a:r>
              <a:rPr lang="uk-UA" dirty="0"/>
              <a:t>Мета</a:t>
            </a:r>
          </a:p>
          <a:p>
            <a:pPr marL="0" indent="0">
              <a:buNone/>
            </a:pPr>
            <a:r>
              <a:rPr lang="uk-UA" dirty="0"/>
              <a:t>Завдання</a:t>
            </a:r>
          </a:p>
        </p:txBody>
      </p:sp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Містить інформацію про 128 пацієнтів із </a:t>
            </a:r>
            <a:r>
              <a:rPr lang="en-US" dirty="0"/>
              <a:t>T</a:t>
            </a:r>
            <a:r>
              <a:rPr lang="uk-UA" dirty="0"/>
              <a:t>-лейкемією та </a:t>
            </a:r>
            <a:r>
              <a:rPr lang="en-US" dirty="0"/>
              <a:t>B</a:t>
            </a:r>
            <a:r>
              <a:rPr lang="uk-UA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dirty="0"/>
              <a:t>Вилучено гени з низьким рівнем експресії для обох типів хвороби та низькою мінливістю (за </a:t>
            </a:r>
            <a:r>
              <a:rPr lang="en-US" dirty="0"/>
              <a:t>IQR</a:t>
            </a:r>
            <a:r>
              <a:rPr lang="uk-UA" dirty="0"/>
              <a:t>)</a:t>
            </a:r>
            <a:r>
              <a:rPr lang="en-US" dirty="0"/>
              <a:t>.</a:t>
            </a:r>
            <a:endParaRPr lang="uk-UA" dirty="0"/>
          </a:p>
          <a:p>
            <a:pPr marL="0" indent="0">
              <a:buNone/>
            </a:pPr>
            <a:r>
              <a:rPr lang="uk-UA" dirty="0"/>
              <a:t>37 пацієнтів із </a:t>
            </a:r>
            <a:r>
              <a:rPr lang="en-US" dirty="0"/>
              <a:t>BCR/ABL, 42 </a:t>
            </a:r>
            <a:r>
              <a:rPr lang="uk-UA" dirty="0"/>
              <a:t>пацієнти з </a:t>
            </a:r>
            <a:r>
              <a:rPr lang="en-US" dirty="0"/>
              <a:t>NEG (B-</a:t>
            </a:r>
            <a:r>
              <a:rPr lang="uk-UA" dirty="0"/>
              <a:t>лейкемія</a:t>
            </a:r>
            <a:r>
              <a:rPr lang="en-US" dirty="0"/>
              <a:t>).</a:t>
            </a:r>
            <a:endParaRPr lang="uk-UA" dirty="0"/>
          </a:p>
          <a:p>
            <a:pPr marL="0" indent="0">
              <a:buNone/>
            </a:pPr>
            <a:r>
              <a:rPr lang="en-US" dirty="0"/>
              <a:t>BCR/ABL – </a:t>
            </a:r>
            <a:r>
              <a:rPr lang="uk-UA" dirty="0"/>
              <a:t>генетична </a:t>
            </a:r>
            <a:r>
              <a:rPr lang="uk-UA" dirty="0" err="1"/>
              <a:t>абнормалія</a:t>
            </a:r>
            <a:r>
              <a:rPr lang="uk-UA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dirty="0"/>
              <a:t>NEG </a:t>
            </a:r>
            <a:r>
              <a:rPr lang="uk-UA" dirty="0"/>
              <a:t>– відсутність виявлених генетичних </a:t>
            </a:r>
            <a:r>
              <a:rPr lang="uk-UA" dirty="0" err="1"/>
              <a:t>абнормалій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BB90-EC6E-4C84-8555-A52A4FA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Готелінґа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dirty="0"/>
                  <a:t> критерій </a:t>
                </a:r>
                <a:r>
                  <a:rPr lang="uk-UA" dirty="0" err="1"/>
                  <a:t>Готелінґа</a:t>
                </a:r>
                <a:r>
                  <a:rPr lang="uk-UA" dirty="0"/>
                  <a:t> незастосовний, а за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uk-UA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 його точність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Альтернативні статистики: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2) 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>
                          <a:latin typeface="Cambria Math" panose="02040503050406030204" pitchFamily="18" charset="0"/>
                        </a:rPr>
                        <m:t>=: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r>
                        <a:rPr lang="uk-UA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uk-UA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uk-UA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→∞,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2"/>
                <a:stretch>
                  <a:fillRect l="-442" r="-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9BB90-EC6E-4C84-8555-A52A4FAF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СТАТИСТИКИ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3183775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uk-UA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:r>
                  <a:rPr lang="uk-UA" dirty="0"/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uk-UA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квантиль</a:t>
                </a: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uk-UA" dirty="0"/>
                  <a:t>відкидають.</a:t>
                </a:r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3183775"/>
                <a:ext cx="11029615" cy="3678303"/>
              </a:xfrm>
              <a:blipFill>
                <a:blip r:embed="rId2"/>
                <a:stretch>
                  <a:fillRect l="-442" t="-245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2CEBC4-E91A-499B-8CAD-B2ACF41C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Рівень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значущости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 було встановлено </a:t>
            </a:r>
            <a:r>
              <a:rPr lang="uk-UA">
                <a:latin typeface="Times New Roman" panose="02020603050405020304" pitchFamily="18" charset="0"/>
                <a:ea typeface="Calibri" panose="020F0502020204030204" pitchFamily="34" charset="0"/>
              </a:rPr>
              <a:t>як 0.05.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25D2A-5B72-4591-9EB5-3C50E0A7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F6E2FE2D-7695-405C-98AC-5BA74AAEB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0.4584315,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– 1.959964,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про рівність середніх.</a:t>
                </a:r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F6E2FE2D-7695-405C-98AC-5BA74AAEB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70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761634-F935-4B2A-ADA2-BAC499A0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316</Words>
  <Application>Microsoft Office PowerPoint</Application>
  <PresentationFormat>Широкий екран</PresentationFormat>
  <Paragraphs>40</Paragraphs>
  <Slides>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6" baseType="lpstr">
      <vt:lpstr>Calibri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Вступ</vt:lpstr>
      <vt:lpstr>НАБІР ДАНИХ ALL</vt:lpstr>
      <vt:lpstr>СТАТИСТИКИ</vt:lpstr>
      <vt:lpstr>СТАТИСТИКИ</vt:lpstr>
      <vt:lpstr>ПРОГРАМА</vt:lpstr>
      <vt:lpstr>РЕЗУЛЬТАТИ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2024-05-17T10:50:08Z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