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1" r:id="rId6"/>
    <p:sldId id="262" r:id="rId7"/>
    <p:sldId id="263" r:id="rId8"/>
    <p:sldId id="268" r:id="rId9"/>
    <p:sldId id="267" r:id="rId10"/>
    <p:sldId id="264" r:id="rId11"/>
    <p:sldId id="266" r:id="rId12"/>
    <p:sldId id="260" r:id="rId13"/>
  </p:sldIdLst>
  <p:sldSz cx="12192000" cy="6858000"/>
  <p:notesSz cx="6858000" cy="9144000"/>
  <p:defaultTextStyle>
    <a:defPPr rtl="0">
      <a:defRPr lang="uk-ua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>
            <a:extLst>
              <a:ext uri="{FF2B5EF4-FFF2-40B4-BE49-F238E27FC236}">
                <a16:creationId xmlns:a16="http://schemas.microsoft.com/office/drawing/2014/main" id="{A6FF2A94-FCDC-4CF7-9BD3-422AA9360D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0F6E5C47-23A7-4D4F-97F0-0710541C17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4F37C-98E3-412F-A35C-7471F7294D92}" type="datetimeFigureOut">
              <a:rPr lang="uk-UA" smtClean="0"/>
              <a:t>04.06.2024</a:t>
            </a:fld>
            <a:endParaRPr lang="uk-UA" dirty="0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E08989A2-6597-4CDE-BC13-452E717C38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B5F3516C-32D2-4111-A5AA-54E5C165AF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183F0-7DC2-45EE-9BFA-E23F4FC020A1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73544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65208-CF09-4A44-A663-78C7B33DBD2F}" type="datetimeFigureOut">
              <a:rPr lang="uk-UA" smtClean="0"/>
              <a:t>31.05.2024</a:t>
            </a:fld>
            <a:endParaRPr lang="uk-UA" dirty="0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dirty="0"/>
              <a:t>Зразок тексту</a:t>
            </a:r>
          </a:p>
          <a:p>
            <a:pPr lvl="1"/>
            <a:r>
              <a:rPr lang="uk-UA" dirty="0"/>
              <a:t>Другий рівень</a:t>
            </a:r>
          </a:p>
          <a:p>
            <a:pPr lvl="2"/>
            <a:r>
              <a:rPr lang="uk-UA" dirty="0"/>
              <a:t>Третій рівень</a:t>
            </a:r>
          </a:p>
          <a:p>
            <a:pPr lvl="3"/>
            <a:r>
              <a:rPr lang="uk-UA" dirty="0"/>
              <a:t>Четвертий рівень</a:t>
            </a:r>
          </a:p>
          <a:p>
            <a:pPr lvl="4"/>
            <a:r>
              <a:rPr lang="uk-UA" dirty="0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1084C-1EEB-4972-B6B0-38F58FF93479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73805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1084C-1EEB-4972-B6B0-38F58FF93479}" type="slidenum">
              <a:rPr lang="uk-UA" smtClean="0"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91208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1084C-1EEB-4972-B6B0-38F58FF93479}" type="slidenum">
              <a:rPr lang="uk-UA" smtClean="0"/>
              <a:t>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11142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uk-UA"/>
              <a:t>Зразок підзаголовка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AC99A6E-032B-4CB6-8CD9-55CA8F04A702}" type="datetime1">
              <a:rPr lang="uk-UA" smtClean="0"/>
              <a:t>31.05.2024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вертикального тексту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2ECFDB-0BF4-48F3-8DB1-8C195F7AB40E}" type="datetime1">
              <a:rPr lang="uk-UA" smtClean="0"/>
              <a:t>31.05.2024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Вертикальний заголовок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uk-UA"/>
              <a:t>Клацніть, щоб редагувати стиль зразка заголовка</a:t>
            </a:r>
            <a:endParaRPr lang="uk-UA" dirty="0"/>
          </a:p>
        </p:txBody>
      </p:sp>
      <p:sp>
        <p:nvSpPr>
          <p:cNvPr id="3" name="Місце для вертикального тексту 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4779907-BF1B-417B-8654-43330472825B}" type="datetime1">
              <a:rPr lang="uk-UA" smtClean="0"/>
              <a:t>31.05.2024</a:t>
            </a:fld>
            <a:endParaRPr lang="uk-UA" dirty="0"/>
          </a:p>
        </p:txBody>
      </p:sp>
      <p:sp>
        <p:nvSpPr>
          <p:cNvPr id="5" name="Місце для нижнього колонтитула 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кутник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DE2BE2-2E65-4D7E-BE55-FB3A839C5DF4}" type="datetime1">
              <a:rPr lang="uk-UA" smtClean="0"/>
              <a:t>31.05.2024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C608984-9B96-4952-861D-7860396CCD38}" type="datetime1">
              <a:rPr lang="uk-UA" smtClean="0"/>
              <a:t>31.05.2024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елементи вміст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кутник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4056BD-1950-4F9C-9C9F-3A3FA4F35AE2}" type="datetime1">
              <a:rPr lang="uk-UA" smtClean="0"/>
              <a:t>31.05.2024</a:t>
            </a:fld>
            <a:endParaRPr lang="uk-UA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кутник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uk-UA"/>
              <a:t>Зразок тексту</a:t>
            </a:r>
            <a:endParaRPr lang="uk-UA" dirty="0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uk-UA"/>
              <a:t>Зразок тексту</a:t>
            </a:r>
            <a:endParaRPr lang="uk-UA" dirty="0"/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9D2646-490E-4A78-8039-4B1A6476AFA2}" type="datetime1">
              <a:rPr lang="uk-UA" smtClean="0"/>
              <a:t>31.05.2024</a:t>
            </a:fld>
            <a:endParaRPr lang="uk-UA" dirty="0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дати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EA9FB3-2DCA-4CAB-B91B-7DEF0114FDF3}" type="datetime1">
              <a:rPr lang="uk-UA" smtClean="0"/>
              <a:t>31.05.2024</a:t>
            </a:fld>
            <a:endParaRPr lang="uk-UA" dirty="0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  <p:sp>
        <p:nvSpPr>
          <p:cNvPr id="7" name="Прямокутник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67AE29-5ECE-4105-882B-0D5E1EBB7150}" type="datetime1">
              <a:rPr lang="uk-UA" smtClean="0"/>
              <a:t>31.05.2024</a:t>
            </a:fld>
            <a:endParaRPr lang="uk-UA" dirty="0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кутник 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вмісту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uk-UA"/>
              <a:t>Зразок тексту</a:t>
            </a:r>
            <a:endParaRPr lang="uk-UA" dirty="0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3058907-C203-47FF-9A8D-C65C17B5DAF4}" type="datetime1">
              <a:rPr lang="uk-UA" smtClean="0"/>
              <a:t>31.05.2024</a:t>
            </a:fld>
            <a:endParaRPr lang="uk-UA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зображення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uk-UA"/>
              <a:t>Клацніть піктограму, щоб додати зображення</a:t>
            </a:r>
            <a:endParaRPr lang="uk-UA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uk-UA"/>
              <a:t>Зразок тексту</a:t>
            </a:r>
            <a:endParaRPr lang="uk-UA" dirty="0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A4F20-7A7D-4C7B-84F4-51B486B4BA97}" type="datetime1">
              <a:rPr lang="uk-UA" smtClean="0"/>
              <a:t>31.05.2024</a:t>
            </a:fld>
            <a:endParaRPr lang="uk-UA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uk-UA"/>
              <a:t>Зразок заголовка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uk-UA"/>
              <a:t>Зразок тексту</a:t>
            </a:r>
          </a:p>
          <a:p>
            <a:pPr lvl="1" rtl="0"/>
            <a:r>
              <a:rPr lang="uk-UA"/>
              <a:t>Другий рівень</a:t>
            </a:r>
          </a:p>
          <a:p>
            <a:pPr lvl="2" rtl="0"/>
            <a:r>
              <a:rPr lang="uk-UA"/>
              <a:t>Третій рівень</a:t>
            </a:r>
          </a:p>
          <a:p>
            <a:pPr lvl="3" rtl="0"/>
            <a:r>
              <a:rPr lang="uk-UA"/>
              <a:t>Четвертий рівень</a:t>
            </a:r>
          </a:p>
          <a:p>
            <a:pPr lvl="4" rtl="0"/>
            <a:r>
              <a:rPr lang="uk-UA"/>
              <a:t>П’ятий рівень</a:t>
            </a:r>
            <a:endParaRPr lang="uk-UA" dirty="0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F2F1A5F0-8F49-4709-8BD0-BECD0576185C}" type="datetime1">
              <a:rPr lang="uk-UA" noProof="0" smtClean="0"/>
              <a:t>31.05.2024</a:t>
            </a:fld>
            <a:endParaRPr lang="uk-UA" noProof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uk-UA" smtClean="0"/>
              <a:pPr/>
              <a:t>‹№›</a:t>
            </a:fld>
            <a:endParaRPr lang="uk-UA" dirty="0"/>
          </a:p>
        </p:txBody>
      </p:sp>
      <p:sp>
        <p:nvSpPr>
          <p:cNvPr id="9" name="Прямокутник 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10" name="Прямокутник 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11" name="Прямокутник 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кутник 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dirty="0"/>
          </a:p>
        </p:txBody>
      </p:sp>
      <p:pic>
        <p:nvPicPr>
          <p:cNvPr id="7" name="Зображення 6" descr="Цифрові підключення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Група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кутник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Прямокутник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Прямокутник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Прямокутник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66768" y="5409315"/>
            <a:ext cx="13091666" cy="895244"/>
          </a:xfrm>
        </p:spPr>
        <p:txBody>
          <a:bodyPr rtlCol="0">
            <a:noAutofit/>
          </a:bodyPr>
          <a:lstStyle/>
          <a:p>
            <a:pPr algn="ctr"/>
            <a:r>
              <a:rPr lang="ru-RU" sz="5400" dirty="0">
                <a:solidFill>
                  <a:schemeClr val="bg1"/>
                </a:solidFill>
              </a:rPr>
              <a:t>РАНДОМІЗОВАНИЙ КРИТЕРІЙ ПОРІВНЯННЯ СЕРЕДНІХ ДВОХ ГРУП</a:t>
            </a:r>
            <a:endParaRPr lang="uk-UA" sz="5400" dirty="0">
              <a:solidFill>
                <a:schemeClr val="bg1"/>
              </a:solidFill>
            </a:endParaRP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533" y="765300"/>
            <a:ext cx="11298933" cy="3195331"/>
          </a:xfrm>
        </p:spPr>
        <p:txBody>
          <a:bodyPr rtlCol="0">
            <a:normAutofit/>
          </a:bodyPr>
          <a:lstStyle/>
          <a:p>
            <a:r>
              <a:rPr lang="uk-UA" dirty="0">
                <a:solidFill>
                  <a:srgbClr val="FFFFF3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Виконавець:				                															   Керівник</a:t>
            </a:r>
            <a:br>
              <a:rPr lang="uk-UA" dirty="0">
                <a:solidFill>
                  <a:srgbClr val="FFFFF3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uk-UA" dirty="0">
                <a:solidFill>
                  <a:srgbClr val="FFFFF3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Студент групи МС-23м-1													   </a:t>
            </a:r>
            <a:r>
              <a:rPr lang="ru-RU" dirty="0">
                <a:solidFill>
                  <a:srgbClr val="FFFFF3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доцент каф. МСТ, к. ф.-м. н</a:t>
            </a:r>
            <a:br>
              <a:rPr lang="uk-UA" dirty="0">
                <a:solidFill>
                  <a:srgbClr val="FFFFF3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uk-UA" dirty="0">
                <a:solidFill>
                  <a:srgbClr val="FFFFF3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Щербак Роман Олексійович											КАРНАУХ ЄВГЕН ВОЛОДИМИРОВИЧ</a:t>
            </a:r>
            <a:endParaRPr lang="uk-UA" dirty="0"/>
          </a:p>
          <a:p>
            <a:pPr rtl="0"/>
            <a:endParaRPr lang="uk-UA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1E011B-FBE5-4F62-8C7A-B1564D32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ПОСТАНОВКА ЗАДАЧІ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06BE9431-1ECD-4856-AA19-6D7AE8DD7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477541"/>
                <a:ext cx="11029615" cy="367830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uk-UA" sz="2400" dirty="0"/>
                  <a:t>Гострий </a:t>
                </a:r>
                <a:r>
                  <a:rPr lang="uk-UA" sz="2400" dirty="0" err="1"/>
                  <a:t>лімфобластний</a:t>
                </a:r>
                <a:r>
                  <a:rPr lang="uk-UA" sz="2400" dirty="0"/>
                  <a:t> лейкоз (</a:t>
                </a:r>
                <a:r>
                  <a:rPr lang="de-DE" sz="2400" dirty="0" err="1"/>
                  <a:t>Acute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lymphoblastic</a:t>
                </a:r>
                <a:r>
                  <a:rPr lang="de-DE" sz="2400" dirty="0"/>
                  <a:t> </a:t>
                </a:r>
                <a:r>
                  <a:rPr lang="de-DE" sz="2400" dirty="0" err="1"/>
                  <a:t>leukemia</a:t>
                </a:r>
                <a:r>
                  <a:rPr lang="de-DE" sz="2400" dirty="0"/>
                  <a:t>, </a:t>
                </a:r>
                <a:r>
                  <a:rPr lang="uk-UA" sz="2400" dirty="0"/>
                  <a:t>ГЛЛ, </a:t>
                </a:r>
                <a:r>
                  <a:rPr lang="de-DE" sz="2400" dirty="0"/>
                  <a:t>ALL) – </a:t>
                </a:r>
                <a:r>
                  <a:rPr lang="uk-UA" sz="2400" dirty="0"/>
                  <a:t>онкологічне захворювання клітин крови (зокрема, </a:t>
                </a:r>
                <a:r>
                  <a:rPr lang="en-US" sz="2400" dirty="0"/>
                  <a:t>T-</a:t>
                </a:r>
                <a:r>
                  <a:rPr lang="uk-UA" sz="2400" dirty="0"/>
                  <a:t>лімфоцитів та </a:t>
                </a:r>
                <a:r>
                  <a:rPr lang="en-US" sz="2400" dirty="0"/>
                  <a:t>B-</a:t>
                </a:r>
                <a:r>
                  <a:rPr lang="uk-UA" sz="2400" dirty="0"/>
                  <a:t>лімфоцитів).</a:t>
                </a:r>
              </a:p>
              <a:p>
                <a:pPr marL="0" indent="0">
                  <a:buNone/>
                </a:pPr>
                <a:r>
                  <a:rPr lang="uk-UA" sz="2400" dirty="0"/>
                  <a:t>Мета</a:t>
                </a:r>
                <a:r>
                  <a:rPr lang="en-US" sz="2400" dirty="0"/>
                  <a:t> </a:t>
                </a:r>
                <a:r>
                  <a:rPr lang="uk-UA" sz="2400" dirty="0"/>
                  <a:t>– застосувати методи статистичного аналізу для встановлення </a:t>
                </a:r>
                <a:r>
                  <a:rPr lang="uk-UA" sz="2400" dirty="0" err="1"/>
                  <a:t>істотности</a:t>
                </a:r>
                <a:r>
                  <a:rPr lang="uk-UA" sz="2400" dirty="0"/>
                  <a:t> різниці середніми рівнями експресії генів</a:t>
                </a:r>
                <a:r>
                  <a:rPr lang="en-US" sz="2400" dirty="0"/>
                  <a:t>.</a:t>
                </a:r>
                <a:endParaRPr lang="uk-UA" sz="2400" dirty="0"/>
              </a:p>
              <a:p>
                <a:pPr marL="0" indent="0">
                  <a:buNone/>
                </a:pPr>
                <a:r>
                  <a:rPr lang="uk-UA" sz="2400" dirty="0"/>
                  <a:t>Завдання</a:t>
                </a:r>
                <a:endParaRPr lang="en-US" sz="2400" dirty="0"/>
              </a:p>
              <a:p>
                <a:pPr lvl="0"/>
                <a:r>
                  <a:rPr lang="uk-UA" sz="2400" dirty="0"/>
                  <a:t>Огляд літератури щодо дослідження генної інформації.</a:t>
                </a:r>
              </a:p>
              <a:p>
                <a:pPr lvl="0"/>
                <a:r>
                  <a:rPr lang="uk-UA" sz="2400" dirty="0"/>
                  <a:t>Розгляд основних методів статистичного аналізу генетичної інформації.</a:t>
                </a:r>
              </a:p>
              <a:p>
                <a:pPr lvl="0"/>
                <a:r>
                  <a:rPr lang="uk-UA" sz="2400" dirty="0"/>
                  <a:t>Застосування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/>
                        </m:ctrlPr>
                      </m:sSubPr>
                      <m:e>
                        <m:r>
                          <a:rPr lang="en-US" sz="2400" i="1"/>
                          <m:t>𝑇</m:t>
                        </m:r>
                      </m:e>
                      <m:sub>
                        <m:r>
                          <a:rPr lang="en-US" sz="2400" i="1"/>
                          <m:t>𝑛</m:t>
                        </m:r>
                      </m:sub>
                    </m:sSub>
                  </m:oMath>
                </a14:m>
                <a:r>
                  <a:rPr lang="uk-UA" sz="2400" dirty="0"/>
                  <a:t> критерію для виявлення статистичної </a:t>
                </a:r>
                <a:r>
                  <a:rPr lang="uk-UA" sz="2400" dirty="0" err="1"/>
                  <a:t>відмінности</a:t>
                </a:r>
                <a:r>
                  <a:rPr lang="uk-UA" sz="2400" dirty="0"/>
                  <a:t> між експресією істотних генів.</a:t>
                </a:r>
              </a:p>
              <a:p>
                <a:pPr marL="0" indent="0">
                  <a:buNone/>
                </a:pPr>
                <a:endParaRPr lang="uk-UA" sz="2400" dirty="0"/>
              </a:p>
            </p:txBody>
          </p:sp>
        </mc:Choice>
        <mc:Fallback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06BE9431-1ECD-4856-AA19-6D7AE8DD7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477541"/>
                <a:ext cx="11029615" cy="3678303"/>
              </a:xfrm>
              <a:blipFill>
                <a:blip r:embed="rId2"/>
                <a:stretch>
                  <a:fillRect l="-829" t="-14570" b="-281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871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B67224-652F-4646-9421-E25AB9C7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НАБІР ДАНИХ </a:t>
            </a:r>
            <a:r>
              <a:rPr lang="en-US" dirty="0"/>
              <a:t>ALL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78FD25A-B4BB-4E21-BBB9-3EA856890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uk-UA" sz="2400" dirty="0"/>
              <a:t>Містить інформацію про 128 пацієнтів із </a:t>
            </a:r>
            <a:r>
              <a:rPr lang="en-US" sz="2400" dirty="0"/>
              <a:t>T</a:t>
            </a:r>
            <a:r>
              <a:rPr lang="uk-UA" sz="2400" dirty="0"/>
              <a:t>-лейкемією та </a:t>
            </a:r>
            <a:r>
              <a:rPr lang="en-US" sz="2400" dirty="0"/>
              <a:t>B</a:t>
            </a:r>
            <a:r>
              <a:rPr lang="uk-UA" sz="2400" dirty="0"/>
              <a:t>-лейкемією та рівень експресії в них 12 625 генів.</a:t>
            </a:r>
          </a:p>
          <a:p>
            <a:pPr marL="0" indent="0">
              <a:buNone/>
            </a:pPr>
            <a:r>
              <a:rPr lang="uk-UA" sz="2400" dirty="0"/>
              <a:t>Релевантних для розгляду – 2391 ген.</a:t>
            </a:r>
          </a:p>
          <a:p>
            <a:pPr marL="0" indent="0">
              <a:buNone/>
            </a:pPr>
            <a:r>
              <a:rPr lang="uk-UA" sz="2400" dirty="0"/>
              <a:t>Вилучено гени з низьким рівнем експресії для обох типів хвороби та низькою мінливістю (за </a:t>
            </a:r>
            <a:r>
              <a:rPr lang="en-US" sz="2400" dirty="0"/>
              <a:t>IQR</a:t>
            </a:r>
            <a:r>
              <a:rPr lang="uk-UA" sz="2400" dirty="0"/>
              <a:t>)</a:t>
            </a:r>
            <a:r>
              <a:rPr lang="en-US" sz="2400" dirty="0"/>
              <a:t>.</a:t>
            </a:r>
            <a:endParaRPr lang="uk-UA" sz="2400" dirty="0"/>
          </a:p>
          <a:p>
            <a:pPr marL="0" indent="0">
              <a:buNone/>
            </a:pPr>
            <a:r>
              <a:rPr lang="uk-UA" sz="2400" dirty="0"/>
              <a:t>37 пацієнтів із </a:t>
            </a:r>
            <a:r>
              <a:rPr lang="en-US" sz="2400" dirty="0"/>
              <a:t>BCR/ABL, 42 </a:t>
            </a:r>
            <a:r>
              <a:rPr lang="uk-UA" sz="2400" dirty="0"/>
              <a:t>пацієнти з </a:t>
            </a:r>
            <a:r>
              <a:rPr lang="en-US" sz="2400" dirty="0"/>
              <a:t>NEG (B-</a:t>
            </a:r>
            <a:r>
              <a:rPr lang="uk-UA" sz="2400" dirty="0"/>
              <a:t>лейкемія</a:t>
            </a:r>
            <a:r>
              <a:rPr lang="en-US" sz="2400" dirty="0"/>
              <a:t>).</a:t>
            </a:r>
            <a:endParaRPr lang="uk-UA" sz="2400" dirty="0"/>
          </a:p>
          <a:p>
            <a:pPr marL="0" indent="0">
              <a:buNone/>
            </a:pPr>
            <a:r>
              <a:rPr lang="en-US" sz="2400" dirty="0"/>
              <a:t>BCR/ABL – </a:t>
            </a:r>
            <a:r>
              <a:rPr lang="uk-UA" sz="2400" dirty="0"/>
              <a:t>генетична </a:t>
            </a:r>
            <a:r>
              <a:rPr lang="uk-UA" sz="2400" dirty="0" err="1"/>
              <a:t>абнормалія</a:t>
            </a:r>
            <a:r>
              <a:rPr lang="uk-UA" sz="2400" dirty="0"/>
              <a:t> 22 хромосоми (філадельфійська хромосома).</a:t>
            </a:r>
          </a:p>
          <a:p>
            <a:pPr marL="0" indent="0">
              <a:buNone/>
            </a:pPr>
            <a:r>
              <a:rPr lang="en-US" sz="2400" dirty="0"/>
              <a:t>NEG </a:t>
            </a:r>
            <a:r>
              <a:rPr lang="uk-UA" sz="2400" dirty="0"/>
              <a:t>– відсутність виявлених генетичних </a:t>
            </a:r>
            <a:r>
              <a:rPr lang="uk-UA" sz="2400" dirty="0" err="1"/>
              <a:t>абнормалій</a:t>
            </a:r>
            <a:r>
              <a:rPr lang="uk-UA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724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9679BB90-EC6E-4C84-8555-A52A4FAF662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uk-UA" dirty="0"/>
                  <a:t>СТАТИСТИКА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uk-UA" dirty="0"/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9679BB90-EC6E-4C84-8555-A52A4FAF66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05" b="-1747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3B4D822B-43DB-4F90-92E3-C1BA8E245A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1" y="1997616"/>
                <a:ext cx="11029615" cy="51679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uk-UA" sz="2400" dirty="0">
                    <a:ea typeface="Calibri" panose="020F0502020204030204" pitchFamily="34" charset="0"/>
                  </a:rPr>
                  <a:t>Стандартно для порівняння середніх застосовують критерій </a:t>
                </a:r>
                <a:r>
                  <a:rPr lang="uk-UA" sz="2400" dirty="0" err="1">
                    <a:ea typeface="Calibri" panose="020F0502020204030204" pitchFamily="34" charset="0"/>
                  </a:rPr>
                  <a:t>Готелінґа</a:t>
                </a:r>
                <a:r>
                  <a:rPr lang="uk-UA" sz="2400" dirty="0"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sz="2400" i="1"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uk-UA" sz="2400">
                            <a:ea typeface="Calibri" panose="020F0502020204030204" pitchFamily="34" charset="0"/>
                          </a:rPr>
                          <m:t>𝑇</m:t>
                        </m:r>
                      </m:e>
                      <m:sup>
                        <m:r>
                          <a:rPr lang="uk-UA" sz="2400">
                            <a:ea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uk-UA" sz="2400" dirty="0">
                    <a:ea typeface="Calibri" panose="020F0502020204030204" pitchFamily="34" charset="0"/>
                  </a:rPr>
                  <a:t> з фіксованим </a:t>
                </a:r>
                <a14:m>
                  <m:oMath xmlns:m="http://schemas.openxmlformats.org/officeDocument/2006/math">
                    <m:r>
                      <a:rPr lang="uk-UA" sz="2400">
                        <a:ea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n-US" sz="2400" dirty="0">
                    <a:ea typeface="Calibri" panose="020F050202020403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uk-UA" sz="2400" dirty="0">
                    <a:ea typeface="Calibri" panose="020F0502020204030204" pitchFamily="34" charset="0"/>
                  </a:rPr>
                  <a:t>За 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uk-UA" sz="2400" i="1"/>
                        </m:ctrlPr>
                      </m:fPr>
                      <m:num>
                        <m:r>
                          <a:rPr lang="uk-UA" sz="2400" i="1"/>
                          <m:t>𝑝</m:t>
                        </m:r>
                      </m:num>
                      <m:den>
                        <m:r>
                          <a:rPr lang="uk-UA" sz="2400" i="1"/>
                          <m:t>𝑛</m:t>
                        </m:r>
                      </m:den>
                    </m:f>
                    <m:r>
                      <a:rPr lang="uk-UA" sz="2400"/>
                      <m:t> →∞</m:t>
                    </m:r>
                  </m:oMath>
                </a14:m>
                <a:r>
                  <a:rPr lang="uk-UA" sz="2400" dirty="0"/>
                  <a:t> критерій </a:t>
                </a:r>
                <a:r>
                  <a:rPr lang="uk-UA" sz="2400" dirty="0" err="1"/>
                  <a:t>Готелінґа</a:t>
                </a:r>
                <a:r>
                  <a:rPr lang="uk-UA" sz="2400" dirty="0"/>
                  <a:t> незастосовний, а за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uk-UA" sz="2400" i="1"/>
                        </m:ctrlPr>
                      </m:fPr>
                      <m:num>
                        <m:r>
                          <a:rPr lang="en-US" sz="2400" b="0" i="1" smtClean="0"/>
                          <m:t> </m:t>
                        </m:r>
                        <m:r>
                          <a:rPr lang="uk-UA" sz="2400" i="1"/>
                          <m:t>𝑝</m:t>
                        </m:r>
                      </m:num>
                      <m:den>
                        <m:r>
                          <a:rPr lang="uk-UA" sz="2400" i="1"/>
                          <m:t>𝑛</m:t>
                        </m:r>
                      </m:den>
                    </m:f>
                    <m:r>
                      <a:rPr lang="uk-UA" sz="2400"/>
                      <m:t>→</m:t>
                    </m:r>
                    <m:r>
                      <a:rPr lang="uk-UA" sz="2400" i="1"/>
                      <m:t>𝑐</m:t>
                    </m:r>
                    <m:r>
                      <a:rPr lang="uk-UA" sz="2400"/>
                      <m:t>∈</m:t>
                    </m:r>
                    <m:d>
                      <m:dPr>
                        <m:begChr m:val="["/>
                        <m:ctrlPr>
                          <a:rPr lang="uk-UA" sz="2400" i="1"/>
                        </m:ctrlPr>
                      </m:dPr>
                      <m:e>
                        <m:r>
                          <a:rPr lang="uk-UA" sz="2400"/>
                          <m:t>0,1</m:t>
                        </m:r>
                      </m:e>
                    </m:d>
                  </m:oMath>
                </a14:m>
                <a:r>
                  <a:rPr lang="uk-UA" sz="2400" dirty="0"/>
                  <a:t> його потужність зменшується зі збільшенням </a:t>
                </a:r>
                <a14:m>
                  <m:oMath xmlns:m="http://schemas.openxmlformats.org/officeDocument/2006/math">
                    <m:r>
                      <a:rPr lang="en-US" sz="2400" b="0" i="1" smtClean="0"/>
                      <m:t>𝑐</m:t>
                    </m:r>
                  </m:oMath>
                </a14:m>
                <a:endParaRPr lang="en-US" sz="2400" dirty="0"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uk-UA" sz="2400" dirty="0">
                    <a:ea typeface="Calibri" panose="020F0502020204030204" pitchFamily="34" charset="0"/>
                  </a:rPr>
                  <a:t>Альтернативні статистики:</a:t>
                </a:r>
                <a:endParaRPr lang="en-US" sz="2400" dirty="0"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400" i="1"/>
                          </m:ctrlPr>
                        </m:sSubPr>
                        <m:e>
                          <m:r>
                            <a:rPr lang="uk-UA" sz="2400" b="0" i="1" smtClean="0"/>
                            <m:t>1) </m:t>
                          </m:r>
                          <m:r>
                            <a:rPr lang="uk-UA" sz="2400" i="1" smtClean="0"/>
                            <m:t>𝑀</m:t>
                          </m:r>
                        </m:e>
                        <m:sub>
                          <m:r>
                            <a:rPr lang="uk-UA" sz="2400" i="1"/>
                            <m:t>𝑛</m:t>
                          </m:r>
                        </m:sub>
                      </m:sSub>
                      <m:r>
                        <a:rPr lang="uk-UA" sz="2400"/>
                        <m:t>=</m:t>
                      </m:r>
                      <m:sSup>
                        <m:sSupPr>
                          <m:ctrlPr>
                            <a:rPr lang="uk-UA" sz="2400" i="1"/>
                          </m:ctrlPr>
                        </m:sSupPr>
                        <m:e>
                          <m:d>
                            <m:dPr>
                              <m:ctrlPr>
                                <a:rPr lang="uk-UA" sz="2400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sz="2400" i="1"/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uk-UA" sz="2400" i="1"/>
                                      </m:ctrlPr>
                                    </m:barPr>
                                    <m:e>
                                      <m:r>
                                        <a:rPr lang="uk-UA" sz="2400" i="1"/>
                                        <m:t>𝑋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uk-UA" sz="2400"/>
                                    <m:t>1</m:t>
                                  </m:r>
                                </m:sub>
                              </m:sSub>
                              <m:r>
                                <a:rPr lang="uk-UA" sz="2400"/>
                                <m:t>−</m:t>
                              </m:r>
                              <m:sSub>
                                <m:sSubPr>
                                  <m:ctrlPr>
                                    <a:rPr lang="uk-UA" sz="2400" i="1"/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uk-UA" sz="2400" i="1"/>
                                      </m:ctrlPr>
                                    </m:barPr>
                                    <m:e>
                                      <m:r>
                                        <a:rPr lang="uk-UA" sz="2400" i="1"/>
                                        <m:t>𝑋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uk-UA" sz="2400"/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uk-UA" sz="2400"/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uk-UA" sz="2400" i="1"/>
                          </m:ctrlPr>
                        </m:dPr>
                        <m:e>
                          <m:sSub>
                            <m:sSubPr>
                              <m:ctrlPr>
                                <a:rPr lang="uk-UA" sz="2400" i="1"/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uk-UA" sz="2400" i="1"/>
                                  </m:ctrlPr>
                                </m:barPr>
                                <m:e>
                                  <m:r>
                                    <a:rPr lang="uk-UA" sz="2400" i="1"/>
                                    <m:t>𝑋</m:t>
                                  </m:r>
                                </m:e>
                              </m:bar>
                            </m:e>
                            <m:sub>
                              <m:r>
                                <a:rPr lang="uk-UA" sz="2400"/>
                                <m:t>1</m:t>
                              </m:r>
                            </m:sub>
                          </m:sSub>
                          <m:r>
                            <a:rPr lang="uk-UA" sz="2400"/>
                            <m:t>−</m:t>
                          </m:r>
                          <m:sSub>
                            <m:sSubPr>
                              <m:ctrlPr>
                                <a:rPr lang="uk-UA" sz="2400" i="1"/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uk-UA" sz="2400" i="1"/>
                                  </m:ctrlPr>
                                </m:barPr>
                                <m:e>
                                  <m:r>
                                    <a:rPr lang="uk-UA" sz="2400" i="1"/>
                                    <m:t>𝑋</m:t>
                                  </m:r>
                                </m:e>
                              </m:bar>
                            </m:e>
                            <m:sub>
                              <m:r>
                                <a:rPr lang="uk-UA" sz="2400"/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uk-UA" sz="2400"/>
                        <m:t>−</m:t>
                      </m:r>
                      <m:r>
                        <m:rPr>
                          <m:sty m:val="p"/>
                        </m:rPr>
                        <a:rPr lang="uk-UA" sz="2400"/>
                        <m:t>τ</m:t>
                      </m:r>
                      <m:r>
                        <a:rPr lang="uk-UA" sz="2400" i="1"/>
                        <m:t>𝑡𝑟</m:t>
                      </m:r>
                      <m:d>
                        <m:dPr>
                          <m:ctrlPr>
                            <a:rPr lang="uk-UA" sz="2400" i="1"/>
                          </m:ctrlPr>
                        </m:dPr>
                        <m:e>
                          <m:sSub>
                            <m:sSubPr>
                              <m:ctrlPr>
                                <a:rPr lang="uk-UA" sz="2400" i="1"/>
                              </m:ctrlPr>
                            </m:sSubPr>
                            <m:e>
                              <m:r>
                                <a:rPr lang="uk-UA" sz="2400" i="1"/>
                                <m:t>𝑆</m:t>
                              </m:r>
                            </m:e>
                            <m:sub>
                              <m:r>
                                <a:rPr lang="uk-UA" sz="2400" i="1"/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uk-UA" sz="2400" b="0" i="0" smtClean="0"/>
                        <m:t>, де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400" i="1"/>
                          </m:ctrlPr>
                        </m:sSubPr>
                        <m:e>
                          <m:r>
                            <a:rPr lang="uk-UA" sz="2400" i="1"/>
                            <m:t>𝑆</m:t>
                          </m:r>
                        </m:e>
                        <m:sub>
                          <m:r>
                            <a:rPr lang="uk-UA" sz="2400" i="1"/>
                            <m:t>𝑛</m:t>
                          </m:r>
                        </m:sub>
                      </m:sSub>
                      <m:r>
                        <a:rPr lang="uk-UA" sz="2400"/>
                        <m:t>=</m:t>
                      </m:r>
                      <m:f>
                        <m:fPr>
                          <m:ctrlPr>
                            <a:rPr lang="uk-UA" sz="2400" i="1"/>
                          </m:ctrlPr>
                        </m:fPr>
                        <m:num>
                          <m:r>
                            <a:rPr lang="uk-UA" sz="2400"/>
                            <m:t>1</m:t>
                          </m:r>
                        </m:num>
                        <m:den>
                          <m:r>
                            <a:rPr lang="uk-UA" sz="2400" i="1"/>
                            <m:t>𝑛</m:t>
                          </m:r>
                        </m:den>
                      </m:f>
                      <m:d>
                        <m:dPr>
                          <m:ctrlPr>
                            <a:rPr lang="uk-UA" sz="2400" i="1"/>
                          </m:ctrlPr>
                        </m:dPr>
                        <m:e>
                          <m:sSub>
                            <m:sSubPr>
                              <m:ctrlPr>
                                <a:rPr lang="uk-UA" sz="2400" i="1"/>
                              </m:ctrlPr>
                            </m:sSubPr>
                            <m:e>
                              <m:r>
                                <a:rPr lang="uk-UA" sz="2400" i="1"/>
                                <m:t>𝑋</m:t>
                              </m:r>
                            </m:e>
                            <m:sub>
                              <m:r>
                                <a:rPr lang="uk-UA" sz="2400" i="1"/>
                                <m:t>𝑖𝑗</m:t>
                              </m:r>
                            </m:sub>
                          </m:sSub>
                          <m:r>
                            <a:rPr lang="uk-UA" sz="2400"/>
                            <m:t>−</m:t>
                          </m:r>
                          <m:sSub>
                            <m:sSubPr>
                              <m:ctrlPr>
                                <a:rPr lang="uk-UA" sz="2400" i="1"/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uk-UA" sz="2400" i="1"/>
                                  </m:ctrlPr>
                                </m:barPr>
                                <m:e>
                                  <m:r>
                                    <a:rPr lang="uk-UA" sz="2400" i="1"/>
                                    <m:t>𝑋</m:t>
                                  </m:r>
                                </m:e>
                              </m:bar>
                            </m:e>
                            <m:sub>
                              <m:r>
                                <a:rPr lang="uk-UA" sz="2400" i="1"/>
                                <m:t>𝑖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uk-UA" sz="2400" i="1"/>
                          </m:ctrlPr>
                        </m:sSupPr>
                        <m:e>
                          <m:d>
                            <m:dPr>
                              <m:ctrlPr>
                                <a:rPr lang="uk-UA" sz="2400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sz="2400" i="1"/>
                                  </m:ctrlPr>
                                </m:sSubPr>
                                <m:e>
                                  <m:r>
                                    <a:rPr lang="uk-UA" sz="2400" i="1"/>
                                    <m:t>𝑋</m:t>
                                  </m:r>
                                </m:e>
                                <m:sub>
                                  <m:r>
                                    <a:rPr lang="uk-UA" sz="2400" i="1"/>
                                    <m:t>𝑖𝑗</m:t>
                                  </m:r>
                                </m:sub>
                              </m:sSub>
                              <m:r>
                                <a:rPr lang="uk-UA" sz="2400"/>
                                <m:t>−</m:t>
                              </m:r>
                              <m:sSub>
                                <m:sSubPr>
                                  <m:ctrlPr>
                                    <a:rPr lang="uk-UA" sz="2400" i="1"/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uk-UA" sz="2400" i="1"/>
                                      </m:ctrlPr>
                                    </m:barPr>
                                    <m:e>
                                      <m:r>
                                        <a:rPr lang="uk-UA" sz="2400" i="1"/>
                                        <m:t>𝑋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uk-UA" sz="2400" i="1"/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uk-UA" sz="2400"/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uk-UA" sz="2400"/>
                        <m:t>τ</m:t>
                      </m:r>
                      <m:r>
                        <a:rPr lang="uk-UA" sz="2400"/>
                        <m:t>=</m:t>
                      </m:r>
                      <m:f>
                        <m:fPr>
                          <m:ctrlPr>
                            <a:rPr lang="uk-UA" sz="2400" i="1"/>
                          </m:ctrlPr>
                        </m:fPr>
                        <m:num>
                          <m:sSub>
                            <m:sSubPr>
                              <m:ctrlPr>
                                <a:rPr lang="uk-UA" sz="2400" i="1"/>
                              </m:ctrlPr>
                            </m:sSubPr>
                            <m:e>
                              <m:r>
                                <a:rPr lang="uk-UA" sz="2400" i="1"/>
                                <m:t>𝑛</m:t>
                              </m:r>
                            </m:e>
                            <m:sub>
                              <m:r>
                                <a:rPr lang="uk-UA" sz="2400"/>
                                <m:t>1</m:t>
                              </m:r>
                            </m:sub>
                          </m:sSub>
                          <m:r>
                            <a:rPr lang="uk-UA" sz="2400"/>
                            <m:t>+</m:t>
                          </m:r>
                          <m:sSub>
                            <m:sSubPr>
                              <m:ctrlPr>
                                <a:rPr lang="uk-UA" sz="2400" i="1"/>
                              </m:ctrlPr>
                            </m:sSubPr>
                            <m:e>
                              <m:r>
                                <a:rPr lang="uk-UA" sz="2400" i="1"/>
                                <m:t>𝑛</m:t>
                              </m:r>
                            </m:e>
                            <m:sub>
                              <m:r>
                                <a:rPr lang="uk-UA" sz="2400"/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uk-UA" sz="2400" i="1"/>
                              </m:ctrlPr>
                            </m:sSubPr>
                            <m:e>
                              <m:r>
                                <a:rPr lang="uk-UA" sz="2400" i="1"/>
                                <m:t>𝑛</m:t>
                              </m:r>
                            </m:e>
                            <m:sub>
                              <m:r>
                                <a:rPr lang="uk-UA" sz="2400"/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sz="2400" i="1"/>
                              </m:ctrlPr>
                            </m:sSubPr>
                            <m:e>
                              <m:r>
                                <a:rPr lang="uk-UA" sz="2400" i="1"/>
                                <m:t>𝑛</m:t>
                              </m:r>
                            </m:e>
                            <m:sub>
                              <m:r>
                                <a:rPr lang="uk-UA" sz="2400"/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uk-UA" sz="2400" dirty="0"/>
              </a:p>
              <a:p>
                <a:pPr marL="0" indent="0">
                  <a:buNone/>
                </a:pPr>
                <a:endParaRPr lang="uk-UA" dirty="0"/>
              </a:p>
            </p:txBody>
          </p:sp>
        </mc:Choice>
        <mc:Fallback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3B4D822B-43DB-4F90-92E3-C1BA8E245A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1" y="1997616"/>
                <a:ext cx="11029615" cy="5167955"/>
              </a:xfrm>
              <a:blipFill>
                <a:blip r:embed="rId3"/>
                <a:stretch>
                  <a:fillRect l="-82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022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8AC4157B-5E32-41EC-AC62-9016FC87DE5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uk-UA" dirty="0"/>
                  <a:t>СТАТИСТИКА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uk-UA" dirty="0"/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8AC4157B-5E32-41EC-AC62-9016FC87DE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05" b="-1747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5A4AA554-02FC-45D1-9EB9-C63EEB8A53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uk-UA" sz="2400" dirty="0"/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/>
                        </m:ctrlPr>
                      </m:sSubPr>
                      <m:e>
                        <m:r>
                          <a:rPr lang="uk-UA" sz="2400" i="1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uk-UA" sz="2400" i="1"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uk-UA" sz="2400" i="1"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=:</m:t>
                    </m:r>
                    <m:f>
                      <m:fPr>
                        <m:ctrlPr>
                          <a:rPr lang="uk-UA" sz="2400" i="1"/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uk-UA" sz="2400" i="1"/>
                            </m:ctrlPr>
                          </m:naryPr>
                          <m:sub>
                            <m:r>
                              <a:rPr lang="uk-UA" sz="2400" i="1"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uk-UA" sz="2400"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≠</m:t>
                            </m:r>
                            <m:r>
                              <a:rPr lang="uk-UA" sz="2400" i="1"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sSub>
                              <m:sSubPr>
                                <m:ctrlPr>
                                  <a:rPr lang="uk-UA" sz="2400" i="1"/>
                                </m:ctrlPr>
                              </m:sSubPr>
                              <m:e>
                                <m:r>
                                  <a:rPr lang="uk-UA" sz="2400" i="1"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uk-UA" sz="2400" i="1"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  <m:e>
                            <m:sSubSup>
                              <m:sSubSupPr>
                                <m:ctrlPr>
                                  <a:rPr lang="uk-UA" sz="2400" i="1"/>
                                </m:ctrlPr>
                              </m:sSubSupPr>
                              <m:e>
                                <m:r>
                                  <a:rPr lang="uk-UA" sz="2400" i="1"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uk-UA" sz="2400" i="1"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uk-UA" sz="2400" i="1"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uk-UA" sz="2400" i="1"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uk-UA" sz="2400" i="1"/>
                                </m:ctrlPr>
                              </m:sSubPr>
                              <m:e>
                                <m:r>
                                  <a:rPr lang="uk-UA" sz="2400" i="1"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uk-UA" sz="2400" i="1"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uk-UA" sz="2400" i="1"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uk-UA" sz="2400" i="1"/>
                            </m:ctrlPr>
                          </m:sSubPr>
                          <m:e>
                            <m:r>
                              <a:rPr lang="uk-UA" sz="2400" i="1"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uk-UA" sz="2400" i="1"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uk-UA" sz="24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uk-UA" sz="2400" i="1"/>
                                </m:ctrlPr>
                              </m:sSubPr>
                              <m:e>
                                <m:r>
                                  <a:rPr lang="uk-UA" sz="2400" i="1"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uk-UA" sz="2400" i="1"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uk-UA" sz="2400" i="1"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r>
                      <a:rPr lang="uk-UA" sz="2400" i="1"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uk-UA" sz="2400" i="1"/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uk-UA" sz="2400" i="1"/>
                            </m:ctrlPr>
                          </m:naryPr>
                          <m:sub>
                            <m:r>
                              <a:rPr lang="uk-UA" sz="2400" i="1"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uk-UA" sz="2400"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≠</m:t>
                            </m:r>
                            <m:r>
                              <a:rPr lang="uk-UA" sz="2400" i="1"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sSub>
                              <m:sSubPr>
                                <m:ctrlPr>
                                  <a:rPr lang="uk-UA" sz="2400" i="1"/>
                                </m:ctrlPr>
                              </m:sSubPr>
                              <m:e>
                                <m:r>
                                  <a:rPr lang="uk-UA" sz="2400" i="1"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uk-UA" sz="2400" i="1"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  <m:e>
                            <m:sSubSup>
                              <m:sSubSupPr>
                                <m:ctrlPr>
                                  <a:rPr lang="uk-UA" sz="2400" i="1"/>
                                </m:ctrlPr>
                              </m:sSubSupPr>
                              <m:e>
                                <m:r>
                                  <a:rPr lang="uk-UA" sz="2400" i="1"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uk-UA" sz="2400" i="1"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uk-UA" sz="2400" i="1"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uk-UA" sz="2400" i="1"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uk-UA" sz="2400" i="1"/>
                                </m:ctrlPr>
                              </m:sSubPr>
                              <m:e>
                                <m:r>
                                  <a:rPr lang="uk-UA" sz="2400" i="1"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uk-UA" sz="2400" i="1"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uk-UA" sz="2400" i="1"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uk-UA" sz="2400" i="1"/>
                            </m:ctrlPr>
                          </m:sSubPr>
                          <m:e>
                            <m:r>
                              <a:rPr lang="uk-UA" sz="2400" i="1"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uk-UA" sz="2400" i="1"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uk-UA" sz="24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uk-UA" sz="2400" i="1"/>
                                </m:ctrlPr>
                              </m:sSubPr>
                              <m:e>
                                <m:r>
                                  <a:rPr lang="uk-UA" sz="2400" i="1"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uk-UA" sz="2400" i="1"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uk-UA" sz="2400" i="1"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  <m:r>
                      <a:rPr lang="uk-UA" sz="2400" i="1"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−2</m:t>
                    </m:r>
                    <m:f>
                      <m:fPr>
                        <m:ctrlPr>
                          <a:rPr lang="uk-UA" sz="2400" i="1"/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uk-UA" sz="2400" i="1"/>
                            </m:ctrlPr>
                          </m:naryPr>
                          <m:sub>
                            <m:r>
                              <a:rPr lang="uk-UA" sz="2400" i="1"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uk-UA" sz="2400" i="1"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uk-UA" sz="2400" i="1"/>
                                </m:ctrlPr>
                              </m:sSubPr>
                              <m:e>
                                <m:r>
                                  <a:rPr lang="uk-UA" sz="2400" i="1"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uk-UA" sz="2400" i="1"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uk-UA" sz="2400" i="1"/>
                                </m:ctrlPr>
                              </m:naryPr>
                              <m:sub>
                                <m:r>
                                  <a:rPr lang="uk-UA" sz="2400" i="1"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uk-UA" sz="2400" i="1"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uk-UA" sz="2400" i="1"/>
                                    </m:ctrlPr>
                                  </m:sSubPr>
                                  <m:e>
                                    <m:r>
                                      <a:rPr lang="uk-UA" sz="2400" i="1"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uk-UA" sz="2400" i="1"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p>
                              <m:e>
                                <m:sSubSup>
                                  <m:sSubSupPr>
                                    <m:ctrlPr>
                                      <a:rPr lang="uk-UA" sz="2400" i="1"/>
                                    </m:ctrlPr>
                                  </m:sSubSupPr>
                                  <m:e>
                                    <m:r>
                                      <a:rPr lang="uk-UA" sz="2400" i="1"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uk-UA" sz="2400" i="1"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uk-UA" sz="2400" i="1"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uk-UA" sz="2400" i="1"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uk-UA" sz="2400" i="1"/>
                                    </m:ctrlPr>
                                  </m:sSubPr>
                                  <m:e>
                                    <m:r>
                                      <a:rPr lang="uk-UA" sz="2400" i="1"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uk-UA" sz="2400" i="1"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uk-UA" sz="2400" i="1"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uk-UA" sz="2400" i="1"/>
                            </m:ctrlPr>
                          </m:sSubPr>
                          <m:e>
                            <m:r>
                              <a:rPr lang="uk-UA" sz="2400" i="1"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uk-UA" sz="2400" i="1"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uk-UA" sz="2400" i="1"/>
                            </m:ctrlPr>
                          </m:sSubPr>
                          <m:e>
                            <m:r>
                              <a:rPr lang="uk-UA" sz="2400" i="1"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uk-UA" sz="2400" i="1"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uk-UA" sz="2400" dirty="0"/>
                  <a:t>Вилучено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uk-UA" i="1"/>
                        </m:ctrlPr>
                      </m:naryPr>
                      <m:sub>
                        <m:r>
                          <a:rPr lang="uk-UA" i="1"/>
                          <m:t>𝑗</m:t>
                        </m:r>
                        <m:r>
                          <a:rPr lang="uk-UA" i="1"/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uk-UA" i="1"/>
                            </m:ctrlPr>
                          </m:sSubPr>
                          <m:e>
                            <m:r>
                              <a:rPr lang="uk-UA" i="1"/>
                              <m:t>𝑛</m:t>
                            </m:r>
                          </m:e>
                          <m:sub>
                            <m:r>
                              <a:rPr lang="uk-UA" i="1"/>
                              <m:t>𝑖</m:t>
                            </m:r>
                          </m:sub>
                        </m:sSub>
                      </m:sup>
                      <m:e>
                        <m:sSubSup>
                          <m:sSubSupPr>
                            <m:ctrlPr>
                              <a:rPr lang="uk-UA" i="1"/>
                            </m:ctrlPr>
                          </m:sSubSupPr>
                          <m:e>
                            <m:r>
                              <a:rPr lang="uk-UA" i="1"/>
                              <m:t>𝑋</m:t>
                            </m:r>
                          </m:e>
                          <m:sub>
                            <m:r>
                              <a:rPr lang="uk-UA" i="1"/>
                              <m:t>𝑖𝑗</m:t>
                            </m:r>
                          </m:sub>
                          <m:sup>
                            <m:r>
                              <a:rPr lang="uk-UA" i="1"/>
                              <m:t>′</m:t>
                            </m:r>
                          </m:sup>
                        </m:sSubSup>
                        <m:sSub>
                          <m:sSubPr>
                            <m:ctrlPr>
                              <a:rPr lang="uk-UA" i="1"/>
                            </m:ctrlPr>
                          </m:sSubPr>
                          <m:e>
                            <m:r>
                              <a:rPr lang="uk-UA" i="1"/>
                              <m:t>𝑋</m:t>
                            </m:r>
                          </m:e>
                          <m:sub>
                            <m:r>
                              <a:rPr lang="uk-UA" i="1"/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uk-UA" dirty="0"/>
                  <a:t> для </a:t>
                </a:r>
                <a14:m>
                  <m:oMath xmlns:m="http://schemas.openxmlformats.org/officeDocument/2006/math">
                    <m:r>
                      <a:rPr lang="uk-UA" i="1"/>
                      <m:t>𝑖</m:t>
                    </m:r>
                    <m:r>
                      <a:rPr lang="uk-UA" i="1"/>
                      <m:t>=1</m:t>
                    </m:r>
                    <m:r>
                      <m:rPr>
                        <m:nor/>
                      </m:rPr>
                      <a:rPr lang="uk-UA"/>
                      <m:t> та </m:t>
                    </m:r>
                    <m:r>
                      <a:rPr lang="uk-UA" i="1"/>
                      <m:t>2</m:t>
                    </m:r>
                  </m:oMath>
                </a14:m>
                <a:r>
                  <a:rPr lang="uk-UA" dirty="0"/>
                  <a:t> 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i="1"/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uk-UA" i="1"/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uk-UA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uk-UA" i="1"/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uk-UA" i="1"/>
                                        </m:ctrlPr>
                                      </m:barPr>
                                      <m:e>
                                        <m:r>
                                          <a:rPr lang="uk-UA" i="1"/>
                                          <m:t>𝑋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uk-UA" i="1"/>
                                      <m:t>1</m:t>
                                    </m:r>
                                  </m:sub>
                                </m:sSub>
                                <m:r>
                                  <a:rPr lang="uk-UA" i="1"/>
                                  <m:t>−</m:t>
                                </m:r>
                                <m:sSub>
                                  <m:sSubPr>
                                    <m:ctrlPr>
                                      <a:rPr lang="uk-UA" i="1"/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uk-UA" i="1"/>
                                        </m:ctrlPr>
                                      </m:barPr>
                                      <m:e>
                                        <m:r>
                                          <a:rPr lang="uk-UA" i="1"/>
                                          <m:t>𝑋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uk-UA" i="1"/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uk-UA" i="1"/>
                          <m:t>2</m:t>
                        </m:r>
                      </m:sup>
                    </m:sSup>
                  </m:oMath>
                </a14:m>
                <a:endParaRPr lang="uk-UA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uk-UA" i="1"/>
                        <m:t>𝐸</m:t>
                      </m:r>
                      <m:d>
                        <m:dPr>
                          <m:ctrlPr>
                            <a:rPr lang="uk-UA" i="1"/>
                          </m:ctrlPr>
                        </m:dPr>
                        <m:e>
                          <m:sSub>
                            <m:sSubPr>
                              <m:ctrlPr>
                                <a:rPr lang="uk-UA" i="1"/>
                              </m:ctrlPr>
                            </m:sSubPr>
                            <m:e>
                              <m:r>
                                <a:rPr lang="uk-UA" i="1"/>
                                <m:t>𝑇</m:t>
                              </m:r>
                            </m:e>
                            <m:sub>
                              <m:r>
                                <a:rPr lang="uk-UA" i="1"/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uk-UA" i="1"/>
                        <m:t>=</m:t>
                      </m:r>
                      <m:sSup>
                        <m:sSupPr>
                          <m:ctrlPr>
                            <a:rPr lang="uk-UA" i="1"/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uk-UA" i="1"/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uk-UA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uk-UA" i="1"/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uk-UA"/>
                                        <m:t>μ</m:t>
                                      </m:r>
                                    </m:e>
                                    <m:sub>
                                      <m:r>
                                        <a:rPr lang="uk-UA" i="1"/>
                                        <m:t>1</m:t>
                                      </m:r>
                                    </m:sub>
                                  </m:sSub>
                                  <m:r>
                                    <a:rPr lang="uk-UA" i="1"/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uk-UA" i="1"/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uk-UA"/>
                                        <m:t>μ</m:t>
                                      </m:r>
                                    </m:e>
                                    <m:sub>
                                      <m:r>
                                        <a:rPr lang="uk-UA" i="1"/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uk-UA" i="1"/>
                            <m:t>2</m:t>
                          </m:r>
                        </m:sup>
                      </m:sSup>
                    </m:oMath>
                  </m:oMathPara>
                </a14:m>
                <a:endParaRPr lang="uk-UA" sz="2400" dirty="0"/>
              </a:p>
              <a:p>
                <a:pPr marL="0" indent="0">
                  <a:buNone/>
                </a:pPr>
                <a:r>
                  <a:rPr lang="uk-UA" sz="2400" dirty="0"/>
                  <a:t>Якщо правильна гіпотеза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uk-UA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/>
                        <m:t>𝑉𝑎𝑟</m:t>
                      </m:r>
                      <m:d>
                        <m:dPr>
                          <m:ctrlPr>
                            <a:rPr lang="uk-UA" i="1"/>
                          </m:ctrlPr>
                        </m:dPr>
                        <m:e>
                          <m:sSub>
                            <m:sSubPr>
                              <m:ctrlPr>
                                <a:rPr lang="uk-UA" i="1"/>
                              </m:ctrlPr>
                            </m:sSubPr>
                            <m:e>
                              <m:r>
                                <a:rPr lang="en-US" i="1"/>
                                <m:t>𝑇</m:t>
                              </m:r>
                            </m:e>
                            <m:sub>
                              <m:r>
                                <a:rPr lang="en-US" i="1"/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uk-UA" i="1"/>
                        <m:t>=</m:t>
                      </m:r>
                      <m:r>
                        <m:rPr>
                          <m:lit/>
                        </m:rPr>
                        <a:rPr lang="uk-UA" i="1"/>
                        <m:t>{</m:t>
                      </m:r>
                      <m:f>
                        <m:fPr>
                          <m:ctrlPr>
                            <a:rPr lang="uk-UA" i="1"/>
                          </m:ctrlPr>
                        </m:fPr>
                        <m:num>
                          <m:r>
                            <a:rPr lang="uk-UA" i="1"/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uk-UA" i="1"/>
                              </m:ctrlPr>
                            </m:sSubPr>
                            <m:e>
                              <m:r>
                                <a:rPr lang="uk-UA" i="1"/>
                                <m:t>𝑛</m:t>
                              </m:r>
                            </m:e>
                            <m:sub>
                              <m:r>
                                <a:rPr lang="uk-UA" i="1"/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uk-UA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i="1"/>
                                  </m:ctrlPr>
                                </m:sSubPr>
                                <m:e>
                                  <m:r>
                                    <a:rPr lang="uk-UA" i="1"/>
                                    <m:t>𝑛</m:t>
                                  </m:r>
                                </m:e>
                                <m:sub>
                                  <m:r>
                                    <a:rPr lang="uk-UA" i="1"/>
                                    <m:t>1</m:t>
                                  </m:r>
                                </m:sub>
                              </m:sSub>
                              <m:r>
                                <a:rPr lang="uk-UA" i="1"/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uk-UA" i="1"/>
                        <m:t>𝑡𝑟</m:t>
                      </m:r>
                      <m:d>
                        <m:dPr>
                          <m:ctrlPr>
                            <a:rPr lang="uk-UA" i="1"/>
                          </m:ctrlPr>
                        </m:dPr>
                        <m:e>
                          <m:sSubSup>
                            <m:sSubSupPr>
                              <m:ctrlPr>
                                <a:rPr lang="uk-UA" i="1"/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uk-UA"/>
                                <m:t>Σ</m:t>
                              </m:r>
                            </m:e>
                            <m:sub>
                              <m:r>
                                <a:rPr lang="uk-UA" i="1"/>
                                <m:t>1</m:t>
                              </m:r>
                            </m:sub>
                            <m:sup>
                              <m:r>
                                <a:rPr lang="uk-UA" i="1"/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uk-UA" i="1"/>
                        <m:t>+</m:t>
                      </m:r>
                      <m:f>
                        <m:fPr>
                          <m:ctrlPr>
                            <a:rPr lang="uk-UA" i="1"/>
                          </m:ctrlPr>
                        </m:fPr>
                        <m:num>
                          <m:r>
                            <a:rPr lang="uk-UA" i="1"/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uk-UA" i="1"/>
                              </m:ctrlPr>
                            </m:sSubPr>
                            <m:e>
                              <m:r>
                                <a:rPr lang="uk-UA" i="1"/>
                                <m:t>𝑛</m:t>
                              </m:r>
                            </m:e>
                            <m:sub>
                              <m:r>
                                <a:rPr lang="uk-UA" i="1"/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uk-UA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i="1"/>
                                  </m:ctrlPr>
                                </m:sSubPr>
                                <m:e>
                                  <m:r>
                                    <a:rPr lang="uk-UA" i="1"/>
                                    <m:t>𝑛</m:t>
                                  </m:r>
                                </m:e>
                                <m:sub>
                                  <m:r>
                                    <a:rPr lang="uk-UA" i="1"/>
                                    <m:t>2</m:t>
                                  </m:r>
                                </m:sub>
                              </m:sSub>
                              <m:r>
                                <a:rPr lang="uk-UA" i="1"/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uk-UA" i="1"/>
                        <m:t>𝑡𝑟</m:t>
                      </m:r>
                      <m:d>
                        <m:dPr>
                          <m:ctrlPr>
                            <a:rPr lang="uk-UA" i="1"/>
                          </m:ctrlPr>
                        </m:dPr>
                        <m:e>
                          <m:sSubSup>
                            <m:sSubSupPr>
                              <m:ctrlPr>
                                <a:rPr lang="uk-UA" i="1"/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uk-UA"/>
                                <m:t>Σ</m:t>
                              </m:r>
                            </m:e>
                            <m:sub>
                              <m:r>
                                <a:rPr lang="uk-UA" i="1"/>
                                <m:t>2</m:t>
                              </m:r>
                            </m:sub>
                            <m:sup>
                              <m:r>
                                <a:rPr lang="uk-UA" i="1"/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uk-UA" i="1"/>
                        <m:t>+</m:t>
                      </m:r>
                      <m:f>
                        <m:fPr>
                          <m:ctrlPr>
                            <a:rPr lang="uk-UA" i="1"/>
                          </m:ctrlPr>
                        </m:fPr>
                        <m:num>
                          <m:r>
                            <a:rPr lang="uk-UA" i="1"/>
                            <m:t>4</m:t>
                          </m:r>
                        </m:num>
                        <m:den>
                          <m:sSub>
                            <m:sSubPr>
                              <m:ctrlPr>
                                <a:rPr lang="uk-UA" i="1"/>
                              </m:ctrlPr>
                            </m:sSubPr>
                            <m:e>
                              <m:r>
                                <a:rPr lang="uk-UA" i="1"/>
                                <m:t>𝑛</m:t>
                              </m:r>
                            </m:e>
                            <m:sub>
                              <m:r>
                                <a:rPr lang="uk-UA" i="1"/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i="1"/>
                              </m:ctrlPr>
                            </m:sSubPr>
                            <m:e>
                              <m:r>
                                <a:rPr lang="uk-UA" i="1"/>
                                <m:t>𝑛</m:t>
                              </m:r>
                            </m:e>
                            <m:sub>
                              <m:r>
                                <a:rPr lang="uk-UA" i="1"/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uk-UA" i="1"/>
                        <m:t>𝑡𝑟</m:t>
                      </m:r>
                      <m:d>
                        <m:dPr>
                          <m:ctrlPr>
                            <a:rPr lang="uk-UA" i="1"/>
                          </m:ctrlPr>
                        </m:dPr>
                        <m:e>
                          <m:sSub>
                            <m:sSubPr>
                              <m:ctrlPr>
                                <a:rPr lang="uk-UA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uk-UA"/>
                                <m:t>Σ</m:t>
                              </m:r>
                            </m:e>
                            <m:sub>
                              <m:r>
                                <a:rPr lang="uk-UA" i="1"/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uk-UA"/>
                                <m:t>Σ</m:t>
                              </m:r>
                            </m:e>
                            <m:sub>
                              <m:r>
                                <a:rPr lang="uk-UA" i="1"/>
                                <m:t>2</m:t>
                              </m:r>
                            </m:sub>
                          </m:sSub>
                        </m:e>
                      </m:d>
                      <m:r>
                        <m:rPr>
                          <m:lit/>
                        </m:rPr>
                        <a:rPr lang="uk-UA" i="1"/>
                        <m:t>}{</m:t>
                      </m:r>
                      <m:r>
                        <a:rPr lang="uk-UA" i="1"/>
                        <m:t>1+</m:t>
                      </m:r>
                      <m:r>
                        <a:rPr lang="uk-UA" i="1"/>
                        <m:t>𝑜</m:t>
                      </m:r>
                      <m:d>
                        <m:dPr>
                          <m:ctrlPr>
                            <a:rPr lang="uk-UA" i="1"/>
                          </m:ctrlPr>
                        </m:dPr>
                        <m:e>
                          <m:r>
                            <a:rPr lang="uk-UA" i="1"/>
                            <m:t>1</m:t>
                          </m:r>
                        </m:e>
                      </m:d>
                      <m:r>
                        <m:rPr>
                          <m:lit/>
                        </m:rPr>
                        <a:rPr lang="uk-UA" i="1"/>
                        <m:t>}</m:t>
                      </m:r>
                    </m:oMath>
                  </m:oMathPara>
                </a14:m>
                <a:endParaRPr lang="uk-UA" sz="2400" dirty="0"/>
              </a:p>
            </p:txBody>
          </p:sp>
        </mc:Choice>
        <mc:Fallback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5A4AA554-02FC-45D1-9EB9-C63EEB8A53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2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41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9679BB90-EC6E-4C84-8555-A52A4FAF662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81192" y="702156"/>
                <a:ext cx="11029616" cy="1013800"/>
              </a:xfrm>
            </p:spPr>
            <p:txBody>
              <a:bodyPr/>
              <a:lstStyle/>
              <a:p>
                <a:r>
                  <a:rPr lang="uk-UA" dirty="0"/>
                  <a:t>СТАТИСТИКА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uk-UA" dirty="0"/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9679BB90-EC6E-4C84-8555-A52A4FAF66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81192" y="702156"/>
                <a:ext cx="11029616" cy="1013800"/>
              </a:xfrm>
              <a:blipFill>
                <a:blip r:embed="rId2"/>
                <a:stretch>
                  <a:fillRect l="-1105" b="-1747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3B4D822B-43DB-4F90-92E3-C1BA8E245A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0527" y="3429000"/>
                <a:ext cx="11029615" cy="367830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Corbel" panose="020B0503020204020204" pitchFamily="34" charset="0"/>
                  </a:rPr>
                  <a:t>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uk-UA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acc>
                          <m:accPr>
                            <m:chr m:val="̂"/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uk-UA" sz="240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uk-UA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den>
                    </m:f>
                    <m:r>
                      <a:rPr lang="uk-UA" sz="2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uk-UA" sz="24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40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uk-UA" sz="2400" dirty="0">
                    <a:latin typeface="Corbel" panose="020B05030202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uk-UA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→∞,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400" dirty="0">
                    <a:latin typeface="Corbel" panose="020B0503020204020204" pitchFamily="34" charset="0"/>
                  </a:rPr>
                  <a:t>, </a:t>
                </a:r>
                <a:r>
                  <a:rPr lang="uk-UA" sz="2400" dirty="0">
                    <a:latin typeface="Corbel" panose="020B0503020204020204" pitchFamily="34" charset="0"/>
                  </a:rPr>
                  <a:t>де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uk-UA" sz="240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uk-UA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acc>
                        <m:accPr>
                          <m:chr m:val="̂"/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𝑡𝑟</m:t>
                          </m:r>
                          <m:d>
                            <m:d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acc>
                      <m:r>
                        <a:rPr lang="uk-UA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acc>
                        <m:accPr>
                          <m:chr m:val="̂"/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𝑡𝑟</m:t>
                          </m:r>
                          <m:d>
                            <m:d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acc>
                      <m:r>
                        <a:rPr lang="uk-UA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̂"/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𝑡𝑟</m:t>
                          </m:r>
                          <m:d>
                            <m:d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acc>
                    </m:oMath>
                  </m:oMathPara>
                </a14:m>
                <a:endParaRPr lang="uk-UA" sz="24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𝑡𝑟</m:t>
                          </m:r>
                          <m:d>
                            <m:d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acc>
                      <m:r>
                        <a:rPr lang="uk-UA" sz="240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uk-UA" sz="2400" i="1">
                          <a:latin typeface="Cambria Math" panose="02040503050406030204" pitchFamily="18" charset="0"/>
                        </a:rPr>
                        <m:t>𝑡𝑟</m:t>
                      </m:r>
                      <m:r>
                        <a:rPr lang="uk-UA" sz="2400">
                          <a:latin typeface="Cambria Math" panose="02040503050406030204" pitchFamily="18" charset="0"/>
                        </a:rPr>
                        <m:t>{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uk-UA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uk-UA" sz="240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uk-UA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sSub>
                            <m:sSubPr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uk-UA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"/>
                              <m:endChr m:val="}"/>
                              <m:ctrlPr>
                                <a:rPr lang="uk-U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bar>
                                    </m:e>
                                    <m:sub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d>
                                        <m:dPr>
                                          <m:ctrlP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uk-UA" sz="240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bar>
                                        <m:barPr>
                                          <m:pos m:val="top"/>
                                          <m:ctrlP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bar>
                                    </m:e>
                                    <m:sub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d>
                                        <m:dPr>
                                          <m:ctrlP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uk-UA" sz="240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  <m:sSubSup>
                                <m:sSubSupPr>
                                  <m:ctrlP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uk-UA" sz="2400" i="1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  <m:sup>
                                  <m:r>
                                    <a:rPr lang="uk-UA" sz="240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uk-UA" sz="24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uk-UA" sz="24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uk-UA" sz="24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acc>
                    <m:r>
                      <a:rPr lang="uk-UA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uk-UA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𝑡𝑟</m:t>
                    </m:r>
                    <m:r>
                      <m:rPr>
                        <m:lit/>
                      </m:rPr>
                      <a:rPr lang="uk-UA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{</m:t>
                    </m:r>
                    <m:nary>
                      <m:naryPr>
                        <m:chr m:val="∑"/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  <m:e>
                            <m:d>
                              <m:d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uk-U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uk-U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uk-UA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uk-UA" sz="24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𝑋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d>
                                      <m:dPr>
                                        <m:ctrlPr>
                                          <a:rPr lang="uk-UA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uk-UA" sz="24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  <m:sSubSup>
                              <m:sSubSup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uk-U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uk-U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uk-UA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uk-UA" sz="24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𝑋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uk-UA" sz="24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uk-UA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uk-UA" sz="2400" i="1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  <m:sSubSup>
                              <m:sSubSupPr>
                                <m:ctrlPr>
                                  <a:rPr lang="uk-UA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uk-UA" sz="24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m:rPr>
                                <m:lit/>
                              </m:rP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}</m:t>
                            </m:r>
                          </m:e>
                        </m:nary>
                      </m:e>
                    </m:nary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,</a:t>
                </a:r>
                <a:endParaRPr lang="en-US" sz="2400" dirty="0">
                  <a:latin typeface="Corbel" panose="020B0503020204020204" pitchFamily="34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ba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</m:sub>
                    </m:sSub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 – </a:t>
                </a:r>
                <a14:m>
                  <m:oMath xmlns:m="http://schemas.openxmlformats.org/officeDocument/2006/math">
                    <m:r>
                      <a:rPr lang="uk-UA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і</m:t>
                    </m:r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-е вибіркове середнє після вилучення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 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ba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uk-U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</m:d>
                      </m:sub>
                    </m:sSub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 – </a:t>
                </a:r>
                <a14:m>
                  <m:oMath xmlns:m="http://schemas.openxmlformats.org/officeDocument/2006/math">
                    <m:r>
                      <a:rPr lang="uk-UA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і</m:t>
                    </m:r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-е вибіркове середнє після вилучення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𝑖𝑙</m:t>
                        </m:r>
                      </m:sub>
                    </m:sSub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. </a:t>
                </a:r>
                <a:endParaRPr lang="en-US" sz="2400" dirty="0">
                  <a:latin typeface="Corbel" panose="020B0503020204020204" pitchFamily="34" charset="0"/>
                  <a:ea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Якщо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uk-UA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uk-UA" sz="2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uk-UA" sz="2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α</m:t>
                        </m:r>
                      </m:sub>
                    </m:sSub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, 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uk-UA" sz="2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uk-UA" sz="2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α</m:t>
                        </m:r>
                      </m:sub>
                    </m:sSub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 – верхній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uk-UA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α</m:t>
                    </m:r>
                  </m:oMath>
                </a14:m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 </a:t>
                </a:r>
                <a:r>
                  <a:rPr lang="uk-UA" sz="2400" dirty="0" err="1">
                    <a:latin typeface="Corbel" panose="020B0503020204020204" pitchFamily="34" charset="0"/>
                    <a:ea typeface="Calibri" panose="020F0502020204030204" pitchFamily="34" charset="0"/>
                  </a:rPr>
                  <a:t>квантиль</a:t>
                </a:r>
                <a:r>
                  <a:rPr lang="uk-UA" sz="2400" dirty="0">
                    <a:latin typeface="Corbel" panose="020B0503020204020204" pitchFamily="34" charset="0"/>
                    <a:ea typeface="Calibri" panose="020F0502020204030204" pitchFamily="34" charset="0"/>
                  </a:rPr>
                  <a:t> розподілу </a:t>
                </a:r>
                <a14:m>
                  <m:oMath xmlns:m="http://schemas.openxmlformats.org/officeDocument/2006/math">
                    <m:r>
                      <a:rPr lang="uk-UA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k-UA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uk-UA" sz="2400" dirty="0">
                    <a:latin typeface="Corbel" panose="020B0503020204020204" pitchFamily="34" charset="0"/>
                  </a:rPr>
                  <a:t>, гіпотезу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Corbel" panose="020B0503020204020204" pitchFamily="34" charset="0"/>
                  </a:rPr>
                  <a:t>  </a:t>
                </a:r>
                <a:r>
                  <a:rPr lang="uk-UA" sz="2400" dirty="0">
                    <a:latin typeface="Corbel" panose="020B0503020204020204" pitchFamily="34" charset="0"/>
                  </a:rPr>
                  <a:t>відкидають.</a:t>
                </a:r>
              </a:p>
              <a:p>
                <a:pPr marL="0" indent="0">
                  <a:buNone/>
                </a:pPr>
                <a:endParaRPr lang="uk-UA" sz="24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uk-UA" sz="24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uk-UA" sz="2400" dirty="0">
                  <a:latin typeface="Corbel" panose="020B0503020204020204" pitchFamily="34" charset="0"/>
                </a:endParaRPr>
              </a:p>
              <a:p>
                <a:pPr marL="0" indent="0">
                  <a:buNone/>
                </a:pPr>
                <a:endParaRPr lang="uk-UA" sz="2400" dirty="0">
                  <a:latin typeface="Corbel" panose="020B0503020204020204" pitchFamily="34" charset="0"/>
                </a:endParaRPr>
              </a:p>
            </p:txBody>
          </p:sp>
        </mc:Choice>
        <mc:Fallback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3B4D822B-43DB-4F90-92E3-C1BA8E245A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0527" y="3429000"/>
                <a:ext cx="11029615" cy="3678303"/>
              </a:xfrm>
              <a:blipFill>
                <a:blip r:embed="rId3"/>
                <a:stretch>
                  <a:fillRect l="-829" t="-5605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Прямокутник 20">
            <a:extLst>
              <a:ext uri="{FF2B5EF4-FFF2-40B4-BE49-F238E27FC236}">
                <a16:creationId xmlns:a16="http://schemas.microsoft.com/office/drawing/2014/main" id="{502D2C20-72A3-4084-BC97-5C84ED5E6A14}"/>
              </a:ext>
            </a:extLst>
          </p:cNvPr>
          <p:cNvSpPr/>
          <p:nvPr/>
        </p:nvSpPr>
        <p:spPr>
          <a:xfrm>
            <a:off x="5320403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6568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3C2DA-7618-42F2-BD92-477ADB0CA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ПРОГРАМА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852CEBC4-E91A-499B-8CAD-B2ACF41C93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774054"/>
                <a:ext cx="11029615" cy="367830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uk-UA" sz="2400" dirty="0">
                    <a:ea typeface="Calibri" panose="020F0502020204030204" pitchFamily="34" charset="0"/>
                  </a:rPr>
                  <a:t>Рівень </a:t>
                </a:r>
                <a:r>
                  <a:rPr lang="uk-UA" sz="2400" dirty="0" err="1">
                    <a:ea typeface="Calibri" panose="020F0502020204030204" pitchFamily="34" charset="0"/>
                  </a:rPr>
                  <a:t>значущости</a:t>
                </a:r>
                <a:r>
                  <a:rPr lang="uk-UA" sz="2400" dirty="0">
                    <a:ea typeface="Calibri" panose="020F0502020204030204" pitchFamily="34" charset="0"/>
                  </a:rPr>
                  <a:t> було встановлено як 0.05.</a:t>
                </a:r>
              </a:p>
              <a:p>
                <a:pPr marL="0" indent="0">
                  <a:buNone/>
                </a:pPr>
                <a:r>
                  <a:rPr lang="uk-UA" sz="2400" dirty="0">
                    <a:ea typeface="Calibri" panose="020F0502020204030204" pitchFamily="34" charset="0"/>
                  </a:rPr>
                  <a:t>Містить три модулі:</a:t>
                </a:r>
              </a:p>
              <a:p>
                <a:r>
                  <a:rPr lang="en-US" sz="2400" dirty="0">
                    <a:ea typeface="Calibri" panose="020F0502020204030204" pitchFamily="34" charset="0"/>
                  </a:rPr>
                  <a:t>main – </a:t>
                </a:r>
                <a:r>
                  <a:rPr lang="uk-UA" sz="2400" dirty="0">
                    <a:ea typeface="Calibri" panose="020F0502020204030204" pitchFamily="34" charset="0"/>
                  </a:rPr>
                  <a:t>завантаження та аналіз даних, ділення сум для статистики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a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ea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ea typeface="Calibri" panose="020F0502020204030204" pitchFamily="34" charset="0"/>
                  </a:rPr>
                  <a:t>, </a:t>
                </a:r>
                <a:r>
                  <a:rPr lang="uk-UA" sz="2400" dirty="0">
                    <a:ea typeface="Calibri" panose="020F0502020204030204" pitchFamily="34" charset="0"/>
                  </a:rPr>
                  <a:t>обчислення оцінки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ea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ea typeface="Calibri" panose="020F050202020403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ea typeface="Calibri" panose="020F0502020204030204" pitchFamily="34" charset="0"/>
                          </a:rPr>
                          <m:t>𝑛</m:t>
                        </m:r>
                        <m:r>
                          <a:rPr lang="uk-UA" sz="2400" b="0" i="1" smtClean="0">
                            <a:ea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ea typeface="Calibri" panose="020F050202020403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>
                    <a:ea typeface="Calibri" panose="020F0502020204030204" pitchFamily="34" charset="0"/>
                  </a:rPr>
                  <a:t> </a:t>
                </a:r>
                <a:r>
                  <a:rPr lang="uk-UA" sz="2400" dirty="0">
                    <a:ea typeface="Calibri" panose="020F0502020204030204" pitchFamily="34" charset="0"/>
                  </a:rPr>
                  <a:t>та статистики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a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ea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uk-UA" sz="2400" b="0" i="0" smtClean="0">
                        <a:ea typeface="Calibri" panose="020F0502020204030204" pitchFamily="34" charset="0"/>
                      </a:rPr>
                      <m:t>, </m:t>
                    </m:r>
                  </m:oMath>
                </a14:m>
                <a:r>
                  <a:rPr lang="uk-UA" sz="2400" dirty="0">
                    <a:ea typeface="Calibri" panose="020F0502020204030204" pitchFamily="34" charset="0"/>
                  </a:rPr>
                  <a:t>обчислення </a:t>
                </a:r>
                <a:r>
                  <a:rPr lang="en-US" sz="2400" dirty="0" err="1"/>
                  <a:t>qnorm</a:t>
                </a:r>
                <a:r>
                  <a:rPr lang="uk-UA" sz="2400" dirty="0"/>
                  <a:t>(1-</a:t>
                </a:r>
                <a:r>
                  <a:rPr lang="en-US" sz="2400" dirty="0"/>
                  <a:t>sign</a:t>
                </a:r>
                <a:r>
                  <a:rPr lang="uk-UA" sz="2400" dirty="0"/>
                  <a:t>_</a:t>
                </a:r>
                <a:r>
                  <a:rPr lang="en-US" sz="2400" dirty="0"/>
                  <a:t>level</a:t>
                </a:r>
                <a:r>
                  <a:rPr lang="uk-UA" sz="2400" dirty="0"/>
                  <a:t>/2).</a:t>
                </a:r>
                <a:endParaRPr lang="uk-UA" sz="2400" dirty="0">
                  <a:ea typeface="Calibri" panose="020F0502020204030204" pitchFamily="34" charset="0"/>
                </a:endParaRPr>
              </a:p>
              <a:p>
                <a:r>
                  <a:rPr lang="en-US" sz="2400" dirty="0"/>
                  <a:t>sum</a:t>
                </a:r>
                <a:r>
                  <a:rPr lang="uk-UA" sz="2400" dirty="0"/>
                  <a:t>_</a:t>
                </a:r>
                <a:r>
                  <a:rPr lang="en-US" sz="2400" dirty="0"/>
                  <a:t>for</a:t>
                </a:r>
                <a:r>
                  <a:rPr lang="uk-UA" sz="2400" dirty="0"/>
                  <a:t>_</a:t>
                </a:r>
                <a:r>
                  <a:rPr lang="en-US" sz="2400" dirty="0"/>
                  <a:t>T</a:t>
                </a:r>
                <a:r>
                  <a:rPr lang="uk-UA" sz="2400" dirty="0"/>
                  <a:t>_</a:t>
                </a:r>
                <a:r>
                  <a:rPr lang="en-US" sz="2400" dirty="0"/>
                  <a:t>stat </a:t>
                </a:r>
                <a:r>
                  <a:rPr lang="uk-UA" sz="2400" dirty="0"/>
                  <a:t>– обчислення сум для статистики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ea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ea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uk-UA" sz="2400" dirty="0"/>
                  <a:t> для векторів </a:t>
                </a:r>
                <a:r>
                  <a:rPr lang="en-US" sz="2400" dirty="0"/>
                  <a:t>X1, X2</a:t>
                </a:r>
                <a:r>
                  <a:rPr lang="uk-UA" sz="2400" dirty="0"/>
                  <a:t> та для їх комбінації.</a:t>
                </a:r>
              </a:p>
              <a:p>
                <a:r>
                  <a:rPr lang="en-US" sz="2400" dirty="0"/>
                  <a:t>trace</a:t>
                </a:r>
                <a:r>
                  <a:rPr lang="uk-UA" sz="2400" dirty="0"/>
                  <a:t>_</a:t>
                </a:r>
                <a:r>
                  <a:rPr lang="en-US" sz="2400" dirty="0"/>
                  <a:t>for</a:t>
                </a:r>
                <a:r>
                  <a:rPr lang="uk-UA" sz="2400" dirty="0"/>
                  <a:t>_</a:t>
                </a:r>
                <a:r>
                  <a:rPr lang="en-US" sz="2400" dirty="0"/>
                  <a:t>Q</a:t>
                </a:r>
                <a:r>
                  <a:rPr lang="uk-UA" sz="2400" dirty="0"/>
                  <a:t>_</a:t>
                </a:r>
                <a:r>
                  <a:rPr lang="en-US" sz="2400" dirty="0"/>
                  <a:t>stat </a:t>
                </a:r>
                <a:r>
                  <a:rPr lang="uk-UA" sz="2400" dirty="0"/>
                  <a:t>–</a:t>
                </a:r>
                <a:r>
                  <a:rPr lang="en-US" sz="2400" dirty="0"/>
                  <a:t> </a:t>
                </a:r>
                <a:r>
                  <a:rPr lang="uk-UA" sz="2400" dirty="0"/>
                  <a:t>обчислення оцінки сліду матриці для статистики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a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2400" i="1">
                            <a:ea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uk-UA" sz="2400" dirty="0"/>
                  <a:t> для векторів </a:t>
                </a:r>
                <a:r>
                  <a:rPr lang="en-US" sz="2400" dirty="0"/>
                  <a:t>X1, X2</a:t>
                </a:r>
                <a:r>
                  <a:rPr lang="uk-UA" sz="2400" dirty="0"/>
                  <a:t> та для їх комбінації.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uk-UA" sz="2400" dirty="0">
                    <a:ea typeface="Calibri" panose="020F0502020204030204" pitchFamily="34" charset="0"/>
                  </a:rPr>
                  <a:t>У результаті обчислення було отримано значення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uk-UA" sz="2400" i="1">
                            <a:ea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uk-UA" sz="2400" i="1">
                            <a:ea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uk-UA" sz="2400" dirty="0">
                    <a:ea typeface="Calibri" panose="020F0502020204030204" pitchFamily="34" charset="0"/>
                  </a:rPr>
                  <a:t> – 0.458, тоді як значення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uk-UA" sz="2400">
                            <a:ea typeface="Calibri" panose="020F0502020204030204" pitchFamily="34" charset="0"/>
                          </a:rPr>
                          <m:t>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ea typeface="Calibri" panose="020F0502020204030204" pitchFamily="34" charset="0"/>
                          </a:rPr>
                          <m:t>α</m:t>
                        </m:r>
                      </m:sub>
                    </m:sSub>
                  </m:oMath>
                </a14:m>
                <a:r>
                  <a:rPr lang="uk-UA" sz="2400" dirty="0">
                    <a:ea typeface="Calibri" panose="020F0502020204030204" pitchFamily="34" charset="0"/>
                  </a:rPr>
                  <a:t> – 1.959, що не дозволяє відкидати гіпотезу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2400" i="1"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uk-UA" sz="2400" i="1">
                            <a:ea typeface="Calibri" panose="020F05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uk-UA" sz="2400" i="1">
                            <a:ea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uk-UA" sz="2400" dirty="0">
                    <a:ea typeface="Calibri" panose="020F0502020204030204" pitchFamily="34" charset="0"/>
                  </a:rPr>
                  <a:t> про рівність середніх.</a:t>
                </a:r>
                <a:endParaRPr lang="uk-UA" sz="2400" dirty="0"/>
              </a:p>
              <a:p>
                <a:pPr marL="0" indent="0">
                  <a:buNone/>
                </a:pPr>
                <a:endParaRPr lang="uk-UA" sz="2400" dirty="0"/>
              </a:p>
            </p:txBody>
          </p:sp>
        </mc:Choice>
        <mc:Fallback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852CEBC4-E91A-499B-8CAD-B2ACF41C93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774054"/>
                <a:ext cx="11029615" cy="3678303"/>
              </a:xfrm>
              <a:blipFill>
                <a:blip r:embed="rId2"/>
                <a:stretch>
                  <a:fillRect l="-829" t="-19735" b="-845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A76B9767-8642-4A85-8013-50CD098B49F4}"/>
              </a:ext>
            </a:extLst>
          </p:cNvPr>
          <p:cNvSpPr/>
          <p:nvPr/>
        </p:nvSpPr>
        <p:spPr>
          <a:xfrm>
            <a:off x="4119465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502137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B17B6A-C186-407B-ADD6-954DA380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ВИСНОВКИ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25761634-F935-4B2A-ADA2-BAC499A0E5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uk-UA" sz="2400" dirty="0"/>
                  <a:t>Було розглянуто набір даних про гострий </a:t>
                </a:r>
                <a:r>
                  <a:rPr lang="uk-UA" sz="2400" dirty="0" err="1"/>
                  <a:t>лімфобластний</a:t>
                </a:r>
                <a:r>
                  <a:rPr lang="uk-UA" sz="2400" dirty="0"/>
                  <a:t> лейкоз, відібрано релевантні гени та пацієнтів із типами захворювання </a:t>
                </a:r>
                <a:r>
                  <a:rPr lang="en-US" sz="2400" dirty="0"/>
                  <a:t>BCR/ABL </a:t>
                </a:r>
                <a:r>
                  <a:rPr lang="uk-UA" sz="2400" dirty="0"/>
                  <a:t>та </a:t>
                </a:r>
                <a:r>
                  <a:rPr lang="en-US" sz="2400" dirty="0"/>
                  <a:t>NEG</a:t>
                </a:r>
              </a:p>
              <a:p>
                <a:pPr marL="0" indent="0">
                  <a:buNone/>
                </a:pPr>
                <a:r>
                  <a:rPr lang="ru-RU" sz="2400" dirty="0" err="1"/>
                  <a:t>Розглянуто</a:t>
                </a:r>
                <a:r>
                  <a:rPr lang="ru-RU" sz="2400" dirty="0"/>
                  <a:t> </a:t>
                </a:r>
                <a:r>
                  <a:rPr lang="ru-RU" sz="2400" dirty="0" err="1"/>
                  <a:t>методи</a:t>
                </a:r>
                <a:r>
                  <a:rPr lang="ru-RU" sz="2400" dirty="0"/>
                  <a:t> </a:t>
                </a:r>
                <a:r>
                  <a:rPr lang="ru-RU" sz="2400" dirty="0" err="1"/>
                  <a:t>статистичного</a:t>
                </a:r>
                <a:r>
                  <a:rPr lang="ru-RU" sz="2400" dirty="0"/>
                  <a:t> </a:t>
                </a:r>
                <a:r>
                  <a:rPr lang="ru-RU" sz="2400" dirty="0" err="1"/>
                  <a:t>аналізу</a:t>
                </a:r>
                <a:r>
                  <a:rPr lang="ru-RU" sz="2400" dirty="0"/>
                  <a:t> </a:t>
                </a:r>
                <a:r>
                  <a:rPr lang="ru-RU" sz="2400" dirty="0" err="1"/>
                  <a:t>генетичної</a:t>
                </a:r>
                <a:r>
                  <a:rPr lang="ru-RU" sz="2400" dirty="0"/>
                  <a:t> </a:t>
                </a:r>
                <a:r>
                  <a:rPr lang="ru-RU" sz="2400" dirty="0" err="1"/>
                  <a:t>інформації</a:t>
                </a:r>
                <a:r>
                  <a:rPr lang="en-US" sz="2400" dirty="0"/>
                  <a:t>, </a:t>
                </a:r>
                <a:r>
                  <a:rPr lang="uk-UA" sz="2400" dirty="0"/>
                  <a:t>перевірено гіпотезу про рівність середніх за допомогою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/>
                        </m:ctrlPr>
                      </m:sSubPr>
                      <m:e>
                        <m:r>
                          <a:rPr lang="en-US" sz="2400" i="1" dirty="0" smtClean="0"/>
                          <m:t>𝑄</m:t>
                        </m:r>
                      </m:e>
                      <m:sub>
                        <m:r>
                          <a:rPr lang="en-US" sz="2400" i="1" dirty="0" smtClean="0"/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-</a:t>
                </a:r>
                <a:r>
                  <a:rPr lang="uk-UA" sz="2400" dirty="0"/>
                  <a:t>критерію, використовуючи </a:t>
                </a:r>
                <a:r>
                  <a:rPr lang="uk-UA" sz="2400" dirty="0" err="1"/>
                  <a:t>асимптотику</a:t>
                </a:r>
                <a:r>
                  <a:rPr lang="uk-UA" sz="2400" dirty="0"/>
                  <a:t> для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uk-UA" sz="2400" i="1"/>
                      <m:t>𝑝</m:t>
                    </m:r>
                    <m:r>
                      <m:rPr>
                        <m:lit/>
                      </m:rPr>
                      <a:rPr lang="uk-UA" sz="2400" i="1"/>
                      <m:t>/</m:t>
                    </m:r>
                    <m:r>
                      <a:rPr lang="uk-UA" sz="2400" i="1"/>
                      <m:t>𝑛</m:t>
                    </m:r>
                    <m:r>
                      <a:rPr lang="uk-UA" sz="2400" i="1"/>
                      <m:t> </m:t>
                    </m:r>
                    <m:r>
                      <a:rPr lang="uk-UA" sz="2400"/>
                      <m:t>→∞.</m:t>
                    </m:r>
                  </m:oMath>
                </a14:m>
                <a:endParaRPr lang="uk-UA" sz="2400" dirty="0"/>
              </a:p>
              <a:p>
                <a:pPr marL="0" indent="0">
                  <a:buNone/>
                </a:pPr>
                <a:endParaRPr lang="uk-UA" sz="2400" dirty="0"/>
              </a:p>
            </p:txBody>
          </p:sp>
        </mc:Choice>
        <mc:Fallback>
          <p:sp>
            <p:nvSpPr>
              <p:cNvPr id="3" name="Місце для вмісту 2">
                <a:extLst>
                  <a:ext uri="{FF2B5EF4-FFF2-40B4-BE49-F238E27FC236}">
                    <a16:creationId xmlns:a16="http://schemas.microsoft.com/office/drawing/2014/main" id="{25761634-F935-4B2A-ADA2-BAC499A0E5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02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Прямокутник 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uk-UA" dirty="0"/>
          </a:p>
        </p:txBody>
      </p:sp>
      <p:pic>
        <p:nvPicPr>
          <p:cNvPr id="5" name="Зображення 4" descr="Дискретні числа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uk-UA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uk-UA">
                <a:solidFill>
                  <a:srgbClr val="FFFFFF"/>
                </a:solidFill>
              </a:rPr>
              <a:t>Дякуємо!</a:t>
            </a:r>
            <a:endParaRPr lang="uk-UA" dirty="0">
              <a:solidFill>
                <a:srgbClr val="FFFFFF"/>
              </a:solidFill>
            </a:endParaRPr>
          </a:p>
        </p:txBody>
      </p:sp>
      <p:grpSp>
        <p:nvGrpSpPr>
          <p:cNvPr id="14" name="Група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Прямокутник 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Прямокутник 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Прямокутник 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" name="Підзаголовок 5">
            <a:extLst>
              <a:ext uri="{FF2B5EF4-FFF2-40B4-BE49-F238E27FC236}">
                <a16:creationId xmlns:a16="http://schemas.microsoft.com/office/drawing/2014/main" id="{BD57014D-273A-49AB-8BD8-E865A8C417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іденд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  <ds:schemaRef ds:uri="16c05727-aa75-4e4a-9b5f-8a80a1165891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Техніка, дизайн Дивіденд</Template>
  <TotalTime>0</TotalTime>
  <Words>590</Words>
  <Application>Microsoft Office PowerPoint</Application>
  <PresentationFormat>Широкий екран</PresentationFormat>
  <Paragraphs>51</Paragraphs>
  <Slides>9</Slides>
  <Notes>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7" baseType="lpstr">
      <vt:lpstr>Calibri</vt:lpstr>
      <vt:lpstr>Cambria</vt:lpstr>
      <vt:lpstr>Cambria Math</vt:lpstr>
      <vt:lpstr>Corbel</vt:lpstr>
      <vt:lpstr>Gill Sans MT</vt:lpstr>
      <vt:lpstr>Times New Roman</vt:lpstr>
      <vt:lpstr>Wingdings 2</vt:lpstr>
      <vt:lpstr>Дивіденд</vt:lpstr>
      <vt:lpstr>РАНДОМІЗОВАНИЙ КРИТЕРІЙ ПОРІВНЯННЯ СЕРЕДНІХ ДВОХ ГРУП</vt:lpstr>
      <vt:lpstr>ПОСТАНОВКА ЗАДАЧІ</vt:lpstr>
      <vt:lpstr>НАБІР ДАНИХ ALL</vt:lpstr>
      <vt:lpstr>СТАТИСТИКА M_n</vt:lpstr>
      <vt:lpstr>СТАТИСТИКА T_n</vt:lpstr>
      <vt:lpstr>СТАТИСТИКА Q_n</vt:lpstr>
      <vt:lpstr>ПРОГРАМА</vt:lpstr>
      <vt:lpstr>ВИСНОВКИ</vt:lpstr>
      <vt:lpstr>Дякуємо!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2024-05-16T11:30:11Z</dcterms:created>
  <dcterms:modified xsi:type="dcterms:W3CDTF">2024-06-04T13:44:16Z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