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7" r:id="rId4"/>
    <p:sldId id="259" r:id="rId5"/>
    <p:sldId id="260" r:id="rId6"/>
    <p:sldId id="270" r:id="rId7"/>
    <p:sldId id="269" r:id="rId8"/>
    <p:sldId id="261" r:id="rId9"/>
    <p:sldId id="262" r:id="rId10"/>
    <p:sldId id="263" r:id="rId11"/>
    <p:sldId id="264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68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759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8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641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2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51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82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26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83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6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6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9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E70F-187A-4E81-9B22-4D4F1912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821242"/>
            <a:ext cx="9418320" cy="4129915"/>
          </a:xfrm>
        </p:spPr>
        <p:txBody>
          <a:bodyPr>
            <a:normAutofit fontScale="90000"/>
          </a:bodyPr>
          <a:lstStyle/>
          <a:p>
            <a:pPr algn="ctr"/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r>
              <a:rPr lang="uk-UA" sz="4400" dirty="0">
                <a:cs typeface="Times New Roman" panose="02020603050405020304" pitchFamily="18" charset="0"/>
              </a:rPr>
              <a:t>ЗАС</a:t>
            </a:r>
            <a: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ТОСУВАННЯ МЕТОДІВ МАШИННОГО НАВЧАННЯ ДЛЯ ПРОГНОЗУВАННЯ ЕЛЕМЕНТІВ КОНСТРУКЦІЙ</a:t>
            </a:r>
            <a:b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4400" dirty="0">
                <a:cs typeface="Times New Roman" panose="02020603050405020304" pitchFamily="18" charset="0"/>
              </a:rPr>
            </a:br>
            <a:br>
              <a:rPr lang="uk-UA" sz="4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0F1EEED-90AD-47F8-A8E2-A2EE732883D4}"/>
              </a:ext>
            </a:extLst>
          </p:cNvPr>
          <p:cNvSpPr/>
          <p:nvPr/>
        </p:nvSpPr>
        <p:spPr>
          <a:xfrm>
            <a:off x="107866" y="0"/>
            <a:ext cx="11726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+mj-lt"/>
                <a:cs typeface="Times New Roman" panose="02020603050405020304" pitchFamily="18" charset="0"/>
              </a:rPr>
              <a:t>Дніпровський національний університет імені Олеся Гончара</a:t>
            </a:r>
            <a:br>
              <a:rPr lang="uk-UA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Факультет прикладної математики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Кафедра обчислювальної математики та математичної кібернетики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3E23786-3A58-4916-99D1-00173DA9D554}"/>
              </a:ext>
            </a:extLst>
          </p:cNvPr>
          <p:cNvSpPr/>
          <p:nvPr/>
        </p:nvSpPr>
        <p:spPr>
          <a:xfrm>
            <a:off x="355600" y="4913405"/>
            <a:ext cx="116501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cs typeface="Times New Roman" panose="02020603050405020304" pitchFamily="18" charset="0"/>
              </a:rPr>
              <a:t>Виконавець: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Студент групи ПА-18-1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Щербак Роман Олексійович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Керівник: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Доктор фіз.-мат. наук, професор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А.Є. Шевельова</a:t>
            </a:r>
            <a:br>
              <a:rPr lang="uk-UA" dirty="0"/>
            </a:br>
            <a:b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1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F7D95-28A5-4562-8D53-170D096F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7227"/>
            <a:ext cx="1153160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ОПИС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6C643E-3B6D-4FB4-9980-1C04E0F0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01705"/>
            <a:ext cx="11861800" cy="480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Програма, написана мовою </a:t>
            </a:r>
            <a:r>
              <a:rPr lang="en-US" dirty="0"/>
              <a:t>Python</a:t>
            </a:r>
            <a:r>
              <a:rPr lang="uk-UA" dirty="0"/>
              <a:t>, складається з 9 модулів:</a:t>
            </a:r>
          </a:p>
          <a:p>
            <a:r>
              <a:rPr lang="en-US" dirty="0"/>
              <a:t>main –</a:t>
            </a:r>
            <a:r>
              <a:rPr lang="uk-UA" dirty="0"/>
              <a:t> задання параметрів, запуск необхідні для роботи функції інших модулів</a:t>
            </a:r>
          </a:p>
          <a:p>
            <a:r>
              <a:rPr lang="en-US" dirty="0" err="1"/>
              <a:t>get_data</a:t>
            </a:r>
            <a:r>
              <a:rPr lang="en-US" dirty="0"/>
              <a:t> – </a:t>
            </a:r>
            <a:r>
              <a:rPr lang="uk-UA" dirty="0"/>
              <a:t>отримання вибірки даних, активаційних функцій;</a:t>
            </a:r>
          </a:p>
          <a:p>
            <a:r>
              <a:rPr lang="en-US" dirty="0" err="1"/>
              <a:t>neuron_class</a:t>
            </a:r>
            <a:r>
              <a:rPr lang="en-US" dirty="0"/>
              <a:t> –</a:t>
            </a:r>
            <a:r>
              <a:rPr lang="uk-UA" dirty="0"/>
              <a:t> клас, що втілює необхідні операції для роботи нейронів мережі;</a:t>
            </a:r>
          </a:p>
          <a:p>
            <a:r>
              <a:rPr lang="en-US" dirty="0" err="1"/>
              <a:t>create_network</a:t>
            </a:r>
            <a:r>
              <a:rPr lang="en-US" dirty="0"/>
              <a:t> – </a:t>
            </a:r>
            <a:r>
              <a:rPr lang="uk-UA" dirty="0"/>
              <a:t>побудова нейронної мережі;</a:t>
            </a:r>
          </a:p>
          <a:p>
            <a:r>
              <a:rPr lang="en-US" dirty="0"/>
              <a:t>calculations – </a:t>
            </a:r>
            <a:r>
              <a:rPr lang="uk-UA" dirty="0"/>
              <a:t>проведення обчислень, навчання, виведення результатів, створення графіків</a:t>
            </a:r>
            <a:r>
              <a:rPr lang="en-US" dirty="0"/>
              <a:t>;</a:t>
            </a:r>
            <a:endParaRPr lang="uk-UA" dirty="0"/>
          </a:p>
          <a:p>
            <a:r>
              <a:rPr lang="en-US" dirty="0" err="1"/>
              <a:t>genetic_algorithm_functions</a:t>
            </a:r>
            <a:r>
              <a:rPr lang="en-US" dirty="0"/>
              <a:t> – </a:t>
            </a:r>
            <a:r>
              <a:rPr lang="uk-UA" dirty="0"/>
              <a:t>необхідні для генетичного алгоритму функції;</a:t>
            </a:r>
          </a:p>
          <a:p>
            <a:r>
              <a:rPr lang="en-US" dirty="0" err="1"/>
              <a:t>backropagation_functions</a:t>
            </a:r>
            <a:r>
              <a:rPr lang="en-US" dirty="0"/>
              <a:t> – </a:t>
            </a:r>
            <a:r>
              <a:rPr lang="uk-UA" dirty="0"/>
              <a:t>необхідні для алгоритму зворотного поширення помилки функції;</a:t>
            </a:r>
          </a:p>
          <a:p>
            <a:r>
              <a:rPr lang="en-US" dirty="0" err="1"/>
              <a:t>learning_algorithms</a:t>
            </a:r>
            <a:r>
              <a:rPr lang="en-US" dirty="0"/>
              <a:t> –</a:t>
            </a:r>
            <a:r>
              <a:rPr lang="uk-UA" dirty="0"/>
              <a:t> навчання мережі;</a:t>
            </a:r>
          </a:p>
          <a:p>
            <a:r>
              <a:rPr lang="en-US" dirty="0" err="1"/>
              <a:t>activation_functions</a:t>
            </a:r>
            <a:r>
              <a:rPr lang="en-US" dirty="0"/>
              <a:t> – </a:t>
            </a:r>
            <a:r>
              <a:rPr lang="uk-UA" dirty="0"/>
              <a:t>зберігання активаційних функцій;</a:t>
            </a:r>
          </a:p>
        </p:txBody>
      </p:sp>
    </p:spTree>
    <p:extLst>
      <p:ext uri="{BB962C8B-B14F-4D97-AF65-F5344CB8AC3E}">
        <p14:creationId xmlns:p14="http://schemas.microsoft.com/office/powerpoint/2010/main" val="337007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C38B8-09D4-47AF-9EFA-5665B057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АНАЛІЗ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2CF08F-E50C-4750-9DA6-FFA29D7A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зворотного поширення помилки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A35779-5B92-4783-8A79-562DBB4E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78" y="2344503"/>
            <a:ext cx="3834480" cy="2875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8889C5-12E1-4543-A34A-D8C26B14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8" y="2344503"/>
            <a:ext cx="3839134" cy="28758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73E0F2A-38F5-4CD8-A642-A422FF21B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40" y="2320191"/>
            <a:ext cx="3933357" cy="29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9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4D1A1-BED9-45DB-8501-29843848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4048ACB-110A-4D3C-926C-D3D073DA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Генетичний алгоритм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5428EA-D30C-4A37-9475-4B996E7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" y="2564793"/>
            <a:ext cx="3839133" cy="2879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01D51-DCA9-4138-88B4-053515C5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99" y="2508671"/>
            <a:ext cx="3913962" cy="29354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88B6C9-2293-466F-89B8-17B67567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83" y="2556326"/>
            <a:ext cx="3839134" cy="28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1D6D-50F9-49FD-A418-9DE45E95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B96804-DC94-485B-BBE4-CC12C392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317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Сформульовано математичну постановку задачі прогнозування руйнування елементів конструкцій через ріст втомних тріщин;</a:t>
            </a:r>
          </a:p>
          <a:p>
            <a:pPr marL="0" indent="0">
              <a:buNone/>
            </a:pPr>
            <a:r>
              <a:rPr lang="uk-UA" dirty="0"/>
              <a:t>Розглянуто</a:t>
            </a:r>
            <a:r>
              <a:rPr lang="ru-RU" dirty="0"/>
              <a:t> </a:t>
            </a:r>
            <a:r>
              <a:rPr lang="uk-UA" dirty="0"/>
              <a:t>теоретичні принципи й методи</a:t>
            </a:r>
            <a:r>
              <a:rPr lang="ru-RU" dirty="0"/>
              <a:t> </a:t>
            </a:r>
            <a:r>
              <a:rPr lang="uk-UA" dirty="0"/>
              <a:t>машинного навчання, різні його види</a:t>
            </a:r>
            <a:r>
              <a:rPr lang="en-US" dirty="0"/>
              <a:t>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Описано теоретичні принципи побудови та роботи нейронних мереж, описано алгоритми навчання: зворотного поширення помилки, генетичний.</a:t>
            </a:r>
          </a:p>
          <a:p>
            <a:pPr marL="0" indent="0">
              <a:buNone/>
            </a:pPr>
            <a:r>
              <a:rPr lang="uk-UA" dirty="0"/>
              <a:t>Розглянуто принципи появи втомних тріщин, моделі задачі про швидкість росту втомних тріщин;</a:t>
            </a:r>
          </a:p>
          <a:p>
            <a:pPr marL="0" indent="0">
              <a:buNone/>
            </a:pPr>
            <a:r>
              <a:rPr lang="uk-UA" dirty="0"/>
              <a:t>Створено та протестовано програмний код розв’язання задачі за допомогою нейронної мережі;</a:t>
            </a:r>
          </a:p>
          <a:p>
            <a:pPr marL="0" indent="0">
              <a:buNone/>
            </a:pPr>
            <a:r>
              <a:rPr lang="uk-UA" dirty="0"/>
              <a:t>Порівняно алгоритми зворотного поширення помилки та генетичний, визначено перевагу першого у швидкості навчання та збіжності до оптимального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369043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692184-5344-4F1A-9492-1696F775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60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84B1-2DD8-4D23-A1B6-32A10D84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879737-DDC9-49B2-925A-C24E2BC0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04538"/>
            <a:ext cx="11125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Об’єкт дослідження:</a:t>
            </a:r>
            <a:r>
              <a:rPr lang="uk-UA" dirty="0"/>
              <a:t> методи машинного навчання як інструменти для прогнозування швидкості росту втомних тріщин;</a:t>
            </a:r>
          </a:p>
          <a:p>
            <a:pPr marL="0" indent="0">
              <a:buNone/>
            </a:pPr>
            <a:r>
              <a:rPr lang="uk-UA" b="1" dirty="0"/>
              <a:t>Предметами</a:t>
            </a:r>
            <a:r>
              <a:rPr lang="ru-RU" b="1" dirty="0"/>
              <a:t> </a:t>
            </a:r>
            <a:r>
              <a:rPr lang="uk-UA" b="1" dirty="0"/>
              <a:t>дослідження </a:t>
            </a:r>
            <a:r>
              <a:rPr lang="uk-UA" dirty="0"/>
              <a:t>є моделі опорних елементів конструкцій із втомними тріщинами;</a:t>
            </a:r>
          </a:p>
          <a:p>
            <a:pPr marL="0" indent="0">
              <a:buNone/>
            </a:pPr>
            <a:r>
              <a:rPr lang="uk-UA" b="1" dirty="0"/>
              <a:t>Метою дослідження </a:t>
            </a:r>
            <a:r>
              <a:rPr lang="uk-UA" dirty="0"/>
              <a:t>є оцінка міцності та залишкової довговічності елементів конструкцій методами машинного навчання;</a:t>
            </a:r>
          </a:p>
          <a:p>
            <a:pPr marL="0" indent="0">
              <a:buNone/>
            </a:pPr>
            <a:r>
              <a:rPr lang="uk-UA" b="1" dirty="0"/>
              <a:t>Завдання:</a:t>
            </a:r>
          </a:p>
          <a:p>
            <a:r>
              <a:rPr lang="uk-UA" dirty="0"/>
              <a:t>Аналітичний огляд методів машинного навчання;</a:t>
            </a:r>
          </a:p>
          <a:p>
            <a:r>
              <a:rPr lang="uk-UA" dirty="0"/>
              <a:t>Створення програмного забезпечення для створення та навчання нейронної мережі, визначення її оптимальної архітектури, тестування;</a:t>
            </a:r>
          </a:p>
          <a:p>
            <a:r>
              <a:rPr lang="uk-UA" dirty="0"/>
              <a:t>Прогнозування швидкості росту втомних тріщин елементів конструкцій із алюмінієвого сплаву 2024-T351.</a:t>
            </a:r>
          </a:p>
          <a:p>
            <a:pPr marL="0" indent="0">
              <a:buNone/>
            </a:pPr>
            <a:r>
              <a:rPr lang="uk-UA" b="1" dirty="0"/>
              <a:t>Методи дослідження:</a:t>
            </a:r>
            <a:r>
              <a:rPr lang="uk-UA" dirty="0"/>
              <a:t> нейронні мережі як інструменти для прогнозування швидкості росту втомних тріщин. Програма, написана мовою </a:t>
            </a:r>
            <a:r>
              <a:rPr lang="en-US" dirty="0"/>
              <a:t>Python.</a:t>
            </a:r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BEBDAE72-4BFB-46D2-B00D-149C9D9C6581}"/>
              </a:ext>
            </a:extLst>
          </p:cNvPr>
          <p:cNvSpPr/>
          <p:nvPr/>
        </p:nvSpPr>
        <p:spPr>
          <a:xfrm>
            <a:off x="3048000" y="2566328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1F285-23CC-4D41-8541-ABB13C42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D67050D-EBA3-47B1-97CF-C9398FF25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071" y="1761066"/>
                <a:ext cx="859536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b="1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Прогнозування росту втомних тріщин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Експериментальні дані: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Швидкість росту втомної тріщини</a:t>
                </a:r>
                <a:endParaRPr lang="uk-UA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𝑑𝑁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uk-UA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– довжина тріщини,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– кількість циклів навантаження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uk-UA" dirty="0"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роміжок значень 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коефіцієнту інтенсивності напружень</a:t>
                </a:r>
                <a:r>
                  <a:rPr lang="ru-RU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</a:rPr>
                      <m:t>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uk-UA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Величина циклічних навантажень</a:t>
                </a:r>
                <a14:m>
                  <m:oMath xmlns:m="http://schemas.openxmlformats.org/officeDocument/2006/math">
                    <m:r>
                      <a:rPr lang="uk-UA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uk-UA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uk-UA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Задача </a:t>
                </a:r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–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створити та визначити ефективність роботи нейронної мережі на вхідній вибірці даних, порівняти між собою два алгоритми навчання, що застосовуються в нейронних мережах, – зворотного поширення помилки та генетичний.</a:t>
                </a:r>
                <a:endParaRPr lang="en-US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D67050D-EBA3-47B1-97CF-C9398FF25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071" y="1761066"/>
                <a:ext cx="8595360" cy="4351337"/>
              </a:xfrm>
              <a:blipFill>
                <a:blip r:embed="rId2"/>
                <a:stretch>
                  <a:fillRect l="-638" t="-84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A225C-AB52-4ED7-9E24-7832DA6AE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18189" r="7357" b="5553"/>
          <a:stretch/>
        </p:blipFill>
        <p:spPr bwMode="auto">
          <a:xfrm>
            <a:off x="8730191" y="4545896"/>
            <a:ext cx="3461809" cy="230363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DB9D3-F9A9-4373-B158-2AAC7233C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0985" y="2988733"/>
            <a:ext cx="4071015" cy="155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0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F8E9-6D94-4FDD-BBAA-C7FFB9B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МАШИННЕ НАВЧАННЯ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0A4EF7-D36F-4E0E-BC92-B6BE386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Машинне навчання – галузь штучного інтелекту, мета якої – розробка методів, що втілюють різноманітні форми навчання, особливо механізми, що утворюють знання на прикладах або даних;</a:t>
            </a:r>
          </a:p>
          <a:p>
            <a:pPr marL="0" indent="0">
              <a:buNone/>
            </a:pPr>
            <a:r>
              <a:rPr lang="uk-UA" dirty="0"/>
              <a:t>Моделі:</a:t>
            </a:r>
          </a:p>
          <a:p>
            <a:r>
              <a:rPr lang="uk-UA" dirty="0"/>
              <a:t>дерева ухвалення рішень;</a:t>
            </a:r>
          </a:p>
          <a:p>
            <a:r>
              <a:rPr lang="uk-UA" dirty="0"/>
              <a:t>метод опорних векторів;</a:t>
            </a:r>
          </a:p>
          <a:p>
            <a:r>
              <a:rPr lang="uk-UA" dirty="0"/>
              <a:t>метод </a:t>
            </a:r>
            <a:r>
              <a:rPr lang="en-US" dirty="0"/>
              <a:t>k-</a:t>
            </a:r>
            <a:r>
              <a:rPr lang="uk-UA" dirty="0"/>
              <a:t>найближчих сусідів;</a:t>
            </a:r>
          </a:p>
          <a:p>
            <a:r>
              <a:rPr lang="uk-UA" dirty="0"/>
              <a:t>нейронні мережі.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03FE67-303E-4A96-93CE-42FBF251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01" y="4968495"/>
            <a:ext cx="8127627" cy="17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72238-7E18-46B2-8261-8A873090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29271"/>
            <a:ext cx="969264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FFFB0A-7D8F-4993-BFDB-859726BA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355558"/>
            <a:ext cx="8595360" cy="550244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Нелінійні математичні засоби, що симулюють обробку інформації людським мозком;</a:t>
            </a:r>
          </a:p>
          <a:p>
            <a:pPr marL="0" indent="0">
              <a:buNone/>
            </a:pPr>
            <a:r>
              <a:rPr lang="uk-UA" dirty="0"/>
              <a:t>Штучний нейрон – простий об’єкт, спроможний здійснювати лінійну афінну трансформацію за допомогою функції передачі;</a:t>
            </a:r>
          </a:p>
          <a:p>
            <a:pPr marL="0" indent="0">
              <a:buNone/>
            </a:pPr>
            <a:r>
              <a:rPr lang="uk-UA" dirty="0"/>
              <a:t>Нелінійність забезпечують функції активації.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BB42AD-36DF-4D3D-94DF-549CD37D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6" y="3421700"/>
            <a:ext cx="3652861" cy="325353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1C13E4-9767-46D5-9E9B-9927A49A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74" y="3302267"/>
            <a:ext cx="1625874" cy="1160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FE5D1A-46EF-4703-ABC7-8A59FA996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41" y="4576240"/>
            <a:ext cx="3051808" cy="217254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3836B0-8E5D-474C-A592-1D9F2AE3D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1" y="3577804"/>
            <a:ext cx="1377699" cy="7101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C4C0C21-A26D-454E-8401-DDAC444EE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22" y="3137380"/>
            <a:ext cx="1768187" cy="13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483C2-221C-4A0B-8994-D71953D4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АКТИВАЦІЇ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6FE4F6-FB6A-408D-8557-8A3598A1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Існують три види функцій активації;</a:t>
            </a:r>
          </a:p>
          <a:p>
            <a:pPr marL="0" indent="0">
              <a:buNone/>
            </a:pPr>
            <a:r>
              <a:rPr lang="uk-UA" dirty="0"/>
              <a:t>Основні нелінійні функції –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uk-UA" dirty="0"/>
              <a:t>(та деякі модифікації), логістична, гіперболічний тангенс.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BAA750-4E53-4D75-BC3C-E33AADD4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73" y="3026447"/>
            <a:ext cx="6664853" cy="38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FE581-E802-4286-B6A5-1C3A399A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НАВЧАННЯ НЕЙРОННИХ МЕРЕЖ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87FE89-5A93-4D5C-890C-E03AD1B8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61" y="190089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Навчання – мінімізація функції помилки;</a:t>
            </a:r>
          </a:p>
          <a:p>
            <a:pPr marL="0" indent="0">
              <a:buNone/>
            </a:pPr>
            <a:r>
              <a:rPr lang="uk-UA" dirty="0"/>
              <a:t>Алгоритм зворотного поширення помилки (градієнтного спуску) – зміна ваг зв’язків і зміщень нейронів за узагальненим дельта-правилом;</a:t>
            </a:r>
          </a:p>
          <a:p>
            <a:pPr marL="0" indent="0">
              <a:buNone/>
            </a:pPr>
            <a:r>
              <a:rPr lang="uk-UA" dirty="0"/>
              <a:t>Види навчання на вибірках даних:</a:t>
            </a:r>
          </a:p>
          <a:p>
            <a:r>
              <a:rPr lang="uk-UA" dirty="0"/>
              <a:t>Дозоване;</a:t>
            </a:r>
          </a:p>
          <a:p>
            <a:r>
              <a:rPr lang="uk-UA" dirty="0"/>
              <a:t>Онлайн;</a:t>
            </a:r>
          </a:p>
          <a:p>
            <a:r>
              <a:rPr lang="uk-UA" dirty="0" err="1"/>
              <a:t>Мінідозоване</a:t>
            </a:r>
            <a:r>
              <a:rPr lang="uk-UA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34E579-E8CA-45F4-B7B0-C9E688B5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10" y="4273070"/>
            <a:ext cx="9269990" cy="25950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D94EF4-7266-4E6F-967A-B6C25B2D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862" y="2460343"/>
            <a:ext cx="1714739" cy="4572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7070A3-F04C-45C2-8747-561FF379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862" y="2917607"/>
            <a:ext cx="2162061" cy="5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4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759E-83A1-4AEB-B8C9-39AF300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2694"/>
            <a:ext cx="10378779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ЕВОЛЮЦІЙНІ 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AAFD32-799F-4BB5-BA58-CB5FE9D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55307" cy="502920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Еволюційні алгоритми – стохастичні методи оптимізації, що діють за принципами еволюції у природі;</a:t>
            </a:r>
          </a:p>
          <a:p>
            <a:pPr marL="0" indent="0">
              <a:buNone/>
            </a:pPr>
            <a:r>
              <a:rPr lang="uk-UA" dirty="0"/>
              <a:t>Генетичний алгоритм – симуляція дарвінівської еволюції;</a:t>
            </a:r>
          </a:p>
          <a:p>
            <a:r>
              <a:rPr lang="uk-UA" dirty="0"/>
              <a:t>Популяція хромосом, кожна з яких – потенційний розв’язок задачі;</a:t>
            </a:r>
          </a:p>
          <a:p>
            <a:r>
              <a:rPr lang="uk-UA" dirty="0"/>
              <a:t>Схрещування – обмін генами між особинами-батьками, утворення особин-нащадків.</a:t>
            </a:r>
          </a:p>
          <a:p>
            <a:r>
              <a:rPr lang="uk-UA" dirty="0"/>
              <a:t>Мутація – випадкова зміна значень певних генів, дозволяє ввести новий матеріал у популяцію.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A0C36-EEE3-4290-BE94-57CBC4944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87" y="4793738"/>
            <a:ext cx="7252025" cy="15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3036-A331-42A5-8124-11D84EA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ПРИКЛАДНА ЗАДАЧА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F8A4FD-A801-49D2-8DC0-C3571765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9781997" cy="424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Задача про визначення швидкості росту втомних тріщин;</a:t>
            </a:r>
          </a:p>
          <a:p>
            <a:pPr marL="0" indent="0">
              <a:buNone/>
            </a:pPr>
            <a:r>
              <a:rPr lang="uk-UA" dirty="0"/>
              <a:t>Причини появи та росту втомних тріщин – невеликі дефекти чи тріщини, наявні з самого початку чи такі, що з’явились у процесі роботи;</a:t>
            </a:r>
          </a:p>
          <a:p>
            <a:pPr marL="0" indent="0">
              <a:buNone/>
            </a:pPr>
            <a:r>
              <a:rPr lang="uk-UA" dirty="0"/>
              <a:t>Виникнення стається через </a:t>
            </a:r>
            <a:r>
              <a:rPr lang="uk-UA" dirty="0" err="1"/>
              <a:t>узаємне</a:t>
            </a:r>
            <a:r>
              <a:rPr lang="uk-UA" dirty="0"/>
              <a:t> зміщення берегів тріщини;</a:t>
            </a:r>
          </a:p>
          <a:p>
            <a:pPr marL="0" indent="0">
              <a:buNone/>
            </a:pPr>
            <a:r>
              <a:rPr lang="uk-UA" dirty="0"/>
              <a:t>Моделі задачі:</a:t>
            </a:r>
          </a:p>
          <a:p>
            <a:r>
              <a:rPr lang="uk-UA" dirty="0"/>
              <a:t>Закон </a:t>
            </a:r>
            <a:r>
              <a:rPr lang="uk-UA" dirty="0" err="1"/>
              <a:t>Періса</a:t>
            </a:r>
            <a:r>
              <a:rPr lang="uk-UA" dirty="0"/>
              <a:t>;</a:t>
            </a:r>
          </a:p>
          <a:p>
            <a:r>
              <a:rPr lang="uk-UA" dirty="0"/>
              <a:t>Закон </a:t>
            </a:r>
            <a:r>
              <a:rPr lang="uk-UA" dirty="0" err="1"/>
              <a:t>Вокера</a:t>
            </a:r>
            <a:r>
              <a:rPr lang="uk-UA" dirty="0"/>
              <a:t>;</a:t>
            </a:r>
          </a:p>
          <a:p>
            <a:r>
              <a:rPr lang="uk-UA" dirty="0"/>
              <a:t>Модель </a:t>
            </a:r>
            <a:r>
              <a:rPr lang="uk-UA" dirty="0" err="1"/>
              <a:t>Формана</a:t>
            </a:r>
            <a:r>
              <a:rPr lang="uk-UA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C5FA57-A586-E90E-6AC3-8E50E4B6B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2" t="39883" r="14995" b="5346"/>
          <a:stretch/>
        </p:blipFill>
        <p:spPr bwMode="auto">
          <a:xfrm>
            <a:off x="5203634" y="3664568"/>
            <a:ext cx="5840235" cy="311342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027752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3374</TotalTime>
  <Words>730</Words>
  <Application>Microsoft Office PowerPoint</Application>
  <PresentationFormat>Широкий екран</PresentationFormat>
  <Paragraphs>80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Times New Roman</vt:lpstr>
      <vt:lpstr>Wingdings 2</vt:lpstr>
      <vt:lpstr>Вид</vt:lpstr>
      <vt:lpstr>              ЗАСТОСУВАННЯ МЕТОДІВ МАШИННОГО НАВЧАННЯ ДЛЯ ПРОГНОЗУВАННЯ ЕЛЕМЕНТІВ КОНСТРУКЦІЙ   </vt:lpstr>
      <vt:lpstr>ВСТУП</vt:lpstr>
      <vt:lpstr>ПОСТАНОВКА ЗАДАЧІ</vt:lpstr>
      <vt:lpstr>МАШИННЕ НАВЧАННЯ</vt:lpstr>
      <vt:lpstr>НЕЙРОННІ МЕРЕЖІ</vt:lpstr>
      <vt:lpstr>ФУНКЦІЇ АКТИВАЦІЇ</vt:lpstr>
      <vt:lpstr>НАВЧАННЯ НЕЙРОННИХ МЕРЕЖ</vt:lpstr>
      <vt:lpstr>ЕВОЛЮЦІЙНІ НЕЙРОННІ МЕРЕЖІ</vt:lpstr>
      <vt:lpstr>ПРИКЛАДНА ЗАДАЧА</vt:lpstr>
      <vt:lpstr>ОПИС ПРОГРАМНОГО ЗАБЕЗПЕЧЕННЯ</vt:lpstr>
      <vt:lpstr>АНАЛІЗ РЕЗУЛЬТАТІВ</vt:lpstr>
      <vt:lpstr>АНАЛІЗ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МЕТОДІВ МАШИННОГО НАВЧАННЯ ДЛЯ ПРОГНОЗУВАННЯ ЕЛЕМЕНТІВ КОНСТРУКЦІЙ</dc:title>
  <dc:creator>Щербак Роман Олексійович</dc:creator>
  <cp:lastModifiedBy>Щербак Роман Олексійович</cp:lastModifiedBy>
  <cp:revision>126</cp:revision>
  <dcterms:created xsi:type="dcterms:W3CDTF">2022-06-11T20:02:40Z</dcterms:created>
  <dcterms:modified xsi:type="dcterms:W3CDTF">2022-06-15T19:58:04Z</dcterms:modified>
</cp:coreProperties>
</file>