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7" r:id="rId4"/>
    <p:sldId id="259" r:id="rId5"/>
    <p:sldId id="260" r:id="rId6"/>
    <p:sldId id="270" r:id="rId7"/>
    <p:sldId id="269" r:id="rId8"/>
    <p:sldId id="261" r:id="rId9"/>
    <p:sldId id="262" r:id="rId10"/>
    <p:sldId id="263" r:id="rId11"/>
    <p:sldId id="264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9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68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759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8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641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2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51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82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26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983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6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6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9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E70F-187A-4E81-9B22-4D4F1912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821242"/>
            <a:ext cx="9418320" cy="4129915"/>
          </a:xfrm>
        </p:spPr>
        <p:txBody>
          <a:bodyPr>
            <a:normAutofit fontScale="90000"/>
          </a:bodyPr>
          <a:lstStyle/>
          <a:p>
            <a:pPr algn="ctr"/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uk-UA" sz="4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ЗАСТОСУВАННЯ МЕТОДІВ МАШИННОГО НАВЧАННЯ ДЛЯ ПРОГНОЗУВАННЯ ЕЛЕМЕНТІВ КОНСТРУКЦІЙ</a:t>
            </a:r>
            <a:br>
              <a:rPr lang="uk-UA" sz="4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uk-UA" sz="4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uk-UA" sz="4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endParaRPr lang="uk-UA" sz="4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0F1EEED-90AD-47F8-A8E2-A2EE732883D4}"/>
              </a:ext>
            </a:extLst>
          </p:cNvPr>
          <p:cNvSpPr/>
          <p:nvPr/>
        </p:nvSpPr>
        <p:spPr>
          <a:xfrm>
            <a:off x="107866" y="0"/>
            <a:ext cx="11726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Дніпровський національний університет імені Олеся Гончара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Факультет прикладної математики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Кафедра обчислювальної математики та математичної кібернетики</a:t>
            </a:r>
            <a:endParaRPr lang="uk-UA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73E23786-3A58-4916-99D1-00173DA9D554}"/>
              </a:ext>
            </a:extLst>
          </p:cNvPr>
          <p:cNvSpPr/>
          <p:nvPr/>
        </p:nvSpPr>
        <p:spPr>
          <a:xfrm>
            <a:off x="355600" y="4913405"/>
            <a:ext cx="116501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Виконавець: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групи ПА-18-1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Щербак Роман Олексійович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Керівник: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Доктор фіз.-мат. наук, професор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А.Є. Шевельова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F7D95-28A5-4562-8D53-170D096F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7227"/>
            <a:ext cx="11531600" cy="1325562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Cambria" panose="02040503050406030204" pitchFamily="18" charset="0"/>
                <a:ea typeface="Cambria" panose="02040503050406030204" pitchFamily="18" charset="0"/>
              </a:rPr>
              <a:t>ОПИС ПРОГРАМНОГО ЗАБЕЗПЕЧЕННЯ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6C643E-3B6D-4FB4-9980-1C04E0F0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01705"/>
            <a:ext cx="11861800" cy="480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Програма, написана мовою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, складається з 9 модулів: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4946B7-1148-4D83-937A-8F4CBA03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611168"/>
            <a:ext cx="11171814" cy="3446732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BC143918-6DB9-4DDC-8D67-66251EB933FD}"/>
              </a:ext>
            </a:extLst>
          </p:cNvPr>
          <p:cNvSpPr/>
          <p:nvPr/>
        </p:nvSpPr>
        <p:spPr>
          <a:xfrm>
            <a:off x="3888195" y="6241441"/>
            <a:ext cx="3566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9.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 Структура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337007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C38B8-09D4-47AF-9EFA-5665B057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Cambria" panose="02040503050406030204" pitchFamily="18" charset="0"/>
                <a:ea typeface="Cambria" panose="02040503050406030204" pitchFamily="18" charset="0"/>
              </a:rPr>
              <a:t>АНАЛІЗ РЕЗУЛЬТАТІВ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A35779-5B92-4783-8A79-562DBB4EF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91" y="2344503"/>
            <a:ext cx="3834480" cy="2875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8889C5-12E1-4543-A34A-D8C26B143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15" y="2344503"/>
            <a:ext cx="3839134" cy="287586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73E0F2A-38F5-4CD8-A642-A422FF21B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27" y="2320191"/>
            <a:ext cx="3933357" cy="2900172"/>
          </a:xfrm>
          <a:prstGeom prst="rect">
            <a:avLst/>
          </a:prstGeom>
        </p:spPr>
      </p:pic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F1C423D9-4FF9-424B-BB4D-20B151ADAFC4}"/>
              </a:ext>
            </a:extLst>
          </p:cNvPr>
          <p:cNvSpPr/>
          <p:nvPr/>
        </p:nvSpPr>
        <p:spPr>
          <a:xfrm>
            <a:off x="1413509" y="5504212"/>
            <a:ext cx="938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10.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 Аналіз результатів навчання алгоритмом зворотного поширення помилки</a:t>
            </a:r>
          </a:p>
        </p:txBody>
      </p:sp>
    </p:spTree>
    <p:extLst>
      <p:ext uri="{BB962C8B-B14F-4D97-AF65-F5344CB8AC3E}">
        <p14:creationId xmlns:p14="http://schemas.microsoft.com/office/powerpoint/2010/main" val="170259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4D1A1-BED9-45DB-8501-29843848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АНАЛІЗ РЕЗУЛЬТАТІВ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5428EA-D30C-4A37-9475-4B996E7F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" y="2564793"/>
            <a:ext cx="3839133" cy="28793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01D51-DCA9-4138-88B4-053515C5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99" y="2508671"/>
            <a:ext cx="3913962" cy="29354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88B6C9-2293-466F-89B8-17B67567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83" y="2556326"/>
            <a:ext cx="3839134" cy="2879350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39A0C29-226D-4D12-9D0F-7FCC1500E795}"/>
              </a:ext>
            </a:extLst>
          </p:cNvPr>
          <p:cNvSpPr/>
          <p:nvPr/>
        </p:nvSpPr>
        <p:spPr>
          <a:xfrm>
            <a:off x="2251139" y="5630372"/>
            <a:ext cx="7714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11.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 Аналіз результатів навчання генетичним алгоритмом</a:t>
            </a:r>
          </a:p>
        </p:txBody>
      </p:sp>
    </p:spTree>
    <p:extLst>
      <p:ext uri="{BB962C8B-B14F-4D97-AF65-F5344CB8AC3E}">
        <p14:creationId xmlns:p14="http://schemas.microsoft.com/office/powerpoint/2010/main" val="304442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41D6D-50F9-49FD-A418-9DE45E95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Cambria" panose="02040503050406030204" pitchFamily="18" charset="0"/>
                <a:ea typeface="Cambria" panose="02040503050406030204" pitchFamily="18" charset="0"/>
              </a:rPr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B96804-DC94-485B-BBE4-CC12C392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317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Сформульовано математичну постановку задачі прогнозування руйнування елементів конструкцій через ріст втомних тріщин.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Розглянуто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теоретичні принципи й методи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машинного навчання, різні його види.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Описано теоретичні принципи побудови та роботи нейронних мереж, описано алгоритми навчання: зворотного поширення помилки, генетичний.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Розглянуто принципи появи втомних тріщин, моделі задачі про швидкість росту втомних тріщин.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Створено та протестовано програмний код розв’язання задачі за допомогою нейронної мережі.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Порівняння алгоритмів зворотного поширення помилки та генетичного вказує на перевагу першого у швидкості навчання та збіжності до оптимального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369043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692184-5344-4F1A-9492-1696F775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Cambria" panose="02040503050406030204" pitchFamily="18" charset="0"/>
                <a:ea typeface="Cambria" panose="02040503050406030204" pitchFamily="18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60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84B1-2DD8-4D23-A1B6-32A10D84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Cambria" panose="02040503050406030204" pitchFamily="18" charset="0"/>
                <a:ea typeface="Cambria" panose="02040503050406030204" pitchFamily="18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879737-DDC9-49B2-925A-C24E2BC0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3" y="1404538"/>
            <a:ext cx="11125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Об’єкт дослідження: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 методи машинного навчання як інструменти для прогнозування швидкості росту втомних тріщин.</a:t>
            </a:r>
          </a:p>
          <a:p>
            <a:pPr marL="0" indent="0">
              <a:buNone/>
            </a:pPr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Предметами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дослідження 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є моделі опорних елементів конструкцій із втомними тріщинами.</a:t>
            </a:r>
          </a:p>
          <a:p>
            <a:pPr marL="0" indent="0">
              <a:buNone/>
            </a:pPr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Метою дослідження 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є оцінка міцності та залишкової довговічності елементів конструкцій методами машинного навчання.</a:t>
            </a:r>
          </a:p>
          <a:p>
            <a:pPr marL="0" indent="0">
              <a:buNone/>
            </a:pPr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Завдання:</a:t>
            </a: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Аналітичний огляд методів машинного навчання;</a:t>
            </a: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Розробка програмного забезпечення для побудови та навчання нейронної мережі, визначення її оптимальної архітектури, тестування;</a:t>
            </a: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Прогнозування швидкості росту втомних тріщин елементів конструкцій із алюмінієвого сплаву 2024-T351.</a:t>
            </a:r>
          </a:p>
          <a:p>
            <a:pPr marL="0" indent="0">
              <a:buNone/>
            </a:pPr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Методи дослідження: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 нейронні мережі як інструменти для прогнозування швидкості росту втомних тріщин. Програма, написана мовою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Python.</a:t>
            </a:r>
          </a:p>
          <a:p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BEBDAE72-4BFB-46D2-B00D-149C9D9C6581}"/>
              </a:ext>
            </a:extLst>
          </p:cNvPr>
          <p:cNvSpPr/>
          <p:nvPr/>
        </p:nvSpPr>
        <p:spPr>
          <a:xfrm>
            <a:off x="3048000" y="2566328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1F285-23CC-4D41-8541-ABB13C42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86674"/>
            <a:ext cx="9692640" cy="1325562"/>
          </a:xfrm>
        </p:spPr>
        <p:txBody>
          <a:bodyPr/>
          <a:lstStyle/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D67050D-EBA3-47B1-97CF-C9398FF25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53834"/>
                <a:ext cx="6481916" cy="515821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Прогнозування швидкості росту втомних тріщин на вхідних даних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uk-UA" dirty="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Вибірка, що відображає залежність швидкості росту втомної тріщини від 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пр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оміжку значень 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коефіцієнту інтенсивності напружень</a:t>
                </a: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</a:rPr>
                      <m:t>Δ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ad>
                      <m:radPr>
                        <m:degHide m:val="on"/>
                        <m:ctrlPr>
                          <a:rPr lang="ru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ru-UA" dirty="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</a:rPr>
                      <m:t>та в</m:t>
                    </m:r>
                  </m:oMath>
                </a14:m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еличини циклічних навантажень</a:t>
                </a:r>
                <a14:m>
                  <m:oMath xmlns:m="http://schemas.openxmlformats.org/officeDocument/2006/math">
                    <m:r>
                      <a:rPr lang="uk-U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𝑑𝑁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uk-UA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dirty="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uk-UA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Задача 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–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 побудувати нейронну мережі, визначити її ефективність роботи на вхідній вибірці даних, порівняти два алгоритми навчання, що застосовуються до нейронних мереж, – зворотного поширення помилки та генетичний.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uk-UA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D67050D-EBA3-47B1-97CF-C9398FF25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53834"/>
                <a:ext cx="6481916" cy="5158211"/>
              </a:xfrm>
              <a:blipFill>
                <a:blip r:embed="rId2"/>
                <a:stretch>
                  <a:fillRect l="-753" t="-827" r="-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A225C-AB52-4ED7-9E24-7832DA6AE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18189" r="7357" b="5553"/>
          <a:stretch/>
        </p:blipFill>
        <p:spPr bwMode="auto">
          <a:xfrm>
            <a:off x="7818796" y="3868264"/>
            <a:ext cx="3505200" cy="233251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DB9D3-F9A9-4373-B158-2AAC7233C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0" y="2014746"/>
            <a:ext cx="4871577" cy="186337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A8669-74A8-4C20-8502-D00036791F4B}"/>
              </a:ext>
            </a:extLst>
          </p:cNvPr>
          <p:cNvSpPr txBox="1"/>
          <p:nvPr/>
        </p:nvSpPr>
        <p:spPr>
          <a:xfrm>
            <a:off x="7159000" y="6401994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1. 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Приклади втомних тріщин</a:t>
            </a:r>
          </a:p>
        </p:txBody>
      </p:sp>
    </p:spTree>
    <p:extLst>
      <p:ext uri="{BB962C8B-B14F-4D97-AF65-F5344CB8AC3E}">
        <p14:creationId xmlns:p14="http://schemas.microsoft.com/office/powerpoint/2010/main" val="149908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64D54E-8B87-41AD-8D12-59E4A74C6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07" y="2955523"/>
            <a:ext cx="6945099" cy="16704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F8E9-6D94-4FDD-BBAA-C7FFB9B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Cambria" panose="02040503050406030204" pitchFamily="18" charset="0"/>
                <a:ea typeface="Cambria" panose="02040503050406030204" pitchFamily="18" charset="0"/>
              </a:rPr>
              <a:t>МАШИННЕ НАВЧАННЯ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C90A4EF7-D36F-4E0E-BC92-B6BE386D6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742" y="1746380"/>
                <a:ext cx="5940258" cy="51973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Машинне навчання – галузь штучного інтелекту, що займається розробкою методів, які втілюють різноманітні форми навчання, особливо механізми, що утворюють знання, навчаючись на прикладах або даних.</a:t>
                </a:r>
              </a:p>
              <a:p>
                <a:pPr marL="0" indent="0">
                  <a:buNone/>
                </a:pPr>
                <a:endParaRPr lang="uk-UA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uk-UA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Моделі:</a:t>
                </a:r>
              </a:p>
              <a:p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дерева ухвалення рішень;</a:t>
                </a:r>
              </a:p>
              <a:p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метод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k-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найближчих сусідів; </a:t>
                </a:r>
              </a:p>
              <a:p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метод опорних векторів: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uk-UA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нейронні мережі.</a:t>
                </a:r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C90A4EF7-D36F-4E0E-BC92-B6BE386D6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742" y="1746380"/>
                <a:ext cx="5940258" cy="5197345"/>
              </a:xfrm>
              <a:blipFill>
                <a:blip r:embed="rId3"/>
                <a:stretch>
                  <a:fillRect l="-924" t="-9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E6161FA-7452-45A6-B973-2AEFEEE5F24C}"/>
              </a:ext>
            </a:extLst>
          </p:cNvPr>
          <p:cNvSpPr txBox="1"/>
          <p:nvPr/>
        </p:nvSpPr>
        <p:spPr>
          <a:xfrm>
            <a:off x="5834136" y="4681007"/>
            <a:ext cx="512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2. 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Види методів машинного навчання</a:t>
            </a:r>
          </a:p>
        </p:txBody>
      </p:sp>
    </p:spTree>
    <p:extLst>
      <p:ext uri="{BB962C8B-B14F-4D97-AF65-F5344CB8AC3E}">
        <p14:creationId xmlns:p14="http://schemas.microsoft.com/office/powerpoint/2010/main" val="17804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7D5F097-9CF1-4ACD-8AF9-FA06D23B6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7" y="3533560"/>
            <a:ext cx="4512773" cy="289399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72238-7E18-46B2-8261-8A873090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29271"/>
            <a:ext cx="9692640" cy="1325562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Cambria" panose="02040503050406030204" pitchFamily="18" charset="0"/>
                <a:ea typeface="Cambria" panose="02040503050406030204" pitchFamily="18" charset="0"/>
              </a:rPr>
              <a:t>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FFFB0A-7D8F-4993-BFDB-859726BA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355558"/>
            <a:ext cx="8595360" cy="5502442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Нейронні мережі – нелінійні математичні засоби, що симулюють обробку інформації людським мозком та процеси навчання, що відбуваються в ньому.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Штучний нейрон – простий об’єкт, спроможний здійснювати лінійну афінну трансформацію за допомогою функції передачі.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Нелінійність забезпечують функції активації.</a:t>
            </a:r>
            <a:endParaRPr lang="uk-UA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1C13E4-9767-46D5-9E9B-9927A49AF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99" y="3302267"/>
            <a:ext cx="1625874" cy="11606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FE5D1A-46EF-4703-ABC7-8A59FA996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73" y="4503808"/>
            <a:ext cx="2636319" cy="18767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3836B0-8E5D-474C-A592-1D9F2AE3D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26" y="3577804"/>
            <a:ext cx="1377699" cy="7101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C4C0C21-A26D-454E-8401-DDAC444EE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47" y="3137380"/>
            <a:ext cx="1768187" cy="13362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C3EF2B-BF00-44B2-AD51-63587CD1F0DC}"/>
              </a:ext>
            </a:extLst>
          </p:cNvPr>
          <p:cNvSpPr txBox="1"/>
          <p:nvPr/>
        </p:nvSpPr>
        <p:spPr>
          <a:xfrm>
            <a:off x="157743" y="6416226"/>
            <a:ext cx="519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3. 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Принцип робити штучного нейрона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F2DE7-3710-42A7-BD03-F34696440F4D}"/>
              </a:ext>
            </a:extLst>
          </p:cNvPr>
          <p:cNvSpPr txBox="1"/>
          <p:nvPr/>
        </p:nvSpPr>
        <p:spPr>
          <a:xfrm>
            <a:off x="6524625" y="6427557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4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. Види нейронних мереж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2EF13-733F-4F49-80DF-96F30D3DBCA5}"/>
              </a:ext>
            </a:extLst>
          </p:cNvPr>
          <p:cNvSpPr txBox="1"/>
          <p:nvPr/>
        </p:nvSpPr>
        <p:spPr>
          <a:xfrm>
            <a:off x="5839700" y="40936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5BD64D-3C92-4ECE-8857-D12F0D0297B8}"/>
              </a:ext>
            </a:extLst>
          </p:cNvPr>
          <p:cNvSpPr txBox="1"/>
          <p:nvPr/>
        </p:nvSpPr>
        <p:spPr>
          <a:xfrm>
            <a:off x="8330590" y="401514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E36DD-8760-4537-BA8D-A118CEBC52DA}"/>
              </a:ext>
            </a:extLst>
          </p:cNvPr>
          <p:cNvSpPr txBox="1"/>
          <p:nvPr/>
        </p:nvSpPr>
        <p:spPr>
          <a:xfrm>
            <a:off x="10818862" y="401638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218409-C014-4295-B190-E8037A65A884}"/>
              </a:ext>
            </a:extLst>
          </p:cNvPr>
          <p:cNvSpPr txBox="1"/>
          <p:nvPr/>
        </p:nvSpPr>
        <p:spPr>
          <a:xfrm>
            <a:off x="9052180" y="5997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31639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483C2-221C-4A0B-8994-D71953D4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082"/>
            <a:ext cx="9692640" cy="1325562"/>
          </a:xfrm>
        </p:spPr>
        <p:txBody>
          <a:bodyPr/>
          <a:lstStyle/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ФУНКЦІЇ АКТИВАЦІЇ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6FE4F6-FB6A-408D-8557-8A3598A1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33547"/>
            <a:ext cx="10469040" cy="5517356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Необхідні для застосування нейронних мереж до визначення нелінійних 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функціональних </a:t>
            </a:r>
            <a:r>
              <a:rPr lang="uk-UA" dirty="0" err="1">
                <a:latin typeface="Cambria" panose="02040503050406030204" pitchFamily="18" charset="0"/>
                <a:ea typeface="Cambria" panose="02040503050406030204" pitchFamily="18" charset="0"/>
              </a:rPr>
              <a:t>залежностей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Існують три види функцій активації:</a:t>
            </a: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Бінарна крокова;</a:t>
            </a: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Лінійна;</a:t>
            </a: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Нелінійні.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2280A3-7299-4561-9E0A-0F86BB7B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93" y="2815783"/>
            <a:ext cx="5825119" cy="3439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D65F6-B347-4AFF-8BD1-9291ADDE7128}"/>
              </a:ext>
            </a:extLst>
          </p:cNvPr>
          <p:cNvSpPr txBox="1"/>
          <p:nvPr/>
        </p:nvSpPr>
        <p:spPr>
          <a:xfrm>
            <a:off x="6139619" y="6263501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5. 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Види функцій активації</a:t>
            </a:r>
          </a:p>
        </p:txBody>
      </p:sp>
    </p:spTree>
    <p:extLst>
      <p:ext uri="{BB962C8B-B14F-4D97-AF65-F5344CB8AC3E}">
        <p14:creationId xmlns:p14="http://schemas.microsoft.com/office/powerpoint/2010/main" val="187353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8D552B-FCB6-4722-B5FC-20553EB9F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95" y="3800475"/>
            <a:ext cx="9214530" cy="2586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FE581-E802-4286-B6A5-1C3A399A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НАВЧАННЯ НЕЙРОННИХ МЕРЕЖ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87FE89-5A93-4D5C-890C-E03AD1B8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85" y="1751211"/>
            <a:ext cx="6640207" cy="4351337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Навчання – мінімізація функції помилки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Алгоритм зворотного поширення помилки (градієнтного спуску) – зміна ваг зв’язків і зміщень нейронів за узагальненим дельта-правилом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Види навчання на вибірках даних:</a:t>
            </a: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Дозоване;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uk-UA" dirty="0" err="1">
                <a:latin typeface="Cambria" panose="02040503050406030204" pitchFamily="18" charset="0"/>
                <a:ea typeface="Cambria" panose="02040503050406030204" pitchFamily="18" charset="0"/>
              </a:rPr>
              <a:t>Мінідозоване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Онлайн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D94EF4-7266-4E6F-967A-B6C25B2D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44" y="2025359"/>
            <a:ext cx="1714739" cy="4572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7070A3-F04C-45C2-8747-561FF379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144" y="2482623"/>
            <a:ext cx="2162061" cy="586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01CFF-E689-44D6-91FA-96AB352A3CFD}"/>
              </a:ext>
            </a:extLst>
          </p:cNvPr>
          <p:cNvSpPr txBox="1"/>
          <p:nvPr/>
        </p:nvSpPr>
        <p:spPr>
          <a:xfrm>
            <a:off x="4286250" y="6429137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6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. Види функцій помилки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7CCF6-0E66-4DC6-A8B9-AFCE6219CFCF}"/>
              </a:ext>
            </a:extLst>
          </p:cNvPr>
          <p:cNvSpPr txBox="1"/>
          <p:nvPr/>
        </p:nvSpPr>
        <p:spPr>
          <a:xfrm>
            <a:off x="9949590" y="231621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80574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759E-83A1-4AEB-B8C9-39AF300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2694"/>
            <a:ext cx="10378779" cy="1325562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Cambria" panose="02040503050406030204" pitchFamily="18" charset="0"/>
                <a:ea typeface="Cambria" panose="02040503050406030204" pitchFamily="18" charset="0"/>
              </a:rPr>
              <a:t>ЕВОЛЮЦІЙНІ 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AAFD32-799F-4BB5-BA58-CB5FE9DE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55307" cy="5029200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Еволюційні алгоритми – стохастичні методи оптимізації, що діють за принципами еволюції у природі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Генетичний алгоритм – симуляція дарвінівської еволюції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Популяція хромосом, кожна з яких – потенційний розв’язок задачі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uk-U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Схрещування – обмін генами між особинами-батьками, утворення особин-нащадків.</a:t>
            </a:r>
          </a:p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Мутація – випадкова зміна значень певних генів, дозволяє ввести новий матеріал у популяцію.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424136CC-408F-4A09-B243-C145F7D729C8}"/>
              </a:ext>
            </a:extLst>
          </p:cNvPr>
          <p:cNvSpPr/>
          <p:nvPr/>
        </p:nvSpPr>
        <p:spPr>
          <a:xfrm>
            <a:off x="3361809" y="6424250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7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. Рівні еволюції нейронних мереж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F38870-AADB-46CF-BA83-0679949A2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4774616"/>
            <a:ext cx="6671320" cy="15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4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C5FA57-A586-E90E-6AC3-8E50E4B6B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2" t="39883" r="14995" b="5346"/>
          <a:stretch/>
        </p:blipFill>
        <p:spPr bwMode="auto">
          <a:xfrm>
            <a:off x="5908484" y="3152775"/>
            <a:ext cx="5374227" cy="286499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B3036-A331-42A5-8124-11D84EA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ПРИКЛАДНА 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DF8A4FD-A801-49D2-8DC0-C35717655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635" y="1812226"/>
                <a:ext cx="9212365" cy="424656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Задача про визначення швидкості росту втомних тріщин</a:t>
                </a:r>
              </a:p>
              <a:p>
                <a:pPr marL="0" indent="0">
                  <a:buNone/>
                </a:pP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Причини появи та росту втомних тріщин – невеликі дефекти чи тріщини, наявні з самого початку чи такі, що з’явились у процесі роботи.</a:t>
                </a:r>
              </a:p>
              <a:p>
                <a:pPr marL="0" indent="0">
                  <a:buNone/>
                </a:pP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Моделі:</a:t>
                </a:r>
              </a:p>
              <a:p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Закон </a:t>
                </a:r>
                <a:r>
                  <a:rPr lang="uk-UA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Періса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𝑑𝑁</m:t>
                        </m:r>
                      </m:den>
                    </m:f>
                    <m:r>
                      <a:rPr lang="uk-UA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uk-UA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>
                            <a:latin typeface="Cambria Math" panose="02040503050406030204" pitchFamily="18" charset="0"/>
                          </a:rPr>
                          <m:t>порогове</m:t>
                        </m:r>
                      </m:sub>
                    </m:sSub>
                    <m:r>
                      <a:rPr lang="uk-UA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</a:rPr>
                      <m:t>Δ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uk-UA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𝐼𝑐</m:t>
                        </m:r>
                      </m:sub>
                    </m:sSub>
                  </m:oMath>
                </a14:m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Закон </a:t>
                </a:r>
                <a:r>
                  <a:rPr lang="uk-UA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Вокера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𝑑𝑁</m:t>
                        </m:r>
                      </m:den>
                    </m:f>
                    <m:r>
                      <a:rPr lang="uk-UA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uk-UA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uk-UA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Модель </a:t>
                </a:r>
                <a:r>
                  <a:rPr lang="uk-UA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Формана</a:t>
                </a:r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𝑑𝑁</m:t>
                        </m:r>
                      </m:den>
                    </m:f>
                    <m:r>
                      <a:rPr lang="uk-UA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p>
                          <m:s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𝐼𝑐</m:t>
                            </m:r>
                          </m:sub>
                        </m:sSub>
                        <m:r>
                          <a:rPr lang="uk-UA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uk-UA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DF8A4FD-A801-49D2-8DC0-C35717655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635" y="1812226"/>
                <a:ext cx="9212365" cy="4246562"/>
              </a:xfrm>
              <a:blipFill>
                <a:blip r:embed="rId3"/>
                <a:stretch>
                  <a:fillRect l="-529" t="-114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B12048F-F5C0-4658-84F7-66755A8CAB71}"/>
              </a:ext>
            </a:extLst>
          </p:cNvPr>
          <p:cNvSpPr/>
          <p:nvPr/>
        </p:nvSpPr>
        <p:spPr>
          <a:xfrm>
            <a:off x="5908484" y="6065392"/>
            <a:ext cx="547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Cambria" panose="02040503050406030204" pitchFamily="18" charset="0"/>
                <a:ea typeface="Cambria" panose="02040503050406030204" pitchFamily="18" charset="0"/>
              </a:rPr>
              <a:t>Рисунок 8</a:t>
            </a: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. Типи зміщень, що утворюють тріщини</a:t>
            </a:r>
          </a:p>
        </p:txBody>
      </p:sp>
    </p:spTree>
    <p:extLst>
      <p:ext uri="{BB962C8B-B14F-4D97-AF65-F5344CB8AC3E}">
        <p14:creationId xmlns:p14="http://schemas.microsoft.com/office/powerpoint/2010/main" val="393027752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Краєвид</Template>
  <TotalTime>4829</TotalTime>
  <Words>751</Words>
  <Application>Microsoft Office PowerPoint</Application>
  <PresentationFormat>Широкий екран</PresentationFormat>
  <Paragraphs>88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Century Schoolbook</vt:lpstr>
      <vt:lpstr>Times New Roman</vt:lpstr>
      <vt:lpstr>Wingdings 2</vt:lpstr>
      <vt:lpstr>Вид</vt:lpstr>
      <vt:lpstr>              ЗАСТОСУВАННЯ МЕТОДІВ МАШИННОГО НАВЧАННЯ ДЛЯ ПРОГНОЗУВАННЯ ЕЛЕМЕНТІВ КОНСТРУКЦІЙ   </vt:lpstr>
      <vt:lpstr>ВСТУП</vt:lpstr>
      <vt:lpstr>ПОСТАНОВКА ЗАДАЧІ</vt:lpstr>
      <vt:lpstr>МАШИННЕ НАВЧАННЯ</vt:lpstr>
      <vt:lpstr>НЕЙРОННІ МЕРЕЖІ</vt:lpstr>
      <vt:lpstr>ФУНКЦІЇ АКТИВАЦІЇ</vt:lpstr>
      <vt:lpstr>НАВЧАННЯ НЕЙРОННИХ МЕРЕЖ</vt:lpstr>
      <vt:lpstr>ЕВОЛЮЦІЙНІ НЕЙРОННІ МЕРЕЖІ</vt:lpstr>
      <vt:lpstr>ПРИКЛАДНА ЗАДАЧА</vt:lpstr>
      <vt:lpstr>ОПИС ПРОГРАМНОГО ЗАБЕЗПЕЧЕННЯ</vt:lpstr>
      <vt:lpstr>АНАЛІЗ РЕЗУЛЬТАТІВ</vt:lpstr>
      <vt:lpstr>АНАЛІЗ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МЕТОДІВ МАШИННОГО НАВЧАННЯ ДЛЯ ПРОГНОЗУВАННЯ ЕЛЕМЕНТІВ КОНСТРУКЦІЙ</dc:title>
  <dc:creator>Щербак Роман Олексійович</dc:creator>
  <cp:lastModifiedBy>Щербак Роман Олексійович</cp:lastModifiedBy>
  <cp:revision>252</cp:revision>
  <dcterms:created xsi:type="dcterms:W3CDTF">2022-06-11T20:02:40Z</dcterms:created>
  <dcterms:modified xsi:type="dcterms:W3CDTF">2022-06-16T20:13:31Z</dcterms:modified>
</cp:coreProperties>
</file>