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7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68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759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88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641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52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651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829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26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983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669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66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E600C1-EB9E-4108-812C-8C04D589D1B5}" type="datetimeFigureOut">
              <a:rPr lang="uk-UA" smtClean="0"/>
              <a:t>14.06.2022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3E10D3-99C2-49B8-8AAA-838B443E0AF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19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5E70F-187A-4E81-9B22-4D4F19125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821242"/>
            <a:ext cx="9418320" cy="4129915"/>
          </a:xfrm>
        </p:spPr>
        <p:txBody>
          <a:bodyPr>
            <a:normAutofit fontScale="90000"/>
          </a:bodyPr>
          <a:lstStyle/>
          <a:p>
            <a:pPr algn="ctr"/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br>
              <a:rPr lang="uk-UA" sz="4400" dirty="0">
                <a:solidFill>
                  <a:schemeClr val="bg1"/>
                </a:solidFill>
              </a:rPr>
            </a:br>
            <a:r>
              <a:rPr lang="uk-UA" sz="4400" dirty="0">
                <a:cs typeface="Times New Roman" panose="02020603050405020304" pitchFamily="18" charset="0"/>
              </a:rPr>
              <a:t>ЗАС</a:t>
            </a:r>
            <a: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ТОСУВАННЯ МЕТОДІВ МАШИННОГО НАВЧАННЯ ДЛЯ ПРОГНОЗУВАННЯ ЕЛЕМЕНТІВ КОНСТРУКЦІЙ</a:t>
            </a:r>
            <a:br>
              <a:rPr lang="uk-UA" sz="440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4400" dirty="0">
                <a:cs typeface="Times New Roman" panose="02020603050405020304" pitchFamily="18" charset="0"/>
              </a:rPr>
            </a:br>
            <a:br>
              <a:rPr lang="uk-UA" sz="4400" dirty="0"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90F1EEED-90AD-47F8-A8E2-A2EE732883D4}"/>
              </a:ext>
            </a:extLst>
          </p:cNvPr>
          <p:cNvSpPr/>
          <p:nvPr/>
        </p:nvSpPr>
        <p:spPr>
          <a:xfrm>
            <a:off x="107866" y="0"/>
            <a:ext cx="11726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+mj-lt"/>
                <a:cs typeface="Times New Roman" panose="02020603050405020304" pitchFamily="18" charset="0"/>
              </a:rPr>
              <a:t>Дніпровський національний університет імені Олеся Гончара</a:t>
            </a:r>
            <a:br>
              <a:rPr lang="uk-UA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Факультет прикладної математики</a:t>
            </a:r>
            <a:br>
              <a:rPr lang="en-US" dirty="0">
                <a:latin typeface="+mj-lt"/>
                <a:cs typeface="Times New Roman" panose="02020603050405020304" pitchFamily="18" charset="0"/>
              </a:rPr>
            </a:br>
            <a:r>
              <a:rPr lang="uk-UA" dirty="0">
                <a:latin typeface="+mj-lt"/>
                <a:cs typeface="Times New Roman" panose="02020603050405020304" pitchFamily="18" charset="0"/>
              </a:rPr>
              <a:t>Кафедра обчислювальної математики та математичної кібернетики</a:t>
            </a:r>
            <a:endParaRPr lang="uk-UA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73E23786-3A58-4916-99D1-00173DA9D554}"/>
              </a:ext>
            </a:extLst>
          </p:cNvPr>
          <p:cNvSpPr/>
          <p:nvPr/>
        </p:nvSpPr>
        <p:spPr>
          <a:xfrm>
            <a:off x="355600" y="4913405"/>
            <a:ext cx="116501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uk-UA" dirty="0">
                <a:cs typeface="Times New Roman" panose="02020603050405020304" pitchFamily="18" charset="0"/>
              </a:rPr>
              <a:t>Виконавець: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Студент групи ПА-18-1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Щербак Роман Олексійович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Керівник: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Доктор фіз.-мат. наук, професор</a:t>
            </a:r>
            <a:br>
              <a:rPr lang="uk-UA" dirty="0">
                <a:cs typeface="Times New Roman" panose="02020603050405020304" pitchFamily="18" charset="0"/>
              </a:rPr>
            </a:br>
            <a:r>
              <a:rPr lang="uk-UA" dirty="0">
                <a:cs typeface="Times New Roman" panose="02020603050405020304" pitchFamily="18" charset="0"/>
              </a:rPr>
              <a:t>А.Є. Шевельова</a:t>
            </a:r>
            <a:br>
              <a:rPr lang="uk-UA" dirty="0"/>
            </a:br>
            <a:b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011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C38B8-09D4-47AF-9EFA-5665B057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АНАЛІЗ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2CF08F-E50C-4750-9DA6-FFA29D7A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зворотного поширення помилки</a:t>
            </a: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CFC40B-763D-BDF5-D9FE-8D737478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6" y="2138844"/>
            <a:ext cx="3695764" cy="277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3BCE3A-BEA3-245E-4E7D-627124259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01" y="2284892"/>
            <a:ext cx="3476531" cy="2607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209439-2977-FB2A-4C33-8E5A618A0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752" y="2138844"/>
            <a:ext cx="3695764" cy="277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59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4D1A1-BED9-45DB-8501-29843848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РЕЗУЛЬТАТІВ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4048ACB-110A-4D3C-926C-D3D073DA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Генетичний алгоритм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42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1D6D-50F9-49FD-A418-9DE45E95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B96804-DC94-485B-BBE4-CC12C392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10031771" cy="5029200"/>
          </a:xfrm>
        </p:spPr>
        <p:txBody>
          <a:bodyPr>
            <a:normAutofit/>
          </a:bodyPr>
          <a:lstStyle/>
          <a:p>
            <a:r>
              <a:rPr lang="uk-UA" dirty="0"/>
              <a:t>Сформульовано математичну постановку задачі прогнозування руйнування елементів конструкцій через ріст втомних тріщин.</a:t>
            </a:r>
          </a:p>
          <a:p>
            <a:r>
              <a:rPr lang="uk-UA" dirty="0"/>
              <a:t>Розглянуто</a:t>
            </a:r>
            <a:r>
              <a:rPr lang="ru-RU" dirty="0"/>
              <a:t> </a:t>
            </a:r>
            <a:r>
              <a:rPr lang="uk-UA" dirty="0"/>
              <a:t>теоретичні принципи й методи</a:t>
            </a:r>
            <a:r>
              <a:rPr lang="ru-RU" dirty="0"/>
              <a:t> </a:t>
            </a:r>
            <a:r>
              <a:rPr lang="uk-UA" dirty="0"/>
              <a:t>машинного навчання, різні його види.</a:t>
            </a:r>
          </a:p>
          <a:p>
            <a:r>
              <a:rPr lang="uk-UA" dirty="0"/>
              <a:t>Розглянуто теоретичні принципи побудови та роботи нейронних мереж, описано алгоритми навчання: зворотного поширення помилки, генетичний.</a:t>
            </a:r>
          </a:p>
          <a:p>
            <a:r>
              <a:rPr lang="uk-UA" dirty="0"/>
              <a:t>Розглянуто принципи появи втомних тріщин, моделі задачі про швидкість росту втомних тріщин.</a:t>
            </a:r>
          </a:p>
          <a:p>
            <a:r>
              <a:rPr lang="uk-UA" dirty="0"/>
              <a:t>Створено та протестовано програмний код розв’язання задачі за допомогою нейронної мережі.</a:t>
            </a:r>
          </a:p>
          <a:p>
            <a:r>
              <a:rPr lang="uk-UA" dirty="0"/>
              <a:t>Порівняно алгоритми зворотного поширення помилки та генетичний, визначено перевагу першого у швидкості навчання та збіжності до оптимального результату.</a:t>
            </a:r>
          </a:p>
        </p:txBody>
      </p:sp>
    </p:spTree>
    <p:extLst>
      <p:ext uri="{BB962C8B-B14F-4D97-AF65-F5344CB8AC3E}">
        <p14:creationId xmlns:p14="http://schemas.microsoft.com/office/powerpoint/2010/main" val="369043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4692184-5344-4F1A-9492-1696F775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66219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uk-UA" sz="4000" dirty="0"/>
              <a:t>ДЯКУЮ ЗА УВАГУ</a:t>
            </a:r>
          </a:p>
        </p:txBody>
      </p:sp>
    </p:spTree>
    <p:extLst>
      <p:ext uri="{BB962C8B-B14F-4D97-AF65-F5344CB8AC3E}">
        <p14:creationId xmlns:p14="http://schemas.microsoft.com/office/powerpoint/2010/main" val="260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84B1-2DD8-4D23-A1B6-32A10D84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8879737-DDC9-49B2-925A-C24E2BC0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04538"/>
            <a:ext cx="111252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Об’єкт дослідження:</a:t>
            </a:r>
            <a:r>
              <a:rPr lang="uk-UA" dirty="0"/>
              <a:t> методи машинного навчання як інструменти для прогнозування швидкості росту втомних тріщин.</a:t>
            </a:r>
          </a:p>
          <a:p>
            <a:pPr marL="0" indent="0">
              <a:buNone/>
            </a:pPr>
            <a:r>
              <a:rPr lang="uk-UA" b="1" dirty="0"/>
              <a:t>Предметами</a:t>
            </a:r>
            <a:r>
              <a:rPr lang="ru-RU" b="1" dirty="0"/>
              <a:t> </a:t>
            </a:r>
            <a:r>
              <a:rPr lang="uk-UA" b="1" dirty="0"/>
              <a:t>дослідження </a:t>
            </a:r>
            <a:r>
              <a:rPr lang="uk-UA" dirty="0"/>
              <a:t>є моделі опорних елементів конструкцій із втомними тріщинами. </a:t>
            </a:r>
          </a:p>
          <a:p>
            <a:pPr marL="0" indent="0">
              <a:buNone/>
            </a:pPr>
            <a:r>
              <a:rPr lang="uk-UA" b="1" dirty="0"/>
              <a:t>Метою дослідження </a:t>
            </a:r>
            <a:r>
              <a:rPr lang="uk-UA" dirty="0"/>
              <a:t>є оцінка міцності та залишкової довговічності елементів конструкцій методами машинного навчання. </a:t>
            </a:r>
          </a:p>
          <a:p>
            <a:pPr marL="0" indent="0">
              <a:buNone/>
            </a:pPr>
            <a:r>
              <a:rPr lang="uk-UA" b="1" dirty="0"/>
              <a:t>Завдання:</a:t>
            </a:r>
          </a:p>
          <a:p>
            <a:r>
              <a:rPr lang="uk-UA" dirty="0"/>
              <a:t>Аналітичний огляд методів машинного навчання.</a:t>
            </a:r>
          </a:p>
          <a:p>
            <a:r>
              <a:rPr lang="uk-UA" dirty="0"/>
              <a:t>Створення програмного забезпечення для створення та навчання нейронної мережі, визначення її оптимальної архітектури, тестування;</a:t>
            </a:r>
          </a:p>
          <a:p>
            <a:r>
              <a:rPr lang="uk-UA" dirty="0"/>
              <a:t>Прогнозування швидкості росту втомних тріщин елементів конструкцій із алюмінієвого сплаву 2024-T351.</a:t>
            </a:r>
          </a:p>
          <a:p>
            <a:pPr marL="0" indent="0">
              <a:buNone/>
            </a:pPr>
            <a:r>
              <a:rPr lang="uk-UA" b="1" dirty="0"/>
              <a:t>Методи дослідження:</a:t>
            </a:r>
            <a:r>
              <a:rPr lang="uk-UA" dirty="0"/>
              <a:t> нейронні мережі як інструменти для прогнозування швидкості росту втомних тріщин. Програма, написана мовою </a:t>
            </a:r>
            <a:r>
              <a:rPr lang="en-US" dirty="0"/>
              <a:t>Python.</a:t>
            </a:r>
          </a:p>
          <a:p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BEBDAE72-4BFB-46D2-B00D-149C9D9C6581}"/>
              </a:ext>
            </a:extLst>
          </p:cNvPr>
          <p:cNvSpPr/>
          <p:nvPr/>
        </p:nvSpPr>
        <p:spPr>
          <a:xfrm>
            <a:off x="3048000" y="2566328"/>
            <a:ext cx="6096000" cy="39574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20000"/>
              </a:lnSpc>
              <a:spcAft>
                <a:spcPts val="0"/>
              </a:spcAft>
            </a:pPr>
            <a:endParaRPr lang="uk-UA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83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1F285-23CC-4D41-8541-ABB13C42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D67050D-EBA3-47B1-97CF-C9398FF25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071" y="1761066"/>
                <a:ext cx="8595360" cy="43513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b="1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Прогнозування росту втомних тріщин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Експериментальні дані: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Швидкість росту втомної тріщини</a:t>
                </a:r>
                <a:endParaRPr lang="uk-UA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𝑑𝑁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uk-UA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– довжина тріщини,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– кількість циклів навантаження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uk-UA" dirty="0">
                  <a:latin typeface="Times New Roman" panose="02020603050405020304" pitchFamily="18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П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роміжок значень 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коефіцієнту інтенсивності напружень</a:t>
                </a:r>
                <a:r>
                  <a:rPr lang="ru-RU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</a:rPr>
                      <m:t>Δ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uk-UA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uk-UA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Величина циклічних навантажень</a:t>
                </a:r>
                <a14:m>
                  <m:oMath xmlns:m="http://schemas.openxmlformats.org/officeDocument/2006/math">
                    <m:r>
                      <a:rPr lang="uk-UA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uk-UA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uk-UA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Задача </a:t>
                </a:r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–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створити та визначити ефективність роботи нейронної мережі на вхідній вибірці даних, порівняти між собою два алгоритми навчання, що застосовуються в нейронних мережах, – зворотного поширення помилки та генетичний.</a:t>
                </a:r>
                <a:endParaRPr lang="en-US" dirty="0"/>
              </a:p>
              <a:p>
                <a:endParaRPr lang="uk-UA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D67050D-EBA3-47B1-97CF-C9398FF25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071" y="1761066"/>
                <a:ext cx="8595360" cy="4351337"/>
              </a:xfrm>
              <a:blipFill>
                <a:blip r:embed="rId2"/>
                <a:stretch>
                  <a:fillRect l="-638" t="-84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A225C-AB52-4ED7-9E24-7832DA6AE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5" t="18189" r="7357" b="5553"/>
          <a:stretch/>
        </p:blipFill>
        <p:spPr bwMode="auto">
          <a:xfrm>
            <a:off x="8730191" y="4545896"/>
            <a:ext cx="3461809" cy="2303637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DB9D3-F9A9-4373-B158-2AAC7233C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0985" y="2988733"/>
            <a:ext cx="4071015" cy="155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90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3F8E9-6D94-4FDD-BBAA-C7FFB9B0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000" dirty="0"/>
              <a:t>МАШИННЕ НАВЧАННЯ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0A4EF7-D36F-4E0E-BC92-B6BE386D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Машинне навчання – галузь штучного інтелекту, мета якої – розробка методів, що втілюють різноманітні форми навчання, особливо механізми, що утворюють знання на прикладах або даних.</a:t>
            </a:r>
          </a:p>
          <a:p>
            <a:pPr marL="0" indent="0">
              <a:buNone/>
            </a:pPr>
            <a:r>
              <a:rPr lang="uk-UA" dirty="0"/>
              <a:t>Моделі </a:t>
            </a:r>
          </a:p>
          <a:p>
            <a:r>
              <a:rPr lang="uk-UA" dirty="0"/>
              <a:t>дерева ухвалення рішень, </a:t>
            </a:r>
          </a:p>
          <a:p>
            <a:r>
              <a:rPr lang="uk-UA" dirty="0"/>
              <a:t>метод опорних векторів, </a:t>
            </a:r>
          </a:p>
          <a:p>
            <a:r>
              <a:rPr lang="uk-UA" dirty="0"/>
              <a:t>метод </a:t>
            </a:r>
            <a:r>
              <a:rPr lang="en-US" dirty="0"/>
              <a:t>k-</a:t>
            </a:r>
            <a:r>
              <a:rPr lang="uk-UA" dirty="0"/>
              <a:t>найближчих сусідів, </a:t>
            </a:r>
          </a:p>
          <a:p>
            <a:r>
              <a:rPr lang="uk-UA" dirty="0"/>
              <a:t>нейронні мережі.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03FE67-303E-4A96-93CE-42FBF2519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01" y="4968495"/>
            <a:ext cx="8127627" cy="17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9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72238-7E18-46B2-8261-8A873090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-29271"/>
            <a:ext cx="969264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FFFB0A-7D8F-4993-BFDB-859726BA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355558"/>
            <a:ext cx="8595360" cy="5502442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Нелінійні математичні засоби, що симулюють обробку інформації людським мозком;</a:t>
            </a:r>
          </a:p>
          <a:p>
            <a:pPr marL="0" indent="0">
              <a:buNone/>
            </a:pPr>
            <a:r>
              <a:rPr lang="uk-UA" dirty="0"/>
              <a:t>Штучний нейрон – простий об’єкт, спроможний здійснювати лінійну афінну трансформацію за допомогою функції передачі;</a:t>
            </a:r>
          </a:p>
          <a:p>
            <a:pPr marL="0" indent="0">
              <a:buNone/>
            </a:pPr>
            <a:r>
              <a:rPr lang="uk-UA" dirty="0"/>
              <a:t>Нелінійність забезпечують функції активації </a:t>
            </a:r>
            <a:r>
              <a:rPr lang="uk-UA" dirty="0">
                <a:solidFill>
                  <a:srgbClr val="FF0000"/>
                </a:solidFill>
              </a:rPr>
              <a:t>(їх види на картинку);</a:t>
            </a:r>
          </a:p>
        </p:txBody>
      </p:sp>
    </p:spTree>
    <p:extLst>
      <p:ext uri="{BB962C8B-B14F-4D97-AF65-F5344CB8AC3E}">
        <p14:creationId xmlns:p14="http://schemas.microsoft.com/office/powerpoint/2010/main" val="316394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FE581-E802-4286-B6A5-1C3A399A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НАВЧАННЯ НЕЙРОННИХ МЕРЕЖ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587FE89-5A93-4D5C-890C-E03AD1B8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Навчання – мінімізація функції помилки;</a:t>
            </a:r>
          </a:p>
          <a:p>
            <a:pPr marL="0" indent="0">
              <a:buNone/>
            </a:pPr>
            <a:r>
              <a:rPr lang="uk-UA" dirty="0"/>
              <a:t>Алгоритм зворотного поширення помилки (градієнтного спуску</a:t>
            </a:r>
            <a:r>
              <a:rPr lang="uk-UA"/>
              <a:t>) – … </a:t>
            </a:r>
            <a:r>
              <a:rPr lang="uk-UA" dirty="0"/>
              <a:t>;</a:t>
            </a:r>
          </a:p>
          <a:p>
            <a:pPr marL="0" indent="0">
              <a:buNone/>
            </a:pPr>
            <a:r>
              <a:rPr lang="uk-UA" dirty="0"/>
              <a:t>Еволюційні алгоритми.</a:t>
            </a:r>
          </a:p>
          <a:p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34E579-E8CA-45F4-B7B0-C9E688B59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86" y="3776134"/>
            <a:ext cx="10358028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A759E-83A1-4AEB-B8C9-39AF3001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82694"/>
            <a:ext cx="10378779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ЕВОЛЮЦІЙНІ НЕЙРОННІ МЕРЕЖІ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9AAFD32-799F-4BB5-BA58-CB5FE9DE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855307" cy="5029200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Еволюційні алгоритми – стохастичні методи оптимізації, що діють за принципами еволюції у природі;</a:t>
            </a:r>
          </a:p>
          <a:p>
            <a:pPr marL="0" indent="0">
              <a:buNone/>
            </a:pPr>
            <a:r>
              <a:rPr lang="uk-UA" dirty="0"/>
              <a:t>Генетичний алгоритм – симуляція дарвінівської еволюції;</a:t>
            </a:r>
          </a:p>
          <a:p>
            <a:r>
              <a:rPr lang="uk-UA" dirty="0"/>
              <a:t>Популяція хромосом, кожна з яких – потенційний розв’язок задачі;</a:t>
            </a:r>
          </a:p>
          <a:p>
            <a:r>
              <a:rPr lang="uk-UA" dirty="0"/>
              <a:t>Схрещування – обмін генами між особинами-батьками, утворення особин-нащадків.</a:t>
            </a:r>
          </a:p>
          <a:p>
            <a:r>
              <a:rPr lang="uk-UA" dirty="0"/>
              <a:t>Мутація – випадкова зміна значень певних генів, дозволяє ввести новий матеріал у популяцію.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A0C36-EEE3-4290-BE94-57CBC4944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87" y="4793738"/>
            <a:ext cx="7252025" cy="15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4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B3036-A331-42A5-8124-11D84EA8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ЗАДАЧА ПРО ВИЗНАЧЕННЯ…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DF8A4FD-A801-49D2-8DC0-C3571765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9781997" cy="4246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Причини появи та росту втомних тріщин – невеликі дефекти чи тріщини, наявні з самого початку чи такі, що з’явились у процесі роботи.</a:t>
            </a:r>
          </a:p>
          <a:p>
            <a:pPr marL="0" indent="0">
              <a:buNone/>
            </a:pPr>
            <a:r>
              <a:rPr lang="uk-UA" dirty="0"/>
              <a:t>Виникнення стається через </a:t>
            </a:r>
            <a:r>
              <a:rPr lang="uk-UA" dirty="0" err="1"/>
              <a:t>узаємне</a:t>
            </a:r>
            <a:r>
              <a:rPr lang="uk-UA" dirty="0"/>
              <a:t> зміщення берегів тріщини.</a:t>
            </a:r>
          </a:p>
          <a:p>
            <a:pPr marL="0" indent="0">
              <a:buNone/>
            </a:pPr>
            <a:r>
              <a:rPr lang="uk-UA" dirty="0"/>
              <a:t>Моделі задачі:</a:t>
            </a:r>
          </a:p>
          <a:p>
            <a:r>
              <a:rPr lang="uk-UA" dirty="0"/>
              <a:t>Закон </a:t>
            </a:r>
            <a:r>
              <a:rPr lang="uk-UA" dirty="0" err="1"/>
              <a:t>Періса</a:t>
            </a:r>
            <a:r>
              <a:rPr lang="uk-UA" dirty="0"/>
              <a:t>;</a:t>
            </a:r>
          </a:p>
          <a:p>
            <a:r>
              <a:rPr lang="uk-UA" dirty="0"/>
              <a:t>Закон </a:t>
            </a:r>
            <a:r>
              <a:rPr lang="uk-UA" dirty="0" err="1"/>
              <a:t>Вокера</a:t>
            </a:r>
            <a:r>
              <a:rPr lang="uk-UA" dirty="0"/>
              <a:t>;</a:t>
            </a:r>
          </a:p>
          <a:p>
            <a:r>
              <a:rPr lang="uk-UA" dirty="0"/>
              <a:t>Модель </a:t>
            </a:r>
            <a:r>
              <a:rPr lang="uk-UA" dirty="0" err="1"/>
              <a:t>Формана</a:t>
            </a:r>
            <a:r>
              <a:rPr lang="uk-UA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C5FA57-A586-E90E-6AC3-8E50E4B6BC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92" t="39883" r="14995" b="5346"/>
          <a:stretch/>
        </p:blipFill>
        <p:spPr bwMode="auto">
          <a:xfrm>
            <a:off x="5203634" y="3664568"/>
            <a:ext cx="5840235" cy="311342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027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F7D95-28A5-4562-8D53-170D096F8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47227"/>
            <a:ext cx="11531600" cy="1325562"/>
          </a:xfrm>
        </p:spPr>
        <p:txBody>
          <a:bodyPr>
            <a:normAutofit/>
          </a:bodyPr>
          <a:lstStyle/>
          <a:p>
            <a:r>
              <a:rPr lang="uk-UA" sz="4000" dirty="0"/>
              <a:t>ОПИС ПРОГРАМНОГО ЗАБЕЗПЕЧЕННЯ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E6C643E-3B6D-4FB4-9980-1C04E0F0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01705"/>
            <a:ext cx="11861800" cy="480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Програма, написана мовою </a:t>
            </a:r>
            <a:r>
              <a:rPr lang="en-US" dirty="0"/>
              <a:t>Python</a:t>
            </a:r>
            <a:r>
              <a:rPr lang="uk-UA" dirty="0"/>
              <a:t>, складається з 9 модулів:</a:t>
            </a:r>
          </a:p>
          <a:p>
            <a:r>
              <a:rPr lang="en-US" dirty="0"/>
              <a:t>main –</a:t>
            </a:r>
            <a:r>
              <a:rPr lang="uk-UA" dirty="0"/>
              <a:t> задання параметрів, запуск необхідні для роботи функції інших модулів</a:t>
            </a:r>
          </a:p>
          <a:p>
            <a:r>
              <a:rPr lang="en-US" dirty="0" err="1"/>
              <a:t>get_data</a:t>
            </a:r>
            <a:r>
              <a:rPr lang="en-US" dirty="0"/>
              <a:t> – </a:t>
            </a:r>
            <a:r>
              <a:rPr lang="uk-UA" dirty="0"/>
              <a:t>отримання вибірки даних, активаційних функцій;</a:t>
            </a:r>
          </a:p>
          <a:p>
            <a:r>
              <a:rPr lang="en-US" dirty="0" err="1"/>
              <a:t>neuron_class</a:t>
            </a:r>
            <a:r>
              <a:rPr lang="en-US" dirty="0"/>
              <a:t> –</a:t>
            </a:r>
            <a:r>
              <a:rPr lang="uk-UA" dirty="0"/>
              <a:t> клас, що втілює необхідні операції для роботи нейронів мережі;</a:t>
            </a:r>
          </a:p>
          <a:p>
            <a:r>
              <a:rPr lang="en-US" dirty="0" err="1"/>
              <a:t>create_network</a:t>
            </a:r>
            <a:r>
              <a:rPr lang="en-US" dirty="0"/>
              <a:t> – </a:t>
            </a:r>
            <a:r>
              <a:rPr lang="uk-UA" dirty="0"/>
              <a:t>побудова нейронної мережі;</a:t>
            </a:r>
          </a:p>
          <a:p>
            <a:r>
              <a:rPr lang="en-US" dirty="0"/>
              <a:t>calculations – </a:t>
            </a:r>
            <a:r>
              <a:rPr lang="uk-UA" dirty="0"/>
              <a:t>проведення обчислень, навчання, виведення результатів, створення графіків</a:t>
            </a:r>
            <a:r>
              <a:rPr lang="en-US" dirty="0"/>
              <a:t>;</a:t>
            </a:r>
            <a:endParaRPr lang="uk-UA" dirty="0"/>
          </a:p>
          <a:p>
            <a:r>
              <a:rPr lang="en-US" dirty="0" err="1"/>
              <a:t>genetic_algorithm_functions</a:t>
            </a:r>
            <a:r>
              <a:rPr lang="en-US" dirty="0"/>
              <a:t> – </a:t>
            </a:r>
            <a:r>
              <a:rPr lang="uk-UA" dirty="0"/>
              <a:t>необхідні для генетичного алгоритму функції;</a:t>
            </a:r>
          </a:p>
          <a:p>
            <a:r>
              <a:rPr lang="en-US" dirty="0" err="1"/>
              <a:t>backropagation_functions</a:t>
            </a:r>
            <a:r>
              <a:rPr lang="en-US" dirty="0"/>
              <a:t> – </a:t>
            </a:r>
            <a:r>
              <a:rPr lang="uk-UA" dirty="0"/>
              <a:t>необхідні для алгоритму зворотного поширення помилки функції;</a:t>
            </a:r>
          </a:p>
          <a:p>
            <a:r>
              <a:rPr lang="en-US" dirty="0" err="1"/>
              <a:t>learning_algorithms</a:t>
            </a:r>
            <a:r>
              <a:rPr lang="en-US" dirty="0"/>
              <a:t> –</a:t>
            </a:r>
            <a:r>
              <a:rPr lang="uk-UA" dirty="0"/>
              <a:t> навчання мережі;</a:t>
            </a:r>
          </a:p>
          <a:p>
            <a:r>
              <a:rPr lang="en-US" dirty="0" err="1"/>
              <a:t>activation_functions</a:t>
            </a:r>
            <a:r>
              <a:rPr lang="en-US" dirty="0"/>
              <a:t> – </a:t>
            </a:r>
            <a:r>
              <a:rPr lang="uk-UA" dirty="0"/>
              <a:t>зберігання активаційних функцій;</a:t>
            </a:r>
          </a:p>
        </p:txBody>
      </p:sp>
    </p:spTree>
    <p:extLst>
      <p:ext uri="{BB962C8B-B14F-4D97-AF65-F5344CB8AC3E}">
        <p14:creationId xmlns:p14="http://schemas.microsoft.com/office/powerpoint/2010/main" val="337007007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Краєвид</Template>
  <TotalTime>2886</TotalTime>
  <Words>688</Words>
  <Application>Microsoft Office PowerPoint</Application>
  <PresentationFormat>Широкий екран</PresentationFormat>
  <Paragraphs>73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Schoolbook</vt:lpstr>
      <vt:lpstr>Times New Roman</vt:lpstr>
      <vt:lpstr>Wingdings 2</vt:lpstr>
      <vt:lpstr>Вид</vt:lpstr>
      <vt:lpstr>              ЗАСТОСУВАННЯ МЕТОДІВ МАШИННОГО НАВЧАННЯ ДЛЯ ПРОГНОЗУВАННЯ ЕЛЕМЕНТІВ КОНСТРУКЦІЙ   </vt:lpstr>
      <vt:lpstr>ВСТУП</vt:lpstr>
      <vt:lpstr>ПОСТАНОВКА ЗАДАЧІ</vt:lpstr>
      <vt:lpstr>МАШИННЕ НАВЧАННЯ</vt:lpstr>
      <vt:lpstr>НЕЙРОННІ МЕРЕЖІ</vt:lpstr>
      <vt:lpstr>НАВЧАННЯ НЕЙРОННИХ МЕРЕЖ</vt:lpstr>
      <vt:lpstr>ЕВОЛЮЦІЙНІ НЕЙРОННІ МЕРЕЖІ</vt:lpstr>
      <vt:lpstr>ЗАДАЧА ПРО ВИЗНАЧЕННЯ…</vt:lpstr>
      <vt:lpstr>ОПИС ПРОГРАМНОГО ЗАБЕЗПЕЧЕННЯ</vt:lpstr>
      <vt:lpstr>АНАЛІЗ РЕЗУЛЬТАТІВ</vt:lpstr>
      <vt:lpstr>АНАЛІЗ РЕЗУЛЬТАТІВ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МЕТОДІВ МАШИННОГО НАВЧАННЯ ДЛЯ ПРОГНОЗУВАННЯ ЕЛЕМЕНТІВ КОНСТРУКЦІЙ</dc:title>
  <dc:creator>Щербак Роман Олексійович</dc:creator>
  <cp:lastModifiedBy>Щербак Роман Олексійович</cp:lastModifiedBy>
  <cp:revision>97</cp:revision>
  <dcterms:created xsi:type="dcterms:W3CDTF">2022-06-11T20:02:40Z</dcterms:created>
  <dcterms:modified xsi:type="dcterms:W3CDTF">2022-06-14T17:29:16Z</dcterms:modified>
</cp:coreProperties>
</file>