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0762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798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474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961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64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3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437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29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975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271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633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4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5E70F-187A-4E81-9B22-4D4F19125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821242"/>
            <a:ext cx="9418320" cy="4129915"/>
          </a:xfrm>
        </p:spPr>
        <p:txBody>
          <a:bodyPr>
            <a:normAutofit fontScale="90000"/>
          </a:bodyPr>
          <a:lstStyle/>
          <a:p>
            <a:pPr algn="ctr"/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r>
              <a:rPr lang="uk-UA" sz="4400" dirty="0">
                <a:cs typeface="Times New Roman" panose="02020603050405020304" pitchFamily="18" charset="0"/>
              </a:rPr>
              <a:t>ЗАС</a:t>
            </a:r>
            <a:r>
              <a:rPr lang="uk-UA" sz="4400" dirty="0">
                <a:ea typeface="Times New Roman" panose="02020603050405020304" pitchFamily="18" charset="0"/>
                <a:cs typeface="Times New Roman" panose="02020603050405020304" pitchFamily="18" charset="0"/>
              </a:rPr>
              <a:t>ТОСУВАННЯ МЕТОДІВ МАШИННОГО НАВЧАННЯ ДЛЯ ПРОГНОЗУВАННЯ ЕЛЕМЕНТІВ КОНСТРУКЦІЙ</a:t>
            </a:r>
            <a:br>
              <a:rPr lang="uk-UA" sz="4400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4400" dirty="0">
                <a:cs typeface="Times New Roman" panose="02020603050405020304" pitchFamily="18" charset="0"/>
              </a:rPr>
            </a:br>
            <a:br>
              <a:rPr lang="uk-UA" sz="4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90F1EEED-90AD-47F8-A8E2-A2EE732883D4}"/>
              </a:ext>
            </a:extLst>
          </p:cNvPr>
          <p:cNvSpPr/>
          <p:nvPr/>
        </p:nvSpPr>
        <p:spPr>
          <a:xfrm>
            <a:off x="107866" y="0"/>
            <a:ext cx="11726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+mj-lt"/>
                <a:cs typeface="Times New Roman" panose="02020603050405020304" pitchFamily="18" charset="0"/>
              </a:rPr>
              <a:t>Дніпровський національний університет імені Олеся Гончара</a:t>
            </a:r>
            <a:br>
              <a:rPr lang="uk-UA" dirty="0">
                <a:latin typeface="+mj-lt"/>
                <a:cs typeface="Times New Roman" panose="02020603050405020304" pitchFamily="18" charset="0"/>
              </a:rPr>
            </a:br>
            <a:r>
              <a:rPr lang="uk-UA" dirty="0">
                <a:latin typeface="+mj-lt"/>
                <a:cs typeface="Times New Roman" panose="02020603050405020304" pitchFamily="18" charset="0"/>
              </a:rPr>
              <a:t>Факультет прикладної математики</a:t>
            </a:r>
            <a:br>
              <a:rPr lang="en-US" dirty="0">
                <a:latin typeface="+mj-lt"/>
                <a:cs typeface="Times New Roman" panose="02020603050405020304" pitchFamily="18" charset="0"/>
              </a:rPr>
            </a:br>
            <a:r>
              <a:rPr lang="uk-UA" dirty="0">
                <a:latin typeface="+mj-lt"/>
                <a:cs typeface="Times New Roman" panose="02020603050405020304" pitchFamily="18" charset="0"/>
              </a:rPr>
              <a:t>Кафедра обчислювальної математики та математичної кібернетики</a:t>
            </a:r>
            <a:endParaRPr lang="uk-UA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73E23786-3A58-4916-99D1-00173DA9D554}"/>
              </a:ext>
            </a:extLst>
          </p:cNvPr>
          <p:cNvSpPr/>
          <p:nvPr/>
        </p:nvSpPr>
        <p:spPr>
          <a:xfrm>
            <a:off x="355600" y="4913405"/>
            <a:ext cx="116501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uk-UA" dirty="0">
                <a:cs typeface="Times New Roman" panose="02020603050405020304" pitchFamily="18" charset="0"/>
              </a:rPr>
              <a:t>Виконавець: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Студент групи ПА-18-1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Щербак Роман Олексійович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Керівник: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Доктор фіз.-мат. наук, професор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А.Є. Шевельова</a:t>
            </a:r>
            <a:br>
              <a:rPr lang="uk-UA" dirty="0"/>
            </a:br>
            <a:b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011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41D6D-50F9-49FD-A418-9DE45E95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ВИСНОВКИ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3B96804-DC94-485B-BBE4-CC12C392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10031771" cy="5029200"/>
          </a:xfrm>
        </p:spPr>
        <p:txBody>
          <a:bodyPr/>
          <a:lstStyle/>
          <a:p>
            <a:r>
              <a:rPr lang="uk-UA" dirty="0"/>
              <a:t>Сформульовано математичну постановку задачі прогнозування руйнування елементів конструкцій через ріст втомних тріщин.</a:t>
            </a:r>
          </a:p>
          <a:p>
            <a:r>
              <a:rPr lang="uk-UA" dirty="0"/>
              <a:t>Розглянуто</a:t>
            </a:r>
            <a:r>
              <a:rPr lang="ru-RU" dirty="0"/>
              <a:t> </a:t>
            </a:r>
            <a:r>
              <a:rPr lang="uk-UA" dirty="0"/>
              <a:t>теоретичні принципи й методи</a:t>
            </a:r>
            <a:r>
              <a:rPr lang="ru-RU" dirty="0"/>
              <a:t> </a:t>
            </a:r>
            <a:r>
              <a:rPr lang="uk-UA" dirty="0"/>
              <a:t>машинного навчання, різні його види.</a:t>
            </a:r>
          </a:p>
          <a:p>
            <a:r>
              <a:rPr lang="uk-UA" dirty="0"/>
              <a:t>Розглянуто теоретичні принципи побудови та роботи нейронних мереж, описано алгоритми навчання: зворотного поширення помилки, генетичний.</a:t>
            </a:r>
          </a:p>
          <a:p>
            <a:r>
              <a:rPr lang="uk-UA" dirty="0"/>
              <a:t>Розглянуто принципи появи втомних тріщин, моделі задачі про швидкість росту втомних тріщин.</a:t>
            </a:r>
          </a:p>
          <a:p>
            <a:r>
              <a:rPr lang="uk-UA" dirty="0"/>
              <a:t>Створено та протестовано програмний код розв’язання задачі за допомогою нейронної мережі.</a:t>
            </a:r>
          </a:p>
          <a:p>
            <a:r>
              <a:rPr lang="uk-UA" dirty="0"/>
              <a:t>Порівняно алгоритми зворотного поширення помилки та генетичний, визначено перевагу першого у швидкості навчання та збіжності до оптимального результату.</a:t>
            </a:r>
          </a:p>
        </p:txBody>
      </p:sp>
    </p:spTree>
    <p:extLst>
      <p:ext uri="{BB962C8B-B14F-4D97-AF65-F5344CB8AC3E}">
        <p14:creationId xmlns:p14="http://schemas.microsoft.com/office/powerpoint/2010/main" val="369043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692184-5344-4F1A-9492-1696F775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2608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84B1-2DD8-4D23-A1B6-32A10D84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8879737-DDC9-49B2-925A-C24E2BC0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10074995" cy="5029200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Об'єкт дослідження: методи машинного навчання як інструменти для прогнозування швидкості росту втомних тріщин.</a:t>
            </a:r>
          </a:p>
          <a:p>
            <a:r>
              <a:rPr lang="uk-UA" dirty="0"/>
              <a:t>Предметами</a:t>
            </a:r>
            <a:r>
              <a:rPr lang="ru-RU" dirty="0"/>
              <a:t> </a:t>
            </a:r>
            <a:r>
              <a:rPr lang="uk-UA" dirty="0"/>
              <a:t>дослідження є моделі опорних елементів конструкцій із втомними тріщинами. </a:t>
            </a:r>
          </a:p>
          <a:p>
            <a:r>
              <a:rPr lang="uk-UA" dirty="0"/>
              <a:t>Метою дослідження є оцінка міцності та залишкової довговічності елементів конструкцій методами машинного навчання. </a:t>
            </a:r>
          </a:p>
          <a:p>
            <a:r>
              <a:rPr lang="uk-UA" dirty="0"/>
              <a:t>Поставлені завдання:</a:t>
            </a:r>
          </a:p>
          <a:p>
            <a:r>
              <a:rPr lang="uk-UA" dirty="0"/>
              <a:t>Аналітичний огляд методів машинного навчання.</a:t>
            </a:r>
          </a:p>
          <a:p>
            <a:r>
              <a:rPr lang="uk-UA" dirty="0"/>
              <a:t>Створення програмного забезпечення для створення та навчання нейронної мережі, визначення її оптимальної архітектури, тестування;</a:t>
            </a:r>
          </a:p>
          <a:p>
            <a:r>
              <a:rPr lang="uk-UA" dirty="0"/>
              <a:t>Прогнозування швидкості росту втомних тріщин елементів конструкцій із алюмінієвого сплаву 2024-T351.</a:t>
            </a:r>
          </a:p>
          <a:p>
            <a:r>
              <a:rPr lang="uk-UA" dirty="0"/>
              <a:t>Методи дослідження: нейронні мережі як інструменти для прогнозування швидкості росту втомних тріщин. Програма, написана мовою </a:t>
            </a:r>
            <a:r>
              <a:rPr lang="en-US" dirty="0"/>
              <a:t>Python.</a:t>
            </a:r>
          </a:p>
          <a:p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BEBDAE72-4BFB-46D2-B00D-149C9D9C6581}"/>
              </a:ext>
            </a:extLst>
          </p:cNvPr>
          <p:cNvSpPr/>
          <p:nvPr/>
        </p:nvSpPr>
        <p:spPr>
          <a:xfrm>
            <a:off x="3048000" y="2566328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83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3A3FA-253C-49D2-9642-4855AC92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ПОСТАНОВКА ЗАДАЧІ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D5F371A-3EB1-4B42-BBDA-50CB9938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575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3F8E9-6D94-4FDD-BBAA-C7FFB9B0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МАШИННЕ НАВЧАННЯ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0A4EF7-D36F-4E0E-BC92-B6BE386D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Галузь штучного інтелекту, мета якої – розробка методів, що втілюють різноманітні форми навчання, особливо механізми, що утворюють знання на прикладах або даних.</a:t>
            </a:r>
          </a:p>
          <a:p>
            <a:r>
              <a:rPr lang="uk-UA" dirty="0"/>
              <a:t>Основні методи машинного навчання:</a:t>
            </a:r>
          </a:p>
          <a:p>
            <a:r>
              <a:rPr lang="uk-UA" dirty="0"/>
              <a:t>Кероване (з учителем);</a:t>
            </a:r>
          </a:p>
          <a:p>
            <a:r>
              <a:rPr lang="uk-UA" dirty="0"/>
              <a:t>Без учителя;</a:t>
            </a:r>
          </a:p>
          <a:p>
            <a:r>
              <a:rPr lang="uk-UA" dirty="0"/>
              <a:t>З підкріпленням;</a:t>
            </a:r>
          </a:p>
          <a:p>
            <a:r>
              <a:rPr lang="uk-UA" dirty="0"/>
              <a:t>Моделі: дерева ухвалення рішень, метод опорних векторів, метод </a:t>
            </a:r>
            <a:r>
              <a:rPr lang="en-US" dirty="0"/>
              <a:t>k-</a:t>
            </a:r>
            <a:r>
              <a:rPr lang="uk-UA" dirty="0"/>
              <a:t>найближчих сусідів, нейронні мережі.</a:t>
            </a:r>
          </a:p>
        </p:txBody>
      </p:sp>
    </p:spTree>
    <p:extLst>
      <p:ext uri="{BB962C8B-B14F-4D97-AF65-F5344CB8AC3E}">
        <p14:creationId xmlns:p14="http://schemas.microsoft.com/office/powerpoint/2010/main" val="178049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72238-7E18-46B2-8261-8A873090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НЕЙРОННІ МЕРЕЖІ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CFFFB0A-7D8F-4993-BFDB-859726BA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502442"/>
          </a:xfrm>
        </p:spPr>
        <p:txBody>
          <a:bodyPr/>
          <a:lstStyle/>
          <a:p>
            <a:r>
              <a:rPr lang="uk-UA" dirty="0"/>
              <a:t>Нелінійні математичні засоби, що симулюють обробку інформації людським мозком;</a:t>
            </a:r>
          </a:p>
          <a:p>
            <a:r>
              <a:rPr lang="uk-UA" dirty="0"/>
              <a:t>Штучний нейрон – простий об’єкт, здатний здійснювати лінійну трансформацію за допомогою функції передачі;</a:t>
            </a:r>
          </a:p>
          <a:p>
            <a:r>
              <a:rPr lang="uk-UA" dirty="0"/>
              <a:t>Нелінійність забезпечують функції активації (види?);</a:t>
            </a:r>
          </a:p>
          <a:p>
            <a:r>
              <a:rPr lang="uk-UA" dirty="0"/>
              <a:t>Навчання – мінімізація функції помилки.</a:t>
            </a:r>
          </a:p>
          <a:p>
            <a:r>
              <a:rPr lang="uk-UA" dirty="0"/>
              <a:t>Функції помилки:</a:t>
            </a:r>
          </a:p>
          <a:p>
            <a:r>
              <a:rPr lang="uk-UA" dirty="0"/>
              <a:t>Середньоквадратична;</a:t>
            </a:r>
          </a:p>
          <a:p>
            <a:r>
              <a:rPr lang="uk-UA" dirty="0"/>
              <a:t>Коренева середньоквадратична;</a:t>
            </a:r>
          </a:p>
          <a:p>
            <a:r>
              <a:rPr lang="uk-UA" dirty="0"/>
              <a:t>Середня похибка зміщення;</a:t>
            </a:r>
          </a:p>
          <a:p>
            <a:r>
              <a:rPr lang="uk-UA" dirty="0"/>
              <a:t>Абсолютна середня похибка зміщення;</a:t>
            </a:r>
          </a:p>
          <a:p>
            <a:r>
              <a:rPr lang="uk-UA" dirty="0"/>
              <a:t>Алгоритм зворотного поширення помилки.</a:t>
            </a:r>
          </a:p>
        </p:txBody>
      </p:sp>
    </p:spTree>
    <p:extLst>
      <p:ext uri="{BB962C8B-B14F-4D97-AF65-F5344CB8AC3E}">
        <p14:creationId xmlns:p14="http://schemas.microsoft.com/office/powerpoint/2010/main" val="316394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A759E-83A1-4AEB-B8C9-39AF3001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82694"/>
            <a:ext cx="10378779" cy="1325562"/>
          </a:xfrm>
        </p:spPr>
        <p:txBody>
          <a:bodyPr>
            <a:normAutofit/>
          </a:bodyPr>
          <a:lstStyle/>
          <a:p>
            <a:r>
              <a:rPr lang="uk-UA" sz="4000" dirty="0"/>
              <a:t>ЕВОЛЮЦІЙНІ НЕЙРОННІ МЕРЕЖІ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AAFD32-799F-4BB5-BA58-CB5FE9DE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55307" cy="5029200"/>
          </a:xfrm>
        </p:spPr>
        <p:txBody>
          <a:bodyPr/>
          <a:lstStyle/>
          <a:p>
            <a:r>
              <a:rPr lang="uk-UA" dirty="0"/>
              <a:t>Еволюційні алгоритми – стохастичні методи оптимізації, що діють за принципами еволюції у природі;</a:t>
            </a:r>
          </a:p>
          <a:p>
            <a:r>
              <a:rPr lang="uk-UA" dirty="0"/>
              <a:t>Три рівні еволюції нейронних мереж:</a:t>
            </a:r>
          </a:p>
          <a:p>
            <a:r>
              <a:rPr lang="uk-UA" dirty="0"/>
              <a:t>Коригування ваг;</a:t>
            </a:r>
          </a:p>
          <a:p>
            <a:r>
              <a:rPr lang="uk-UA" dirty="0"/>
              <a:t>Еволюція архітектури;</a:t>
            </a:r>
          </a:p>
          <a:p>
            <a:r>
              <a:rPr lang="uk-UA" dirty="0"/>
              <a:t>Еволюція правила навчання (оновлення ваг);</a:t>
            </a:r>
          </a:p>
          <a:p>
            <a:r>
              <a:rPr lang="uk-UA" dirty="0"/>
              <a:t>Генетичний алгоритм – симуляція дарвінівської еволюції;</a:t>
            </a:r>
          </a:p>
          <a:p>
            <a:r>
              <a:rPr lang="uk-UA" dirty="0"/>
              <a:t>Популяція хромосом, кожна з яких – потенційний розв’язок задачі;</a:t>
            </a:r>
          </a:p>
          <a:p>
            <a:r>
              <a:rPr lang="uk-UA" dirty="0"/>
              <a:t>Схрещування – обмін генами між особинами-батьками, утворення особин-нащадків.</a:t>
            </a:r>
          </a:p>
          <a:p>
            <a:r>
              <a:rPr lang="uk-UA" dirty="0"/>
              <a:t>Мутація – випадкова зміна значень певних генів, дозволяє ввести новий матеріал у популяцію.</a:t>
            </a:r>
          </a:p>
        </p:txBody>
      </p:sp>
    </p:spTree>
    <p:extLst>
      <p:ext uri="{BB962C8B-B14F-4D97-AF65-F5344CB8AC3E}">
        <p14:creationId xmlns:p14="http://schemas.microsoft.com/office/powerpoint/2010/main" val="59094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B3036-A331-42A5-8124-11D84EA8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ЗАДАЧА ПРО ВИЗНАЧЕННЯ…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DF8A4FD-A801-49D2-8DC0-C35717655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999686" cy="5029200"/>
          </a:xfrm>
        </p:spPr>
        <p:txBody>
          <a:bodyPr/>
          <a:lstStyle/>
          <a:p>
            <a:r>
              <a:rPr lang="uk-UA" dirty="0"/>
              <a:t>Причини появи </a:t>
            </a:r>
            <a:r>
              <a:rPr lang="uk-UA"/>
              <a:t>та росту </a:t>
            </a:r>
            <a:r>
              <a:rPr lang="uk-UA" dirty="0"/>
              <a:t>втомних тріщин – невеликі дефекти чи тріщини, наявні з самого початку чи такі, що з’явились у процесі роботи.</a:t>
            </a:r>
          </a:p>
          <a:p>
            <a:r>
              <a:rPr lang="uk-UA" dirty="0"/>
              <a:t>Виникнення стається через </a:t>
            </a:r>
            <a:r>
              <a:rPr lang="uk-UA" dirty="0" err="1"/>
              <a:t>узаємне</a:t>
            </a:r>
            <a:r>
              <a:rPr lang="uk-UA" dirty="0"/>
              <a:t> зміщення берегів тріщини.</a:t>
            </a:r>
          </a:p>
          <a:p>
            <a:r>
              <a:rPr lang="uk-UA" dirty="0"/>
              <a:t>Три типи зміщень:</a:t>
            </a:r>
          </a:p>
          <a:p>
            <a:r>
              <a:rPr lang="uk-UA" dirty="0"/>
              <a:t>Нормальний відрив;</a:t>
            </a:r>
          </a:p>
          <a:p>
            <a:r>
              <a:rPr lang="uk-UA" dirty="0"/>
              <a:t>Поперечний зсув</a:t>
            </a:r>
          </a:p>
          <a:p>
            <a:r>
              <a:rPr lang="uk-UA" dirty="0"/>
              <a:t>Поздовжній зсув;</a:t>
            </a:r>
          </a:p>
          <a:p>
            <a:r>
              <a:rPr lang="uk-UA" dirty="0"/>
              <a:t>Моделі задачі:</a:t>
            </a:r>
          </a:p>
          <a:p>
            <a:r>
              <a:rPr lang="uk-UA" dirty="0"/>
              <a:t>Закон </a:t>
            </a:r>
            <a:r>
              <a:rPr lang="uk-UA" dirty="0" err="1"/>
              <a:t>Періса</a:t>
            </a:r>
            <a:r>
              <a:rPr lang="uk-UA" dirty="0"/>
              <a:t>;</a:t>
            </a:r>
          </a:p>
          <a:p>
            <a:r>
              <a:rPr lang="uk-UA" dirty="0"/>
              <a:t>Закон </a:t>
            </a:r>
            <a:r>
              <a:rPr lang="uk-UA" dirty="0" err="1"/>
              <a:t>Вокера</a:t>
            </a:r>
            <a:r>
              <a:rPr lang="uk-UA" dirty="0"/>
              <a:t>;</a:t>
            </a:r>
          </a:p>
          <a:p>
            <a:r>
              <a:rPr lang="uk-UA" dirty="0"/>
              <a:t>Модель </a:t>
            </a:r>
            <a:r>
              <a:rPr lang="uk-UA" dirty="0" err="1"/>
              <a:t>Формана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27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F7D95-28A5-4562-8D53-170D096F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47227"/>
            <a:ext cx="11531600" cy="1325562"/>
          </a:xfrm>
        </p:spPr>
        <p:txBody>
          <a:bodyPr>
            <a:normAutofit/>
          </a:bodyPr>
          <a:lstStyle/>
          <a:p>
            <a:r>
              <a:rPr lang="uk-UA" sz="4000" dirty="0"/>
              <a:t>ОПИС ПРОГРАМНОГО ЗАБЕЗПЕЧЕННЯ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E6C643E-3B6D-4FB4-9980-1C04E0F0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Програма, написана мовою </a:t>
            </a:r>
            <a:r>
              <a:rPr lang="en-US" dirty="0"/>
              <a:t>Python</a:t>
            </a:r>
            <a:r>
              <a:rPr lang="uk-UA" dirty="0"/>
              <a:t>.</a:t>
            </a:r>
          </a:p>
          <a:p>
            <a:r>
              <a:rPr lang="uk-UA" dirty="0"/>
              <a:t>Складається 3 9 модулів, що відповідають за:</a:t>
            </a:r>
          </a:p>
          <a:p>
            <a:r>
              <a:rPr lang="uk-UA" dirty="0"/>
              <a:t>Отримання вибірки даних;</a:t>
            </a:r>
          </a:p>
          <a:p>
            <a:r>
              <a:rPr lang="uk-UA" dirty="0"/>
              <a:t>Утворення нейронної мережі;</a:t>
            </a:r>
          </a:p>
          <a:p>
            <a:r>
              <a:rPr lang="uk-UA" dirty="0"/>
              <a:t>Зберігання можливих активаційних функцій;</a:t>
            </a:r>
          </a:p>
          <a:p>
            <a:r>
              <a:rPr lang="uk-UA" dirty="0"/>
              <a:t>Два алгоритми навчання нейронної мережі;</a:t>
            </a:r>
          </a:p>
          <a:p>
            <a:r>
              <a:rPr lang="uk-UA" dirty="0"/>
              <a:t>Виведення результатів, створення графіків.</a:t>
            </a:r>
          </a:p>
        </p:txBody>
      </p:sp>
    </p:spTree>
    <p:extLst>
      <p:ext uri="{BB962C8B-B14F-4D97-AF65-F5344CB8AC3E}">
        <p14:creationId xmlns:p14="http://schemas.microsoft.com/office/powerpoint/2010/main" val="337007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C38B8-09D4-47AF-9EFA-5665B057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АНАЛІЗ РЕЗУЛЬТАТІВ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2CF08F-E50C-4750-9DA6-FFA29D7A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0259098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Краєвид</Template>
  <TotalTime>2643</TotalTime>
  <Words>580</Words>
  <Application>Microsoft Office PowerPoint</Application>
  <PresentationFormat>Широкий екран</PresentationFormat>
  <Paragraphs>69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Times New Roman</vt:lpstr>
      <vt:lpstr>Wingdings 2</vt:lpstr>
      <vt:lpstr>Вид</vt:lpstr>
      <vt:lpstr>              ЗАСТОСУВАННЯ МЕТОДІВ МАШИННОГО НАВЧАННЯ ДЛЯ ПРОГНОЗУВАННЯ ЕЛЕМЕНТІВ КОНСТРУКЦІЙ   </vt:lpstr>
      <vt:lpstr>ВСТУП</vt:lpstr>
      <vt:lpstr>ПОСТАНОВКА ЗАДАЧІ</vt:lpstr>
      <vt:lpstr>МАШИННЕ НАВЧАННЯ</vt:lpstr>
      <vt:lpstr>НЕЙРОННІ МЕРЕЖІ</vt:lpstr>
      <vt:lpstr>ЕВОЛЮЦІЙНІ НЕЙРОННІ МЕРЕЖІ</vt:lpstr>
      <vt:lpstr>ЗАДАЧА ПРО ВИЗНАЧЕННЯ…</vt:lpstr>
      <vt:lpstr>ОПИС ПРОГРАМНОГО ЗАБЕЗПЕЧЕННЯ</vt:lpstr>
      <vt:lpstr>АНАЛІЗ РЕЗУЛЬТАТІВ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ЗАСТОСУВАННЯ МЕТОДІВ МАШИННОГО НАВЧАННЯ ДЛЯ ПРОГНОЗУВАННЯ ЕЛЕМЕНТІВ КОНСТРУКЦІЙ</dc:title>
  <dc:creator>Щербак Роман Олексійович</dc:creator>
  <cp:lastModifiedBy>Щербак Роман Олексійович</cp:lastModifiedBy>
  <cp:revision>42</cp:revision>
  <dcterms:created xsi:type="dcterms:W3CDTF">2022-06-11T20:02:40Z</dcterms:created>
  <dcterms:modified xsi:type="dcterms:W3CDTF">2022-06-13T16:06:28Z</dcterms:modified>
</cp:coreProperties>
</file>