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7" r:id="rId2"/>
    <p:sldId id="280" r:id="rId3"/>
    <p:sldId id="278" r:id="rId4"/>
    <p:sldId id="279" r:id="rId5"/>
    <p:sldId id="262" r:id="rId6"/>
    <p:sldId id="276" r:id="rId7"/>
    <p:sldId id="277" r:id="rId8"/>
    <p:sldId id="281" r:id="rId9"/>
    <p:sldId id="282" r:id="rId10"/>
    <p:sldId id="266" r:id="rId11"/>
    <p:sldId id="265" r:id="rId12"/>
    <p:sldId id="283" r:id="rId13"/>
    <p:sldId id="267" r:id="rId14"/>
    <p:sldId id="268" r:id="rId15"/>
    <p:sldId id="269" r:id="rId16"/>
    <p:sldId id="259" r:id="rId17"/>
    <p:sldId id="270" r:id="rId18"/>
    <p:sldId id="271" r:id="rId19"/>
    <p:sldId id="272" r:id="rId20"/>
    <p:sldId id="273" r:id="rId21"/>
    <p:sldId id="260" r:id="rId22"/>
    <p:sldId id="274" r:id="rId23"/>
    <p:sldId id="261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AA"/>
    <a:srgbClr val="0563B8"/>
    <a:srgbClr val="D24D5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EF452-64F2-4032-BAFC-630BB8978F7B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99F2C-CA84-4273-995C-709126015D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8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D2A-B929-41C6-A895-0A9181421A26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0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ADDB-E9AE-4727-B2BA-402541FB5743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7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6901-CD1E-4E11-84B0-BF2C2DD813E1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AE4E-1D81-4447-9A64-F24B325A9D7F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9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622C-72BB-4882-A97C-EA176671B8BE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6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00D-D934-48B2-A753-8A297A082B42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06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1D9-60F1-4EBC-8DB0-7F419ADB1C95}" type="datetime1">
              <a:rPr lang="fr-FR" smtClean="0"/>
              <a:t>16/12/2015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8447-B225-4A16-BA59-2C72ED0EBCAE}" type="datetime1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5473-3E58-48D5-BA36-032083606307}" type="datetime1">
              <a:rPr lang="fr-FR" smtClean="0"/>
              <a:t>16/12/2015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2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7F31-5019-485F-ABED-C3A5A2B6117C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AF1B-7232-4FDE-9CDF-C2E81D65B361}" type="datetime1">
              <a:rPr lang="fr-FR" smtClean="0"/>
              <a:t>16/12/2015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9C87-4E06-497D-89D3-8E1A3EF57A13}" type="datetime1">
              <a:rPr lang="fr-FR" smtClean="0"/>
              <a:t>16/12/2015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C233-F16D-4FA8-AC9B-61C6F55E6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31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49388"/>
            <a:ext cx="8229600" cy="2371700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Plateforme </a:t>
            </a:r>
            <a:r>
              <a:rPr lang="fr-FR" sz="3600" dirty="0">
                <a:solidFill>
                  <a:srgbClr val="0563B8"/>
                </a:solidFill>
                <a:latin typeface="Calibri Light" panose="020F0302020204030204" pitchFamily="34" charset="0"/>
              </a:rPr>
              <a:t>de navigation dans la presse ancienne </a:t>
            </a:r>
            <a:r>
              <a:rPr lang="fr-FR" sz="3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numérisée</a:t>
            </a:r>
            <a:endParaRPr lang="fr-FR" sz="3600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</a:t>
            </a:fld>
            <a:endParaRPr lang="fr-FR"/>
          </a:p>
        </p:txBody>
      </p:sp>
      <p:pic>
        <p:nvPicPr>
          <p:cNvPr id="1030" name="Picture 6" descr="Fichier:Logo ille vila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4" y="130508"/>
            <a:ext cx="1144863" cy="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uillaume\Downloads\Logo-INSARennes-developpe-quadri-rvb\Logo_INSARennes-developpe-quadri-rv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46" y="260648"/>
            <a:ext cx="2206509" cy="47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ris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84" y="234405"/>
            <a:ext cx="2099632" cy="5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72144" y="4566027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François BOSCHET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Alexandre BOUCHET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Romain COLOMBAT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Arnaud LODS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Song Hai NGUYEN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Guillaume PERRUDIN</a:t>
            </a:r>
          </a:p>
          <a:p>
            <a:r>
              <a:rPr lang="fr-FR" dirty="0">
                <a:solidFill>
                  <a:srgbClr val="0563B8"/>
                </a:solidFill>
                <a:latin typeface="Calibri Light" panose="020F0302020204030204" pitchFamily="34" charset="0"/>
              </a:rPr>
              <a:t>Marlène TUEKAM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28184" y="4869160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Encadrants</a:t>
            </a:r>
          </a:p>
          <a:p>
            <a:pPr algn="ctr"/>
            <a:endParaRPr lang="fr-FR" dirty="0" smtClean="0">
              <a:solidFill>
                <a:srgbClr val="00A7AA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Bertrand </a:t>
            </a:r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COUASNON</a:t>
            </a:r>
          </a:p>
          <a:p>
            <a:pPr algn="ctr"/>
            <a:r>
              <a:rPr lang="fr-FR" dirty="0">
                <a:solidFill>
                  <a:srgbClr val="00A7AA"/>
                </a:solidFill>
                <a:latin typeface="Calibri Light" panose="020F0302020204030204" pitchFamily="34" charset="0"/>
              </a:rPr>
              <a:t>Jean-Yves LE </a:t>
            </a:r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CLERC</a:t>
            </a:r>
            <a:endParaRPr lang="fr-FR" dirty="0" smtClean="0">
              <a:solidFill>
                <a:srgbClr val="00A7AA"/>
              </a:solidFill>
              <a:latin typeface="Calibri Light" panose="020F0302020204030204" pitchFamily="34" charset="0"/>
            </a:endParaRPr>
          </a:p>
          <a:p>
            <a:pPr algn="ctr"/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Yoan </a:t>
            </a:r>
            <a:r>
              <a:rPr lang="fr-FR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ROYER</a:t>
            </a:r>
            <a:endParaRPr lang="fr-FR" dirty="0" smtClean="0">
              <a:solidFill>
                <a:srgbClr val="00A7AA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942819" y="3789040"/>
            <a:ext cx="3258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INSA RENNNES - 4</a:t>
            </a:r>
            <a:r>
              <a:rPr lang="fr-FR" sz="1600" baseline="300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ème</a:t>
            </a:r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 année INFO</a:t>
            </a:r>
          </a:p>
          <a:p>
            <a:pPr algn="ctr"/>
            <a:r>
              <a:rPr lang="fr-FR" sz="16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17 décembre 2015</a:t>
            </a:r>
            <a:endParaRPr lang="fr-FR" sz="1600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Recherche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5" name="Picture 2" descr="recher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7880"/>
            <a:ext cx="7919665" cy="50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1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Consultation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11</a:t>
            </a:fld>
            <a:endParaRPr lang="fr-FR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04358" y="1848599"/>
            <a:ext cx="337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Informer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l’utilisateur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923928" y="2079432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228728" y="5631631"/>
            <a:ext cx="8473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923928" y="3903439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292080" y="1600924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dirty="0" smtClean="0">
                <a:solidFill>
                  <a:srgbClr val="0563B8"/>
                </a:solidFill>
              </a:rPr>
              <a:t>Métadonnées sur le document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563B8"/>
                </a:solidFill>
              </a:rPr>
              <a:t>N</a:t>
            </a:r>
            <a:r>
              <a:rPr lang="fr-FR" sz="1600" dirty="0" smtClean="0">
                <a:solidFill>
                  <a:srgbClr val="0563B8"/>
                </a:solidFill>
              </a:rPr>
              <a:t>om de l’article, du journal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563B8"/>
                </a:solidFill>
              </a:rPr>
              <a:t>D</a:t>
            </a:r>
            <a:r>
              <a:rPr lang="fr-FR" sz="1600" dirty="0" smtClean="0">
                <a:solidFill>
                  <a:srgbClr val="0563B8"/>
                </a:solidFill>
              </a:rPr>
              <a:t>ate de parution,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rgbClr val="0563B8"/>
                </a:solidFill>
              </a:rPr>
              <a:t>Tags associés</a:t>
            </a:r>
            <a:endParaRPr lang="fr-FR" sz="1600" dirty="0">
              <a:solidFill>
                <a:srgbClr val="0563B8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292080" y="3573016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</a:rPr>
              <a:t>Visionneuse de documents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</a:rPr>
              <a:t>Actions de navigation :</a:t>
            </a:r>
          </a:p>
          <a:p>
            <a:pPr fontAlgn="base"/>
            <a:r>
              <a:rPr lang="fr-FR" dirty="0" smtClean="0">
                <a:solidFill>
                  <a:srgbClr val="0563B8"/>
                </a:solidFill>
              </a:rPr>
              <a:t>   </a:t>
            </a:r>
            <a:r>
              <a:rPr lang="fr-FR" sz="1600" dirty="0" smtClean="0">
                <a:solidFill>
                  <a:srgbClr val="0563B8"/>
                </a:solidFill>
              </a:rPr>
              <a:t>zoom, page suivante,  article suivant, </a:t>
            </a:r>
            <a:r>
              <a:rPr lang="fr-FR" sz="1600" dirty="0" err="1" smtClean="0">
                <a:solidFill>
                  <a:srgbClr val="0563B8"/>
                </a:solidFill>
              </a:rPr>
              <a:t>etc</a:t>
            </a:r>
            <a:endParaRPr lang="fr-FR" sz="1600" dirty="0" smtClean="0">
              <a:solidFill>
                <a:srgbClr val="0563B8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292080" y="5169966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</a:rPr>
              <a:t>Recommandations d’articles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</a:rPr>
              <a:t>Articles de la revue de presse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</a:rPr>
              <a:t>Revues de presse contenant l’article en cours de lecture</a:t>
            </a:r>
            <a:endParaRPr lang="fr-FR" sz="1200" i="1" dirty="0">
              <a:solidFill>
                <a:srgbClr val="0563B8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07976" y="3654747"/>
            <a:ext cx="347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Visualiser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des documents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5496" y="5400798"/>
            <a:ext cx="374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Guider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l’utilisateur</a:t>
            </a:r>
          </a:p>
        </p:txBody>
      </p:sp>
    </p:spTree>
    <p:extLst>
      <p:ext uri="{BB962C8B-B14F-4D97-AF65-F5344CB8AC3E}">
        <p14:creationId xmlns:p14="http://schemas.microsoft.com/office/powerpoint/2010/main" val="38830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Consultation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97880"/>
            <a:ext cx="8288089" cy="509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4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1916832"/>
            <a:ext cx="6858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Simple :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</a:rPr>
              <a:t>Gestion </a:t>
            </a:r>
            <a:r>
              <a:rPr lang="fr-FR" sz="2000" dirty="0" smtClean="0">
                <a:solidFill>
                  <a:srgbClr val="0563B8"/>
                </a:solidFill>
              </a:rPr>
              <a:t>informations personnelles</a:t>
            </a:r>
            <a:endParaRPr lang="fr-FR" sz="2000" dirty="0">
              <a:solidFill>
                <a:srgbClr val="0563B8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</a:rPr>
              <a:t>Gestion de </a:t>
            </a:r>
            <a:r>
              <a:rPr lang="fr-FR" sz="2000" dirty="0" smtClean="0">
                <a:solidFill>
                  <a:srgbClr val="0563B8"/>
                </a:solidFill>
              </a:rPr>
              <a:t>travail</a:t>
            </a:r>
          </a:p>
          <a:p>
            <a:pPr fontAlgn="base"/>
            <a:endParaRPr lang="fr-FR" sz="2400" dirty="0">
              <a:solidFill>
                <a:srgbClr val="0563B8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Facile </a:t>
            </a:r>
            <a:r>
              <a:rPr lang="fr-FR" sz="2400" dirty="0" smtClean="0">
                <a:solidFill>
                  <a:srgbClr val="0563B8"/>
                </a:solidFill>
              </a:rPr>
              <a:t>à </a:t>
            </a:r>
            <a:r>
              <a:rPr lang="fr-FR" sz="2400" dirty="0">
                <a:solidFill>
                  <a:srgbClr val="0563B8"/>
                </a:solidFill>
              </a:rPr>
              <a:t>utiliser 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</a:rPr>
              <a:t>Créer des </a:t>
            </a:r>
            <a:r>
              <a:rPr lang="fr-FR" sz="2000" dirty="0" smtClean="0">
                <a:solidFill>
                  <a:srgbClr val="0563B8"/>
                </a:solidFill>
              </a:rPr>
              <a:t>revues de presse</a:t>
            </a:r>
            <a:endParaRPr lang="fr-FR" sz="2000" dirty="0">
              <a:solidFill>
                <a:srgbClr val="0563B8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</a:rPr>
              <a:t>Visualiser facilement par 3 </a:t>
            </a:r>
            <a:r>
              <a:rPr lang="fr-FR" sz="2000" dirty="0" smtClean="0">
                <a:solidFill>
                  <a:srgbClr val="0563B8"/>
                </a:solidFill>
              </a:rPr>
              <a:t>sections</a:t>
            </a:r>
          </a:p>
          <a:p>
            <a:pPr lvl="1" fontAlgn="base"/>
            <a:endParaRPr lang="fr-FR" sz="2400" dirty="0">
              <a:solidFill>
                <a:srgbClr val="0563B8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</a:rPr>
              <a:t>Adapté </a:t>
            </a:r>
            <a:r>
              <a:rPr lang="fr-FR" sz="2400" dirty="0">
                <a:solidFill>
                  <a:srgbClr val="0563B8"/>
                </a:solidFill>
              </a:rPr>
              <a:t>aux besoins de l’utilisateur 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</a:rPr>
              <a:t>Les articles sont bien stockes et protégés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</a:rPr>
              <a:t>Gestion de </a:t>
            </a:r>
            <a:r>
              <a:rPr lang="fr-FR" sz="2000" dirty="0" smtClean="0">
                <a:solidFill>
                  <a:srgbClr val="0563B8"/>
                </a:solidFill>
              </a:rPr>
              <a:t>ses propres revues de presse</a:t>
            </a:r>
            <a:endParaRPr lang="fr-FR" sz="2000" dirty="0">
              <a:solidFill>
                <a:srgbClr val="056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6146" name="Picture 2" descr="https://lh4.googleusercontent.com/cjaxDN0_F1H6Dot-C_KBDT5dgApLN1o3Dxabh-OJEp5MI6uAG2uMjg-zpv8HAdHqt0aQ2RsWNuZpq39l2XcSuaMX7wP3EllNeNfihG92BT9nQuM6VbnFsQS0p8LzXnrtOE7sFGLn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96752"/>
            <a:ext cx="7919665" cy="50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5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Gestion des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utilisateurs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7170" name="Picture 2" descr="https://lh3.googleusercontent.com/Pb_I2s23j_EJ-viG59_necnpYO3z-GlQD7u33cNuKPuDcBvVZ43zfkolcwEQl_7W_7FJkthKsLalVCYVNAA4VDrR06mqjX-D5JflMpawS7inCppv37qZm2XJmnmWh1DyBne2t6gn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88875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Architecture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logicielle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Frame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work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40915"/>
              </p:ext>
            </p:extLst>
          </p:nvPr>
        </p:nvGraphicFramePr>
        <p:xfrm>
          <a:off x="485287" y="1772816"/>
          <a:ext cx="8280921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Facile à prendre en main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difficile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Apprentissage difficile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la plus active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francophone active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Communauté moins active qu’avant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Bonne lisibilité du code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3568" y="5877272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1026" name="Picture 2" descr="https://lh3.googleusercontent.com/dfe872wtYhoj8OBmTsN-Z9QX6DGywhOcZFxl8a7X36Y_eIw3ydQIVW6BSzxNxPomiKadWE5qHfGUaOC_RDwel7qtRn67pit73C410vn_LbSSVl0r5CjW5Mv4KDMXCE9F5nbOQVBkp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04" y="5695012"/>
            <a:ext cx="1956936" cy="7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3.googleusercontent.com/dfe872wtYhoj8OBmTsN-Z9QX6DGywhOcZFxl8a7X36Y_eIw3ydQIVW6BSzxNxPomiKadWE5qHfGUaOC_RDwel7qtRn67pit73C410vn_LbSSVl0r5CjW5Mv4KDMXCE9F5nbOQVBkp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1956936" cy="7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lh4.googleusercontent.com/UAlYKZ5qEGufxOB61AqYY6uuzFeBRB3ydeXH5D4UG-VshiJ_FVGFeVi_MZ6dT5B-q5vbpGDYNQ7G2ICZSOxc07GzpTEavJCTKU7gRwOw7Jka5XRPMhYxeuvO9_MPprX6U6EoSKEaa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3" t="20579" r="10717" b="25824"/>
          <a:stretch/>
        </p:blipFill>
        <p:spPr bwMode="auto">
          <a:xfrm>
            <a:off x="3419872" y="1884074"/>
            <a:ext cx="2411752" cy="68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lh6.googleusercontent.com/Pm0RoyD29eoKGeIgJxvqCRkEpoA7Imvjf269d3uVZ5b5JUMYkiqadDb0Q3oRYQ3oEBvTdrNsq2feVKdYlK_N8c8_oPw2ZiugmcsDuV9f6AkzIUW9usXikfm9B9FsNfNWTX1Z3Qv2R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05" y="1844824"/>
            <a:ext cx="2602818" cy="68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Base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données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93013"/>
              </p:ext>
            </p:extLst>
          </p:nvPr>
        </p:nvGraphicFramePr>
        <p:xfrm>
          <a:off x="485287" y="1268760"/>
          <a:ext cx="8280921" cy="41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1080120"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 spécifique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 SQL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 SQL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aux bases de données de très grande taille</a:t>
                      </a:r>
                      <a:endParaRPr lang="fr-FR" sz="1800" b="0" i="0" u="none" strike="noStrike" kern="1200" dirty="0">
                        <a:solidFill>
                          <a:srgbClr val="00A7A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à des bases de données avec des millions d’entrées</a:t>
                      </a:r>
                      <a:endParaRPr lang="fr-FR" sz="1800" b="0" i="0" u="none" strike="noStrike" kern="1200" dirty="0">
                        <a:solidFill>
                          <a:srgbClr val="0563B8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Adapté aux bases de données de taille petite ou moyenne</a:t>
                      </a:r>
                      <a:endParaRPr lang="fr-FR" sz="1800" b="0" i="0" u="none" strike="noStrike" kern="1200" dirty="0">
                        <a:solidFill>
                          <a:srgbClr val="D24D5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+++</a:t>
                      </a:r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0A7AA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++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D24D5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: +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0A7A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adaptable</a:t>
                      </a: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relationnelle</a:t>
                      </a: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dirty="0" smtClean="0">
                          <a:solidFill>
                            <a:srgbClr val="0563B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relationnelle</a:t>
                      </a:r>
                    </a:p>
                    <a:p>
                      <a:pPr algn="ctr"/>
                      <a:endParaRPr lang="fr-FR" dirty="0">
                        <a:ln>
                          <a:solidFill>
                            <a:srgbClr val="66CCFF"/>
                          </a:solidFill>
                        </a:ln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563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3568" y="5877272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A7AA"/>
                </a:solidFill>
                <a:latin typeface="Montserrat" panose="02000505000000020004" pitchFamily="2" charset="0"/>
              </a:rPr>
              <a:t>Choix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final :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2050" name="Picture 2" descr="https://lh3.googleusercontent.com/9Fnnj7SpnG9l1Twt-YZrtrZhXaFj4N4F4gMdUL3cb7g-Oq3jyRWJEuN2tqDTxNwD2g7ZX5yUpOJUY6snavQ9umORm-GRzzOPoNndGqj8XMbDkZykqa8_XVdNaKAlRuqggckD0szCa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08" y="5778288"/>
            <a:ext cx="1990528" cy="5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hwEPIr8tnotbhUCGF06jMgcSd0jMsiWhduP63sxr4-kK23Pr8_ymnPHSVjBPCFxY3mjoPF2n3GVFwP-rslO_AvWgMkbK5dstQs_a5hFw7JVb9aZ901mh5v2pcD3_1_1wGVi9JQcc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238" y="1399811"/>
            <a:ext cx="1753865" cy="80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lh3.googleusercontent.com/9Fnnj7SpnG9l1Twt-YZrtrZhXaFj4N4F4gMdUL3cb7g-Oq3jyRWJEuN2tqDTxNwD2g7ZX5yUpOJUY6snavQ9umORm-GRzzOPoNndGqj8XMbDkZykqa8_XVdNaKAlRuqggckD0szCa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18687"/>
            <a:ext cx="1990528" cy="5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PDVFpGIG_K_2KDWesvA5VnxCOi0d5NtxVEMp1Dymp1Qzfd-rsGmkNLHRrbIAZJBs5D0e9VirMo3F8UZdTR6KrGiJDp-BFHOpa7NPgqNq8-QzsdxzCzF_hqN2k3pMHTY2SnXJ847oV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72994"/>
            <a:ext cx="1584176" cy="81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1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Moteur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recherche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pic>
        <p:nvPicPr>
          <p:cNvPr id="3074" name="Picture 2" descr="https://lh4.googleusercontent.com/AAOjmbdmNI-rVxpa349_sHSD8kwVWyvrMfqHmpVVUu3_72nugUQvPoEegSyDT_wy5AMSTVqbnmwD6sS_eMOm7aR_XQlFSfW2wiVRJ_T4vls8DBtgga69TPke7-pVZi5DaU4NyRu_V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797" y="1700808"/>
            <a:ext cx="4706406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8175" y="4594776"/>
            <a:ext cx="3888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563B8"/>
                </a:solidFill>
              </a:rPr>
              <a:t>Pourquoi </a:t>
            </a:r>
            <a:r>
              <a:rPr lang="fr-FR" sz="2800" dirty="0" err="1">
                <a:solidFill>
                  <a:srgbClr val="0563B8"/>
                </a:solidFill>
              </a:rPr>
              <a:t>Elastic</a:t>
            </a:r>
            <a:r>
              <a:rPr lang="fr-FR" sz="2800" dirty="0" err="1">
                <a:solidFill>
                  <a:srgbClr val="00A7AA"/>
                </a:solidFill>
              </a:rPr>
              <a:t>Search</a:t>
            </a:r>
            <a:r>
              <a:rPr lang="fr-FR" sz="2800" dirty="0">
                <a:solidFill>
                  <a:srgbClr val="0563B8"/>
                </a:solidFill>
              </a:rPr>
              <a:t> </a:t>
            </a:r>
            <a:r>
              <a:rPr lang="fr-FR" sz="2800" dirty="0" smtClean="0">
                <a:solidFill>
                  <a:srgbClr val="0563B8"/>
                </a:solidFill>
              </a:rPr>
              <a:t>?</a:t>
            </a:r>
            <a:endParaRPr lang="fr-FR" sz="2800" dirty="0">
              <a:solidFill>
                <a:srgbClr val="0563B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2040" y="4117722"/>
            <a:ext cx="345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Meilleurs résultats de recherche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Séparation des tâches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Performance</a:t>
            </a: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563B8"/>
                </a:solidFill>
              </a:rPr>
              <a:t>Scalabilité</a:t>
            </a:r>
            <a:endParaRPr lang="fr-FR" dirty="0">
              <a:solidFill>
                <a:srgbClr val="0563B8"/>
              </a:solidFill>
            </a:endParaRPr>
          </a:p>
          <a:p>
            <a:pPr marL="285750" indent="-285750" fontAlgn="base"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Gain de temps</a:t>
            </a:r>
          </a:p>
        </p:txBody>
      </p:sp>
    </p:spTree>
    <p:extLst>
      <p:ext uri="{BB962C8B-B14F-4D97-AF65-F5344CB8AC3E}">
        <p14:creationId xmlns:p14="http://schemas.microsoft.com/office/powerpoint/2010/main" val="3551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49490" y="1406327"/>
            <a:ext cx="67340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Documents numérisés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rgbClr val="0563B8"/>
                </a:solidFill>
                <a:latin typeface="+mj-lt"/>
              </a:rPr>
              <a:t>Faciliter l’accès aux documents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49490" y="3645024"/>
            <a:ext cx="814299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>
                <a:solidFill>
                  <a:srgbClr val="0563B8"/>
                </a:solidFill>
                <a:latin typeface="+mj-lt"/>
              </a:rPr>
              <a:t>Cas de la </a:t>
            </a:r>
            <a:r>
              <a:rPr lang="fr-FR" sz="2800" dirty="0" smtClean="0">
                <a:solidFill>
                  <a:srgbClr val="00A7AA"/>
                </a:solidFill>
              </a:rPr>
              <a:t>presse ancienne</a:t>
            </a:r>
            <a:endParaRPr lang="fr-FR" sz="2800" dirty="0" smtClean="0">
              <a:solidFill>
                <a:srgbClr val="0563B8"/>
              </a:solidFill>
              <a:latin typeface="+mj-lt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  <a:latin typeface="+mj-lt"/>
              </a:rPr>
              <a:t>Grandes quantités de documents avec un contenu riche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  <a:latin typeface="+mj-lt"/>
              </a:rPr>
              <a:t>Document volumineux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563B8"/>
                </a:solidFill>
                <a:latin typeface="+mj-lt"/>
              </a:rPr>
              <a:t>Habitude de lecture particulière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99592" y="2708920"/>
            <a:ext cx="695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solidFill>
                  <a:srgbClr val="0563B8"/>
                </a:solidFill>
                <a:latin typeface="+mj-lt"/>
              </a:rPr>
              <a:t>Plateformes 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web déjà existantes pour la consultation de </a:t>
            </a:r>
            <a:r>
              <a:rPr lang="fr-FR" sz="1200" i="1" dirty="0" smtClean="0">
                <a:solidFill>
                  <a:srgbClr val="0563B8"/>
                </a:solidFill>
                <a:latin typeface="+mj-lt"/>
              </a:rPr>
              <a:t>documents 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:</a:t>
            </a:r>
          </a:p>
          <a:p>
            <a:r>
              <a:rPr lang="fr-FR" sz="1200" i="1" dirty="0">
                <a:solidFill>
                  <a:srgbClr val="0563B8"/>
                </a:solidFill>
                <a:latin typeface="+mj-lt"/>
              </a:rPr>
              <a:t>	</a:t>
            </a:r>
            <a:r>
              <a:rPr lang="fr-FR" sz="1200" i="1" dirty="0" smtClean="0">
                <a:solidFill>
                  <a:srgbClr val="0563B8"/>
                </a:solidFill>
                <a:latin typeface="+mj-lt"/>
              </a:rPr>
              <a:t>Archives 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des Yvelines, Mémoire des hommes, </a:t>
            </a:r>
            <a:r>
              <a:rPr lang="fr-FR" sz="1200" i="1" dirty="0" err="1">
                <a:solidFill>
                  <a:srgbClr val="0563B8"/>
                </a:solidFill>
                <a:latin typeface="+mj-lt"/>
              </a:rPr>
              <a:t>Gallica</a:t>
            </a:r>
            <a:r>
              <a:rPr lang="fr-FR" sz="1200" i="1" dirty="0">
                <a:solidFill>
                  <a:srgbClr val="0563B8"/>
                </a:solidFill>
                <a:latin typeface="+mj-lt"/>
              </a:rPr>
              <a:t>...</a:t>
            </a:r>
          </a:p>
        </p:txBody>
      </p:sp>
      <p:pic>
        <p:nvPicPr>
          <p:cNvPr id="1026" name="Picture 2" descr="BM78517_PER1100_000_1940012053_0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" t="3603" r="5502" b="6936"/>
          <a:stretch/>
        </p:blipFill>
        <p:spPr bwMode="auto">
          <a:xfrm>
            <a:off x="6367626" y="922338"/>
            <a:ext cx="2231729" cy="3191247"/>
          </a:xfrm>
          <a:prstGeom prst="rect">
            <a:avLst/>
          </a:prstGeom>
          <a:noFill/>
          <a:ln w="19050">
            <a:solidFill>
              <a:srgbClr val="0563B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Étoile à 5 branches 1"/>
          <p:cNvSpPr/>
          <p:nvPr/>
        </p:nvSpPr>
        <p:spPr>
          <a:xfrm>
            <a:off x="755576" y="2885752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9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Architecture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logicielle générale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5199" y="1916832"/>
            <a:ext cx="4964913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Montserrat" panose="02000505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16216" y="1916832"/>
            <a:ext cx="2304256" cy="373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Montserrat" panose="02000505000000020004" pitchFamily="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584889" y="1937860"/>
            <a:ext cx="21547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Client</a:t>
            </a:r>
          </a:p>
          <a:p>
            <a:pPr algn="ctr"/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(navigateur web)</a:t>
            </a:r>
            <a:endParaRPr lang="fr-FR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679533" y="2833579"/>
            <a:ext cx="1797607" cy="1140707"/>
            <a:chOff x="6679533" y="2257515"/>
            <a:chExt cx="1797607" cy="1140707"/>
          </a:xfrm>
        </p:grpSpPr>
        <p:pic>
          <p:nvPicPr>
            <p:cNvPr id="7" name="Picture 6" descr="http://4b5.net/content/images/2015/08/bootstrap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781" y="2257515"/>
              <a:ext cx="1085106" cy="902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6679533" y="3059668"/>
              <a:ext cx="17976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563B8"/>
                  </a:solidFill>
                  <a:latin typeface="Calibri Light" panose="020F0302020204030204" pitchFamily="34" charset="0"/>
                </a:rPr>
                <a:t>Interface graphique</a:t>
              </a:r>
              <a:endParaRPr lang="fr-FR" sz="1600" dirty="0">
                <a:solidFill>
                  <a:srgbClr val="0563B8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764628" y="4221088"/>
            <a:ext cx="1669816" cy="1377553"/>
            <a:chOff x="6764628" y="3645024"/>
            <a:chExt cx="1669816" cy="1377553"/>
          </a:xfrm>
        </p:grpSpPr>
        <p:pic>
          <p:nvPicPr>
            <p:cNvPr id="10" name="Picture 4" descr="https://openseadragon.github.io/images/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4959" y="3645024"/>
              <a:ext cx="66675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/>
            <p:cNvSpPr txBox="1"/>
            <p:nvPr/>
          </p:nvSpPr>
          <p:spPr>
            <a:xfrm>
              <a:off x="6764628" y="4407024"/>
              <a:ext cx="166981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>
                  <a:solidFill>
                    <a:schemeClr val="tx2">
                      <a:lumMod val="75000"/>
                    </a:schemeClr>
                  </a:solidFill>
                  <a:latin typeface="Calibri Light" panose="020F0302020204030204" pitchFamily="34" charset="0"/>
                </a:rPr>
                <a:t>OpenSeadragon</a:t>
              </a:r>
              <a:endParaRPr lang="fr-FR" dirty="0" smtClean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</a:endParaRPr>
            </a:p>
            <a:p>
              <a:pPr algn="ctr"/>
              <a:r>
                <a:rPr lang="fr-FR" sz="1600" dirty="0" smtClean="0">
                  <a:solidFill>
                    <a:srgbClr val="0563B8"/>
                  </a:solidFill>
                  <a:latin typeface="Calibri Light" panose="020F0302020204030204" pitchFamily="34" charset="0"/>
                </a:rPr>
                <a:t>Visionneuse </a:t>
              </a:r>
              <a:endParaRPr lang="fr-FR" sz="1600" dirty="0">
                <a:solidFill>
                  <a:srgbClr val="0563B8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928022" y="2353359"/>
            <a:ext cx="2363490" cy="931625"/>
            <a:chOff x="2904015" y="1417255"/>
            <a:chExt cx="2363490" cy="931625"/>
          </a:xfrm>
        </p:grpSpPr>
        <p:pic>
          <p:nvPicPr>
            <p:cNvPr id="13" name="Picture 2" descr="http://siren.solutions/wp-content/uploads/2014/07/elasticsearch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015" y="1417255"/>
              <a:ext cx="2363490" cy="643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3006490" y="1979548"/>
              <a:ext cx="2158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0563B8"/>
                  </a:solidFill>
                  <a:latin typeface="Calibri Light" panose="020F0302020204030204" pitchFamily="34" charset="0"/>
                </a:rPr>
                <a:t>Moteur de recherche</a:t>
              </a:r>
              <a:endParaRPr lang="fr-FR" dirty="0">
                <a:solidFill>
                  <a:srgbClr val="0563B8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3939993" y="4463588"/>
            <a:ext cx="122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Application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2788" y="413978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Base de données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2214488" y="2935976"/>
            <a:ext cx="876302" cy="328683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2569361" y="4181165"/>
            <a:ext cx="1200301" cy="2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436096" y="2860329"/>
            <a:ext cx="1224136" cy="0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291512" y="3791082"/>
            <a:ext cx="1401996" cy="478600"/>
          </a:xfrm>
          <a:prstGeom prst="straightConnector1">
            <a:avLst/>
          </a:prstGeom>
          <a:ln w="57150">
            <a:solidFill>
              <a:srgbClr val="00A7A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826420" y="2041684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Serveur</a:t>
            </a:r>
            <a:endParaRPr lang="fr-FR" sz="2800" dirty="0">
              <a:solidFill>
                <a:srgbClr val="0563B8"/>
              </a:solidFill>
              <a:latin typeface="Montserrat" panose="02000505000000020004" pitchFamily="2" charset="0"/>
            </a:endParaRPr>
          </a:p>
        </p:txBody>
      </p:sp>
      <p:pic>
        <p:nvPicPr>
          <p:cNvPr id="23" name="Picture 2" descr="http://jstricks.com/wp-content/uploads/2014/10/mongodb-gui-tool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64" y="3068960"/>
            <a:ext cx="1024583" cy="120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blogwebdev.fr/wp-content/uploads/2015/03/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18086"/>
            <a:ext cx="1403085" cy="52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/>
          <p:cNvSpPr txBox="1"/>
          <p:nvPr/>
        </p:nvSpPr>
        <p:spPr>
          <a:xfrm rot="20264977">
            <a:off x="1745474" y="2783374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Réplication</a:t>
            </a:r>
            <a:endParaRPr lang="fr-FR" dirty="0">
              <a:solidFill>
                <a:srgbClr val="0563B8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Plani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fication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0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 txBox="1">
            <a:spLocks/>
          </p:cNvSpPr>
          <p:nvPr/>
        </p:nvSpPr>
        <p:spPr>
          <a:xfrm>
            <a:off x="251520" y="116632"/>
            <a:ext cx="662473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err="1" smtClean="0">
                <a:solidFill>
                  <a:srgbClr val="0563B8"/>
                </a:solidFill>
                <a:latin typeface="Montserrat" panose="02000505000000020004" pitchFamily="2" charset="0"/>
              </a:rPr>
              <a:t>Time</a:t>
            </a:r>
            <a:r>
              <a:rPr lang="fr-FR" sz="3200" dirty="0" err="1" smtClean="0">
                <a:solidFill>
                  <a:srgbClr val="00A7AA"/>
                </a:solidFill>
                <a:latin typeface="Montserrat" panose="02000505000000020004" pitchFamily="2" charset="0"/>
              </a:rPr>
              <a:t>line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Conc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lusion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23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286000" y="213285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Plateforme Web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Visualisation de </a:t>
            </a:r>
            <a:r>
              <a:rPr lang="fr-FR" sz="2400" dirty="0">
                <a:solidFill>
                  <a:srgbClr val="00A7AA"/>
                </a:solidFill>
              </a:rPr>
              <a:t>presse ancienne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Création de “</a:t>
            </a:r>
            <a:r>
              <a:rPr lang="fr-FR" sz="2400" dirty="0">
                <a:solidFill>
                  <a:srgbClr val="00A7AA"/>
                </a:solidFill>
              </a:rPr>
              <a:t>revues de presse</a:t>
            </a:r>
            <a:r>
              <a:rPr lang="fr-FR" sz="2400" dirty="0">
                <a:solidFill>
                  <a:srgbClr val="0563B8"/>
                </a:solidFill>
              </a:rPr>
              <a:t>”</a:t>
            </a: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563B8"/>
                </a:solidFill>
              </a:rPr>
              <a:t>Possibilité de collaborer</a:t>
            </a:r>
            <a:endParaRPr lang="fr-FR" sz="2400" dirty="0">
              <a:solidFill>
                <a:srgbClr val="0563B8"/>
              </a:solidFill>
            </a:endParaRPr>
          </a:p>
          <a:p>
            <a:pPr marL="285750" indent="-285750" fontAlgn="base">
              <a:lnSpc>
                <a:spcPct val="200000"/>
              </a:lnSpc>
              <a:buClr>
                <a:srgbClr val="00A7AA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563B8"/>
                </a:solidFill>
              </a:rPr>
              <a:t>Etapes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8121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Problématiques du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 projet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82783"/>
              </p:ext>
            </p:extLst>
          </p:nvPr>
        </p:nvGraphicFramePr>
        <p:xfrm>
          <a:off x="107505" y="1910144"/>
          <a:ext cx="9006187" cy="371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245"/>
                <a:gridCol w="208280"/>
                <a:gridCol w="2976331"/>
                <a:gridCol w="2976331"/>
              </a:tblGrid>
              <a:tr h="1158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0A7AA"/>
                          </a:solidFill>
                        </a:rPr>
                        <a:t>Accéder</a:t>
                      </a: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563B8"/>
                          </a:solidFill>
                        </a:rPr>
                        <a:t>à l’information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kern="1200" dirty="0" smtClean="0">
                          <a:solidFill>
                            <a:srgbClr val="00A7AA"/>
                          </a:solidFill>
                          <a:latin typeface="+mn-lt"/>
                          <a:ea typeface="+mn-ea"/>
                          <a:cs typeface="+mn-cs"/>
                        </a:rPr>
                        <a:t>Visualiser</a:t>
                      </a:r>
                      <a:endParaRPr lang="fr-FR" sz="2400" b="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les documents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0A7AA"/>
                          </a:solidFill>
                        </a:rPr>
                        <a:t>Promouvoir</a:t>
                      </a:r>
                      <a:endParaRPr lang="fr-FR" sz="2400" b="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0" dirty="0" smtClean="0">
                          <a:solidFill>
                            <a:srgbClr val="0563B8"/>
                          </a:solidFill>
                        </a:rPr>
                        <a:t>les 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fr-FR" sz="180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 smtClean="0">
                          <a:solidFill>
                            <a:srgbClr val="0563B8"/>
                          </a:solidFill>
                        </a:rPr>
                        <a:t>Rechercher parmi des milliers de documents</a:t>
                      </a:r>
                    </a:p>
                    <a:p>
                      <a:pPr marL="0" indent="0" fontAlgn="base">
                        <a:buFont typeface="Arial" panose="020B0604020202020204" pitchFamily="34" charset="0"/>
                        <a:buNone/>
                      </a:pPr>
                      <a:endParaRPr lang="fr-FR" sz="1800" dirty="0" smtClean="0">
                        <a:solidFill>
                          <a:srgbClr val="0563B8"/>
                        </a:solidFill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dirty="0" smtClean="0">
                          <a:solidFill>
                            <a:srgbClr val="0563B8"/>
                          </a:solidFill>
                        </a:rPr>
                        <a:t>Trouver des informations sur un sujet particulier</a:t>
                      </a:r>
                      <a:endParaRPr lang="fr-FR" sz="2000" kern="1200" dirty="0" smtClean="0">
                        <a:solidFill>
                          <a:srgbClr val="00A7A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Afficher l’image du document</a:t>
                      </a:r>
                    </a:p>
                    <a:p>
                      <a:pPr marL="0" indent="0" rtl="0" fontAlgn="base">
                        <a:buFont typeface="Arial" panose="020B0604020202020204" pitchFamily="34" charset="0"/>
                        <a:buNone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Rendre la structure des articles claire</a:t>
                      </a:r>
                    </a:p>
                    <a:p>
                      <a:pPr marL="0" indent="0" rtl="0" fontAlgn="base">
                        <a:buFont typeface="Arial" panose="020B0604020202020204" pitchFamily="34" charset="0"/>
                        <a:buNone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Parcourir le journal facilement</a:t>
                      </a:r>
                    </a:p>
                    <a:p>
                      <a:endParaRPr lang="fr-FR" sz="1800" kern="1200" dirty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Mettre en avant la richesse de la presse ancienne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fr-FR" sz="1800" kern="1200" dirty="0" smtClean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smtClean="0">
                          <a:solidFill>
                            <a:srgbClr val="0563B8"/>
                          </a:solidFill>
                          <a:latin typeface="+mn-lt"/>
                          <a:ea typeface="+mn-ea"/>
                          <a:cs typeface="+mn-cs"/>
                        </a:rPr>
                        <a:t>Relier les articles qui portent le même sujet</a:t>
                      </a:r>
                    </a:p>
                    <a:p>
                      <a:endParaRPr lang="fr-FR" sz="1800" kern="1200" dirty="0">
                        <a:solidFill>
                          <a:srgbClr val="0563B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3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Solution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proposée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4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04358" y="1848599"/>
            <a:ext cx="337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Accéder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à l’information ?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923928" y="2079432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228728" y="5631631"/>
            <a:ext cx="8473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923928" y="3903439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364088" y="1340768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Recherche dans le contenu des articles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Critères de recherche et filtres de résultats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Recherche de journaux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364088" y="344177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Affichage du document adapté aux grandes images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Système de calques transparents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364088" y="5169966"/>
            <a:ext cx="367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Proposition d’articles en rapport avec l’article lu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</a:rPr>
              <a:t>Revues de </a:t>
            </a:r>
            <a:r>
              <a:rPr lang="fr-FR" dirty="0" smtClean="0">
                <a:solidFill>
                  <a:srgbClr val="0563B8"/>
                </a:solidFill>
              </a:rPr>
              <a:t>presse : </a:t>
            </a:r>
            <a:r>
              <a:rPr lang="fr-FR" sz="1200" i="1" dirty="0" smtClean="0">
                <a:solidFill>
                  <a:srgbClr val="0563B8"/>
                </a:solidFill>
              </a:rPr>
              <a:t>Ensemble </a:t>
            </a:r>
            <a:r>
              <a:rPr lang="fr-FR" sz="1200" i="1" dirty="0">
                <a:solidFill>
                  <a:srgbClr val="0563B8"/>
                </a:solidFill>
              </a:rPr>
              <a:t>d’articles ayant un thème, une date, … en </a:t>
            </a:r>
            <a:r>
              <a:rPr lang="fr-FR" sz="1200" i="1" dirty="0" smtClean="0">
                <a:solidFill>
                  <a:srgbClr val="0563B8"/>
                </a:solidFill>
              </a:rPr>
              <a:t>commun</a:t>
            </a:r>
            <a:endParaRPr lang="fr-FR" sz="1200" i="1" dirty="0">
              <a:solidFill>
                <a:srgbClr val="0563B8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23560" y="3654747"/>
            <a:ext cx="325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Visualiser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le document ?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35496" y="5400798"/>
            <a:ext cx="374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rgbClr val="00A7AA"/>
                </a:solidFill>
                <a:latin typeface="+mj-lt"/>
              </a:rPr>
              <a:t>Promouvoir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 les documents ?</a:t>
            </a:r>
          </a:p>
        </p:txBody>
      </p:sp>
    </p:spTree>
    <p:extLst>
      <p:ext uri="{BB962C8B-B14F-4D97-AF65-F5344CB8AC3E}">
        <p14:creationId xmlns:p14="http://schemas.microsoft.com/office/powerpoint/2010/main" val="19830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39552" y="1412776"/>
            <a:ext cx="950505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1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Spécifications fonctionnelles	</a:t>
            </a:r>
          </a:p>
          <a:p>
            <a:pPr fontAlgn="base"/>
            <a:r>
              <a:rPr lang="fr-FR" sz="2800" dirty="0">
                <a:solidFill>
                  <a:srgbClr val="0563B8"/>
                </a:solidFill>
                <a:latin typeface="Calibri Light" panose="020F0302020204030204" pitchFamily="34" charset="0"/>
              </a:rPr>
              <a:t>	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</a:t>
            </a:r>
            <a:r>
              <a:rPr lang="fr-FR" sz="2800" dirty="0">
                <a:solidFill>
                  <a:srgbClr val="0563B8"/>
                </a:solidFill>
                <a:latin typeface="Calibri Light" panose="020F0302020204030204" pitchFamily="34" charset="0"/>
              </a:rPr>
              <a:t>	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a.  Page d’accueil</a:t>
            </a:r>
          </a:p>
          <a:p>
            <a:pPr fontAlgn="base"/>
            <a:r>
              <a:rPr lang="fr-FR" sz="2800" dirty="0">
                <a:solidFill>
                  <a:srgbClr val="0563B8"/>
                </a:solidFill>
                <a:latin typeface="Calibri Light" panose="020F0302020204030204" pitchFamily="34" charset="0"/>
              </a:rPr>
              <a:t>	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		et Recherche de document</a:t>
            </a:r>
          </a:p>
          <a:p>
            <a:pPr fontAlgn="base"/>
            <a:r>
              <a:rPr lang="fr-FR" sz="2800" dirty="0">
                <a:solidFill>
                  <a:srgbClr val="0563B8"/>
                </a:solidFill>
                <a:latin typeface="Calibri Light" panose="020F0302020204030204" pitchFamily="34" charset="0"/>
              </a:rPr>
              <a:t>	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	b.  Consultation de document</a:t>
            </a:r>
          </a:p>
          <a:p>
            <a:pPr fontAlgn="base"/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		c.  Gestion des utilisateurs</a:t>
            </a:r>
          </a:p>
          <a:p>
            <a:pPr fontAlgn="base"/>
            <a:r>
              <a:rPr lang="fr-FR" sz="2800" dirty="0">
                <a:solidFill>
                  <a:srgbClr val="0563B8"/>
                </a:solidFill>
                <a:latin typeface="Calibri Light" panose="020F0302020204030204" pitchFamily="34" charset="0"/>
              </a:rPr>
              <a:t>		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	et Revue de presse</a:t>
            </a: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2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Architecture logicielle</a:t>
            </a:r>
          </a:p>
          <a:p>
            <a:pPr fontAlgn="base"/>
            <a:endParaRPr lang="fr-FR" sz="2800" dirty="0" smtClean="0">
              <a:solidFill>
                <a:srgbClr val="0563B8"/>
              </a:solidFill>
              <a:latin typeface="Calibri Light" panose="020F0302020204030204" pitchFamily="34" charset="0"/>
            </a:endParaRPr>
          </a:p>
          <a:p>
            <a:pPr fontAlgn="base"/>
            <a:r>
              <a:rPr lang="fr-FR" sz="2800" dirty="0" smtClean="0">
                <a:solidFill>
                  <a:srgbClr val="00A7AA"/>
                </a:solidFill>
                <a:latin typeface="Calibri Light" panose="020F0302020204030204" pitchFamily="34" charset="0"/>
              </a:rPr>
              <a:t>Partie </a:t>
            </a:r>
            <a:r>
              <a:rPr lang="fr-FR" sz="2800" dirty="0">
                <a:solidFill>
                  <a:srgbClr val="00A7AA"/>
                </a:solidFill>
                <a:latin typeface="Calibri Light" panose="020F0302020204030204" pitchFamily="34" charset="0"/>
              </a:rPr>
              <a:t>3</a:t>
            </a:r>
            <a:r>
              <a:rPr lang="fr-FR" sz="2800" dirty="0" smtClean="0">
                <a:solidFill>
                  <a:srgbClr val="0563B8"/>
                </a:solidFill>
                <a:latin typeface="Calibri Light" panose="020F0302020204030204" pitchFamily="34" charset="0"/>
              </a:rPr>
              <a:t>	Planification</a:t>
            </a:r>
            <a:r>
              <a:rPr lang="fr-FR" sz="1600" dirty="0" smtClean="0">
                <a:latin typeface="Calibri Light" panose="020F0302020204030204" pitchFamily="34" charset="0"/>
              </a:rPr>
              <a:t/>
            </a:r>
            <a:br>
              <a:rPr lang="fr-FR" sz="1600" dirty="0" smtClean="0">
                <a:latin typeface="Calibri Light" panose="020F0302020204030204" pitchFamily="34" charset="0"/>
              </a:rPr>
            </a:br>
            <a:endParaRPr lang="fr-FR" sz="1600" dirty="0">
              <a:latin typeface="Calibri Light" panose="020F0302020204030204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Sommaire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Spécifications </a:t>
            </a:r>
            <a:r>
              <a:rPr lang="fr-FR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fonctionnelles</a:t>
            </a:r>
            <a:endParaRPr lang="fr-FR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5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d’Accueil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60375" y="1413759"/>
            <a:ext cx="33747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563B8"/>
                </a:solidFill>
                <a:latin typeface="+mj-lt"/>
              </a:rPr>
              <a:t>Recherche par titre dans la base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  <a:latin typeface="+mj-lt"/>
              </a:rPr>
              <a:t>Articles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Journaux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Revues </a:t>
            </a:r>
            <a:r>
              <a:rPr lang="fr-FR" dirty="0">
                <a:solidFill>
                  <a:srgbClr val="0563B8"/>
                </a:solidFill>
                <a:latin typeface="+mj-lt"/>
              </a:rPr>
              <a:t>de </a:t>
            </a:r>
            <a:r>
              <a:rPr lang="fr-FR" dirty="0" smtClean="0">
                <a:solidFill>
                  <a:srgbClr val="0563B8"/>
                </a:solidFill>
                <a:latin typeface="+mj-lt"/>
              </a:rPr>
              <a:t>presse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923928" y="2079432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228728" y="5631631"/>
            <a:ext cx="8473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923928" y="3903439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364088" y="1848599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Accès à l’information</a:t>
            </a:r>
            <a:endParaRPr lang="fr-FR" sz="2400" dirty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364088" y="3672605"/>
            <a:ext cx="430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>
                <a:solidFill>
                  <a:srgbClr val="0563B8"/>
                </a:solidFill>
                <a:latin typeface="+mj-lt"/>
              </a:rPr>
              <a:t>Mise en avant de documents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458222" y="540079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>
                <a:solidFill>
                  <a:srgbClr val="0563B8"/>
                </a:solidFill>
                <a:latin typeface="+mj-lt"/>
              </a:rPr>
              <a:t>Collaboration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16358" y="3576498"/>
            <a:ext cx="36075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563B8"/>
                </a:solidFill>
                <a:latin typeface="+mj-lt"/>
              </a:rPr>
              <a:t>Proposition d’articles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  <a:latin typeface="+mj-lt"/>
              </a:rPr>
              <a:t>Popularité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563B8"/>
                </a:solidFill>
                <a:latin typeface="+mj-lt"/>
              </a:rPr>
              <a:t>Revues de presse </a:t>
            </a:r>
            <a:r>
              <a:rPr lang="fr-FR" dirty="0" smtClean="0">
                <a:solidFill>
                  <a:srgbClr val="0563B8"/>
                </a:solidFill>
                <a:latin typeface="+mj-lt"/>
              </a:rPr>
              <a:t>créées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Revues </a:t>
            </a:r>
            <a:r>
              <a:rPr lang="fr-FR" dirty="0">
                <a:solidFill>
                  <a:srgbClr val="0563B8"/>
                </a:solidFill>
                <a:latin typeface="+mj-lt"/>
              </a:rPr>
              <a:t>de presse </a:t>
            </a:r>
            <a:r>
              <a:rPr lang="fr-FR" dirty="0" smtClean="0">
                <a:solidFill>
                  <a:srgbClr val="0563B8"/>
                </a:solidFill>
                <a:latin typeface="+mj-lt"/>
              </a:rPr>
              <a:t>modifiées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16358" y="5308465"/>
            <a:ext cx="3803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563B8"/>
                </a:solidFill>
                <a:latin typeface="+mj-lt"/>
              </a:rPr>
              <a:t>Connexion/création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de compte </a:t>
            </a:r>
            <a:r>
              <a:rPr lang="fr-FR" sz="2400" dirty="0">
                <a:solidFill>
                  <a:srgbClr val="0563B8"/>
                </a:solidFill>
                <a:latin typeface="+mj-lt"/>
              </a:rPr>
              <a:t>utilisateur </a:t>
            </a:r>
            <a:endParaRPr lang="fr-FR" sz="2400" dirty="0" smtClean="0">
              <a:solidFill>
                <a:srgbClr val="0563B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0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Page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d’Accueil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C233-F16D-4FA8-AC9B-61C6F55E69AB}" type="slidenum">
              <a:rPr lang="fr-FR" smtClean="0"/>
              <a:t>8</a:t>
            </a:fld>
            <a:endParaRPr lang="fr-FR"/>
          </a:p>
        </p:txBody>
      </p:sp>
      <p:pic>
        <p:nvPicPr>
          <p:cNvPr id="3074" name="Picture 2" descr="Accue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920880" cy="510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0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fr-FR" sz="3200" dirty="0" smtClean="0">
                <a:solidFill>
                  <a:srgbClr val="0563B8"/>
                </a:solidFill>
                <a:latin typeface="Montserrat" panose="02000505000000020004" pitchFamily="2" charset="0"/>
              </a:rPr>
              <a:t>Recherche de </a:t>
            </a:r>
            <a:r>
              <a:rPr lang="fr-FR" sz="3200" dirty="0" smtClean="0">
                <a:solidFill>
                  <a:srgbClr val="00A7AA"/>
                </a:solidFill>
                <a:latin typeface="Montserrat" panose="02000505000000020004" pitchFamily="2" charset="0"/>
              </a:rPr>
              <a:t>documents</a:t>
            </a:r>
            <a:endParaRPr lang="fr-FR" sz="3200" dirty="0">
              <a:solidFill>
                <a:srgbClr val="00A7A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AutoShape 2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4" descr="https://gitlab.insa-rennes.fr/francois-boschet/gutemberg/raw/master/report/2_spec/figures/consultation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8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0" descr="https://projet4.mybalsamiq.com/projects/spec/Consultation%20de%20documents.jpeg?version=9&amp;etag=XHJ8gpGTqtyLpFShCJ6oeFfWCMF_NOh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Espace réservé du numéro de diapositive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A4C233-F16D-4FA8-AC9B-61C6F55E69AB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48406" y="1413758"/>
            <a:ext cx="337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563B8"/>
                </a:solidFill>
                <a:latin typeface="+mj-lt"/>
              </a:rPr>
              <a:t>Recherche </a:t>
            </a:r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de journaux</a:t>
            </a:r>
            <a:endParaRPr lang="fr-FR" sz="2400" dirty="0">
              <a:solidFill>
                <a:srgbClr val="0563B8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Nom</a:t>
            </a:r>
            <a:endParaRPr lang="fr-FR" dirty="0">
              <a:solidFill>
                <a:srgbClr val="0563B8"/>
              </a:solidFill>
              <a:latin typeface="+mj-lt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067944" y="2079432"/>
            <a:ext cx="1224136" cy="845512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4264001" y="4869161"/>
            <a:ext cx="1028079" cy="692497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851920" y="3903439"/>
            <a:ext cx="1152128" cy="0"/>
          </a:xfrm>
          <a:prstGeom prst="straightConnector1">
            <a:avLst/>
          </a:prstGeom>
          <a:ln w="57150">
            <a:solidFill>
              <a:srgbClr val="00A7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580112" y="3462099"/>
            <a:ext cx="430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Accès à l’information</a:t>
            </a:r>
          </a:p>
          <a:p>
            <a:pPr fontAlgn="base"/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Efficacité de la recherche</a:t>
            </a:r>
            <a:endParaRPr lang="fr-FR" sz="2400" dirty="0">
              <a:solidFill>
                <a:srgbClr val="0563B8"/>
              </a:solidFill>
              <a:latin typeface="+mj-lt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48406" y="2636912"/>
            <a:ext cx="36075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Recherche d’articles</a:t>
            </a:r>
            <a:endParaRPr lang="fr-FR" sz="2400" dirty="0">
              <a:solidFill>
                <a:srgbClr val="0563B8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Journal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Titre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Tags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Contenu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  <a:latin typeface="+mj-lt"/>
              </a:rPr>
              <a:t>Auteur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48406" y="4869160"/>
            <a:ext cx="3803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563B8"/>
                </a:solidFill>
                <a:latin typeface="+mj-lt"/>
              </a:rPr>
              <a:t>Recherche de revues de presse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</a:rPr>
              <a:t>Nom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563B8"/>
                </a:solidFill>
              </a:rPr>
              <a:t>Description</a:t>
            </a:r>
            <a:endParaRPr lang="fr-FR" dirty="0">
              <a:solidFill>
                <a:srgbClr val="056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548</Words>
  <Application>Microsoft Office PowerPoint</Application>
  <PresentationFormat>Affichage à l'écran (4:3)</PresentationFormat>
  <Paragraphs>191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Plateforme de navigation dans la presse ancienne numérisée</vt:lpstr>
      <vt:lpstr>Présentation PowerPoint</vt:lpstr>
      <vt:lpstr>Problématiques du projet</vt:lpstr>
      <vt:lpstr>Solution proposée</vt:lpstr>
      <vt:lpstr>Sommaire</vt:lpstr>
      <vt:lpstr>Spécifications fonctionnelles</vt:lpstr>
      <vt:lpstr>Page d’Accueil</vt:lpstr>
      <vt:lpstr>Page d’Accueil</vt:lpstr>
      <vt:lpstr>Recherche de documents</vt:lpstr>
      <vt:lpstr>Présentation PowerPoint</vt:lpstr>
      <vt:lpstr>Consultation de documents</vt:lpstr>
      <vt:lpstr>Consultation de documents</vt:lpstr>
      <vt:lpstr>Présentation PowerPoint</vt:lpstr>
      <vt:lpstr>Présentation PowerPoint</vt:lpstr>
      <vt:lpstr>Présentation PowerPoint</vt:lpstr>
      <vt:lpstr>Architecture logicielle</vt:lpstr>
      <vt:lpstr>Présentation PowerPoint</vt:lpstr>
      <vt:lpstr>Présentation PowerPoint</vt:lpstr>
      <vt:lpstr>Présentation PowerPoint</vt:lpstr>
      <vt:lpstr>Présentation PowerPoint</vt:lpstr>
      <vt:lpstr>Planification</vt:lpstr>
      <vt:lpstr>Présentation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PERRUDIN</dc:creator>
  <cp:lastModifiedBy>Guillaume PERRUDIN</cp:lastModifiedBy>
  <cp:revision>42</cp:revision>
  <dcterms:created xsi:type="dcterms:W3CDTF">2015-12-14T08:50:28Z</dcterms:created>
  <dcterms:modified xsi:type="dcterms:W3CDTF">2015-12-16T13:16:38Z</dcterms:modified>
</cp:coreProperties>
</file>