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7" r:id="rId2"/>
    <p:sldId id="262" r:id="rId3"/>
    <p:sldId id="275" r:id="rId4"/>
    <p:sldId id="263" r:id="rId5"/>
    <p:sldId id="278" r:id="rId6"/>
    <p:sldId id="279" r:id="rId7"/>
    <p:sldId id="276" r:id="rId8"/>
    <p:sldId id="277" r:id="rId9"/>
    <p:sldId id="266" r:id="rId10"/>
    <p:sldId id="265" r:id="rId11"/>
    <p:sldId id="267" r:id="rId12"/>
    <p:sldId id="268" r:id="rId13"/>
    <p:sldId id="269" r:id="rId14"/>
    <p:sldId id="259" r:id="rId15"/>
    <p:sldId id="270" r:id="rId16"/>
    <p:sldId id="271" r:id="rId17"/>
    <p:sldId id="272" r:id="rId18"/>
    <p:sldId id="273" r:id="rId19"/>
    <p:sldId id="260" r:id="rId20"/>
    <p:sldId id="274" r:id="rId21"/>
    <p:sldId id="261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AA"/>
    <a:srgbClr val="0563B8"/>
    <a:srgbClr val="D24D57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EF452-64F2-4032-BAFC-630BB8978F7B}" type="datetimeFigureOut">
              <a:rPr lang="fr-FR" smtClean="0"/>
              <a:t>15/12/2015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99F2C-CA84-4273-995C-709126015D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384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3D2A-B929-41C6-A895-0A9181421A26}" type="datetime1">
              <a:rPr lang="fr-FR" smtClean="0"/>
              <a:t>15/12/2015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80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ADDB-E9AE-4727-B2BA-402541FB5743}" type="datetime1">
              <a:rPr lang="fr-FR" smtClean="0"/>
              <a:t>15/12/2015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7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6901-CD1E-4E11-84B0-BF2C2DD813E1}" type="datetime1">
              <a:rPr lang="fr-FR" smtClean="0"/>
              <a:t>15/12/2015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18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AE4E-1D81-4447-9A64-F24B325A9D7F}" type="datetime1">
              <a:rPr lang="fr-FR" smtClean="0"/>
              <a:t>15/12/2015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9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622C-72BB-4882-A97C-EA176671B8BE}" type="datetime1">
              <a:rPr lang="fr-FR" smtClean="0"/>
              <a:t>15/12/2015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67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000D-D934-48B2-A753-8A297A082B42}" type="datetime1">
              <a:rPr lang="fr-FR" smtClean="0"/>
              <a:t>15/12/2015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06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1D9-60F1-4EBC-8DB0-7F419ADB1C95}" type="datetime1">
              <a:rPr lang="fr-FR" smtClean="0"/>
              <a:t>15/12/2015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3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8447-B225-4A16-BA59-2C72ED0EBCAE}" type="datetime1">
              <a:rPr lang="fr-FR" smtClean="0"/>
              <a:t>15/12/2015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91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5473-3E58-48D5-BA36-032083606307}" type="datetime1">
              <a:rPr lang="fr-FR" smtClean="0"/>
              <a:t>15/12/2015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24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F31-5019-485F-ABED-C3A5A2B6117C}" type="datetime1">
              <a:rPr lang="fr-FR" smtClean="0"/>
              <a:t>15/12/2015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1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AF1B-7232-4FDE-9CDF-C2E81D65B361}" type="datetime1">
              <a:rPr lang="fr-FR" smtClean="0"/>
              <a:t>15/12/2015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93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39C87-4E06-497D-89D3-8E1A3EF57A13}" type="datetime1">
              <a:rPr lang="fr-FR" smtClean="0"/>
              <a:t>15/12/2015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31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849388"/>
            <a:ext cx="8229600" cy="2371700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Plateforme </a:t>
            </a:r>
            <a:r>
              <a:rPr lang="fr-FR" sz="3600" dirty="0">
                <a:solidFill>
                  <a:srgbClr val="0563B8"/>
                </a:solidFill>
                <a:latin typeface="Calibri Light" panose="020F0302020204030204" pitchFamily="34" charset="0"/>
              </a:rPr>
              <a:t>de navigation dans la presse ancienne </a:t>
            </a:r>
            <a:r>
              <a:rPr lang="fr-FR" sz="36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numérisée</a:t>
            </a:r>
            <a:endParaRPr lang="fr-FR" sz="3600" dirty="0">
              <a:solidFill>
                <a:srgbClr val="0563B8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1</a:t>
            </a:fld>
            <a:endParaRPr lang="fr-FR"/>
          </a:p>
        </p:txBody>
      </p:sp>
      <p:pic>
        <p:nvPicPr>
          <p:cNvPr id="1030" name="Picture 6" descr="Fichier:Logo ille vila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4" y="130508"/>
            <a:ext cx="1144863" cy="73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Guillaume\Downloads\Logo-INSARennes-developpe-quadri-rvb\Logo_INSARennes-developpe-quadri-rv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746" y="260648"/>
            <a:ext cx="2206509" cy="47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Iris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784" y="234405"/>
            <a:ext cx="2099632" cy="53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72144" y="4566027"/>
            <a:ext cx="2520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François BOSCHET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Alexandre BOUCHET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Romain COLOMBAT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Arnaud LODS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Song Hai NGUYEN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Guillaume PERRUDIN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Marlène TUEKAM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228184" y="4869160"/>
            <a:ext cx="2520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Encadrants</a:t>
            </a:r>
          </a:p>
          <a:p>
            <a:pPr algn="ctr"/>
            <a:endParaRPr lang="fr-FR" dirty="0" smtClean="0">
              <a:solidFill>
                <a:srgbClr val="00A7AA"/>
              </a:solidFill>
              <a:latin typeface="Calibri Light" panose="020F0302020204030204" pitchFamily="34" charset="0"/>
            </a:endParaRPr>
          </a:p>
          <a:p>
            <a:pPr algn="ctr"/>
            <a:r>
              <a:rPr lang="fr-FR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Bertrand COUASNON</a:t>
            </a:r>
          </a:p>
          <a:p>
            <a:pPr algn="ctr"/>
            <a:r>
              <a:rPr lang="fr-FR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Yoan ROYER</a:t>
            </a:r>
          </a:p>
          <a:p>
            <a:pPr algn="ctr"/>
            <a:r>
              <a:rPr lang="fr-FR" dirty="0">
                <a:solidFill>
                  <a:srgbClr val="00A7AA"/>
                </a:solidFill>
                <a:latin typeface="Calibri Light" panose="020F0302020204030204" pitchFamily="34" charset="0"/>
              </a:rPr>
              <a:t>Jean-Yves </a:t>
            </a:r>
            <a:r>
              <a:rPr lang="fr-FR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LE CLERC</a:t>
            </a:r>
            <a:endParaRPr lang="fr-FR" dirty="0">
              <a:solidFill>
                <a:srgbClr val="00A7AA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58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Consultation de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documents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197880"/>
            <a:ext cx="8288089" cy="509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301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Gestion des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utilisateurs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5124" name="Picture 4" descr="https://lh6.googleusercontent.com/OyiuKNnszS1nnTJUtECq5oCPOdPUJmOXPTWanCT7imk6bP3-gKRt1SonXahzmCVMfdOTOEn9BxsM0oaeWwwh1wh38D6Pn0ktsWVxplI-Hk2uhNcJ0EpQHeEtXZzDT49DFP25SHz-j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196752"/>
            <a:ext cx="7919665" cy="509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06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Gestion des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utilisateurs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6146" name="Picture 2" descr="https://lh4.googleusercontent.com/cjaxDN0_F1H6Dot-C_KBDT5dgApLN1o3Dxabh-OJEp5MI6uAG2uMjg-zpv8HAdHqt0aQ2RsWNuZpq39l2XcSuaMX7wP3EllNeNfihG92BT9nQuM6VbnFsQS0p8LzXnrtOE7sFGLn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196752"/>
            <a:ext cx="7919665" cy="509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5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Gestion des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utilisateurs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7170" name="Picture 2" descr="https://lh3.googleusercontent.com/Pb_I2s23j_EJ-viG59_necnpYO3z-GlQD7u33cNuKPuDcBvVZ43zfkolcwEQl_7W_7FJkthKsLalVCYVNAA4VDrR06mqjX-D5JflMpawS7inCppv37qZm2XJmnmWh1DyBne2t6gnN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888754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0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Architecture 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logicielle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Frame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work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747360"/>
              </p:ext>
            </p:extLst>
          </p:nvPr>
        </p:nvGraphicFramePr>
        <p:xfrm>
          <a:off x="485287" y="1772816"/>
          <a:ext cx="8280921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07"/>
                <a:gridCol w="2760307"/>
                <a:gridCol w="2760307"/>
              </a:tblGrid>
              <a:tr h="1080120"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Facile à prendre en main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D24D5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Apprentissage difficile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D24D5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D24D5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Apprentissage difficile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D24D5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Communauté la plus active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Communauté francophone active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Communauté moins active qu’avant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Bonne lisibilité du code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83568" y="5877272"/>
            <a:ext cx="153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A7AA"/>
                </a:solidFill>
                <a:latin typeface="Montserrat" panose="02000505000000020004" pitchFamily="2" charset="0"/>
              </a:rPr>
              <a:t>Choix 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final :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1026" name="Picture 2" descr="https://lh3.googleusercontent.com/dfe872wtYhoj8OBmTsN-Z9QX6DGywhOcZFxl8a7X36Y_eIw3ydQIVW6BSzxNxPomiKadWE5qHfGUaOC_RDwel7qtRn67pit73C410vn_LbSSVl0r5CjW5Mv4KDMXCE9F5nbOQVBkp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404" y="5695012"/>
            <a:ext cx="1956936" cy="73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lh3.googleusercontent.com/dfe872wtYhoj8OBmTsN-Z9QX6DGywhOcZFxl8a7X36Y_eIw3ydQIVW6BSzxNxPomiKadWE5qHfGUaOC_RDwel7qtRn67pit73C410vn_LbSSVl0r5CjW5Mv4KDMXCE9F5nbOQVBkp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1956936" cy="73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s://lh4.googleusercontent.com/UAlYKZ5qEGufxOB61AqYY6uuzFeBRB3ydeXH5D4UG-VshiJ_FVGFeVi_MZ6dT5B-q5vbpGDYNQ7G2ICZSOxc07GzpTEavJCTKU7gRwOw7Jka5XRPMhYxeuvO9_MPprX6U6EoSKEaaw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3" t="20579" r="10717" b="25824"/>
          <a:stretch/>
        </p:blipFill>
        <p:spPr bwMode="auto">
          <a:xfrm>
            <a:off x="3419872" y="1884074"/>
            <a:ext cx="2411752" cy="68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lh6.googleusercontent.com/Pm0RoyD29eoKGeIgJxvqCRkEpoA7Imvjf269d3uVZ5b5JUMYkiqadDb0Q3oRYQ3oEBvTdrNsq2feVKdYlK_N8c8_oPw2ZiugmcsDuV9f6AkzIUW9usXikfm9B9FsNfNWTX1Z3Qv2R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05" y="1844824"/>
            <a:ext cx="2602818" cy="68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76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Base de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données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388977"/>
              </p:ext>
            </p:extLst>
          </p:nvPr>
        </p:nvGraphicFramePr>
        <p:xfrm>
          <a:off x="485287" y="1268760"/>
          <a:ext cx="8280921" cy="415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07"/>
                <a:gridCol w="2760307"/>
                <a:gridCol w="2760307"/>
              </a:tblGrid>
              <a:tr h="1080120"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D24D5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 spécifique</a:t>
                      </a:r>
                      <a:endParaRPr lang="fr-FR" sz="1800" b="0" i="0" u="none" strike="noStrike" kern="1200" dirty="0">
                        <a:solidFill>
                          <a:srgbClr val="D24D5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Langage SQL</a:t>
                      </a:r>
                      <a:endParaRPr lang="fr-FR" sz="1800" b="0" i="0" u="none" strike="noStrike" kern="1200" dirty="0">
                        <a:solidFill>
                          <a:srgbClr val="0563B8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Langage SQL</a:t>
                      </a:r>
                      <a:endParaRPr lang="fr-FR" sz="1800" b="0" i="0" u="none" strike="noStrike" kern="1200" dirty="0">
                        <a:solidFill>
                          <a:srgbClr val="0563B8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Adapté aux bases de données de très grande taille</a:t>
                      </a:r>
                      <a:endParaRPr lang="fr-FR" sz="1800" b="0" i="0" u="none" strike="noStrike" kern="1200" dirty="0">
                        <a:solidFill>
                          <a:srgbClr val="0563B8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Adapté à des bases de données avec des millions d’entrées</a:t>
                      </a:r>
                      <a:endParaRPr lang="fr-FR" sz="1800" b="0" i="0" u="none" strike="noStrike" kern="1200" dirty="0">
                        <a:solidFill>
                          <a:srgbClr val="0563B8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D24D5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Adapté aux bases de données de taille petite ou moyenne</a:t>
                      </a:r>
                      <a:endParaRPr lang="fr-FR" sz="1800" b="0" i="0" u="none" strike="noStrike" kern="1200" dirty="0">
                        <a:solidFill>
                          <a:srgbClr val="D24D5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: +++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: ++</a:t>
                      </a:r>
                    </a:p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rgbClr val="D24D5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: +</a:t>
                      </a:r>
                    </a:p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 adaptable</a:t>
                      </a: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 relationnelle</a:t>
                      </a: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83568" y="5877272"/>
            <a:ext cx="153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A7AA"/>
                </a:solidFill>
                <a:latin typeface="Montserrat" panose="02000505000000020004" pitchFamily="2" charset="0"/>
              </a:rPr>
              <a:t>Choix 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final :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2050" name="Picture 2" descr="https://lh3.googleusercontent.com/9Fnnj7SpnG9l1Twt-YZrtrZhXaFj4N4F4gMdUL3cb7g-Oq3jyRWJEuN2tqDTxNwD2g7ZX5yUpOJUY6snavQ9umORm-GRzzOPoNndGqj8XMbDkZykqa8_XVdNaKAlRuqggckD0szCa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608" y="5778288"/>
            <a:ext cx="1990528" cy="5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3.googleusercontent.com/hwEPIr8tnotbhUCGF06jMgcSd0jMsiWhduP63sxr4-kK23Pr8_ymnPHSVjBPCFxY3mjoPF2n3GVFwP-rslO_AvWgMkbK5dstQs_a5hFw7JVb9aZ901mh5v2pcD3_1_1wGVi9JQcc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238" y="1399811"/>
            <a:ext cx="1753865" cy="80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lh3.googleusercontent.com/9Fnnj7SpnG9l1Twt-YZrtrZhXaFj4N4F4gMdUL3cb7g-Oq3jyRWJEuN2tqDTxNwD2g7ZX5yUpOJUY6snavQ9umORm-GRzzOPoNndGqj8XMbDkZykqa8_XVdNaKAlRuqggckD0szCa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18687"/>
            <a:ext cx="1990528" cy="5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5.googleusercontent.com/PDVFpGIG_K_2KDWesvA5VnxCOi0d5NtxVEMp1Dymp1Qzfd-rsGmkNLHRrbIAZJBs5D0e9VirMo3F8UZdTR6KrGiJDp-BFHOpa7NPgqNq8-QzsdxzCzF_hqN2k3pMHTY2SnXJ847oV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372994"/>
            <a:ext cx="1584176" cy="81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13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Moteur de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recherche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3074" name="Picture 2" descr="https://lh4.googleusercontent.com/AAOjmbdmNI-rVxpa349_sHSD8kwVWyvrMfqHmpVVUu3_72nugUQvPoEegSyDT_wy5AMSTVqbnmwD6sS_eMOm7aR_XQlFSfW2wiVRJ_T4vls8DBtgga69TPke7-pVZi5DaU4NyRu_V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797" y="1700808"/>
            <a:ext cx="4706406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08175" y="4594776"/>
            <a:ext cx="3888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0563B8"/>
                </a:solidFill>
              </a:rPr>
              <a:t>Pourquoi </a:t>
            </a:r>
            <a:r>
              <a:rPr lang="fr-FR" sz="2800" dirty="0" err="1">
                <a:solidFill>
                  <a:srgbClr val="0563B8"/>
                </a:solidFill>
              </a:rPr>
              <a:t>Elastic</a:t>
            </a:r>
            <a:r>
              <a:rPr lang="fr-FR" sz="2800" dirty="0" err="1">
                <a:solidFill>
                  <a:srgbClr val="00A7AA"/>
                </a:solidFill>
              </a:rPr>
              <a:t>Search</a:t>
            </a:r>
            <a:r>
              <a:rPr lang="fr-FR" sz="2800" dirty="0">
                <a:solidFill>
                  <a:srgbClr val="0563B8"/>
                </a:solidFill>
              </a:rPr>
              <a:t> </a:t>
            </a:r>
            <a:r>
              <a:rPr lang="fr-FR" sz="2800" dirty="0" smtClean="0">
                <a:solidFill>
                  <a:srgbClr val="0563B8"/>
                </a:solidFill>
              </a:rPr>
              <a:t>?</a:t>
            </a:r>
            <a:endParaRPr lang="fr-FR" sz="2800" dirty="0">
              <a:solidFill>
                <a:srgbClr val="0563B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32040" y="4117722"/>
            <a:ext cx="34563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</a:rPr>
              <a:t>Meilleurs résultats de recherche</a:t>
            </a:r>
          </a:p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</a:rPr>
              <a:t>Séparation des tâches</a:t>
            </a:r>
          </a:p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</a:rPr>
              <a:t>Performance</a:t>
            </a:r>
          </a:p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0563B8"/>
                </a:solidFill>
              </a:rPr>
              <a:t>Scalabilité</a:t>
            </a:r>
            <a:endParaRPr lang="fr-FR" dirty="0">
              <a:solidFill>
                <a:srgbClr val="0563B8"/>
              </a:solidFill>
            </a:endParaRPr>
          </a:p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</a:rPr>
              <a:t>Gain de temps</a:t>
            </a:r>
          </a:p>
        </p:txBody>
      </p:sp>
    </p:spTree>
    <p:extLst>
      <p:ext uri="{BB962C8B-B14F-4D97-AF65-F5344CB8AC3E}">
        <p14:creationId xmlns:p14="http://schemas.microsoft.com/office/powerpoint/2010/main" val="355130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Architecture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logicielle générale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5199" y="1916832"/>
            <a:ext cx="4964913" cy="373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Montserrat" panose="02000505000000020004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16216" y="1916832"/>
            <a:ext cx="2304256" cy="373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Montserrat" panose="02000505000000020004" pitchFamily="2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584889" y="1937860"/>
            <a:ext cx="21547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Client</a:t>
            </a:r>
          </a:p>
          <a:p>
            <a:pPr algn="ctr"/>
            <a:r>
              <a:rPr lang="fr-FR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(navigateur web)</a:t>
            </a:r>
            <a:endParaRPr lang="fr-FR" dirty="0">
              <a:solidFill>
                <a:srgbClr val="0563B8"/>
              </a:solidFill>
              <a:latin typeface="Montserrat" panose="02000505000000020004" pitchFamily="2" charset="0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6679533" y="2833579"/>
            <a:ext cx="1797607" cy="1140707"/>
            <a:chOff x="6679533" y="2257515"/>
            <a:chExt cx="1797607" cy="1140707"/>
          </a:xfrm>
        </p:grpSpPr>
        <p:pic>
          <p:nvPicPr>
            <p:cNvPr id="7" name="Picture 6" descr="http://4b5.net/content/images/2015/08/bootstrap-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5781" y="2257515"/>
              <a:ext cx="1085106" cy="902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ZoneTexte 7"/>
            <p:cNvSpPr txBox="1"/>
            <p:nvPr/>
          </p:nvSpPr>
          <p:spPr>
            <a:xfrm>
              <a:off x="6679533" y="3059668"/>
              <a:ext cx="17976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563B8"/>
                  </a:solidFill>
                  <a:latin typeface="Calibri Light" panose="020F0302020204030204" pitchFamily="34" charset="0"/>
                </a:rPr>
                <a:t>Interface graphique</a:t>
              </a:r>
              <a:endParaRPr lang="fr-FR" sz="1600" dirty="0">
                <a:solidFill>
                  <a:srgbClr val="0563B8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6764628" y="4221088"/>
            <a:ext cx="1669816" cy="1377553"/>
            <a:chOff x="6764628" y="3645024"/>
            <a:chExt cx="1669816" cy="1377553"/>
          </a:xfrm>
        </p:grpSpPr>
        <p:pic>
          <p:nvPicPr>
            <p:cNvPr id="10" name="Picture 4" descr="https://openseadragon.github.io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959" y="3645024"/>
              <a:ext cx="6667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ZoneTexte 10"/>
            <p:cNvSpPr txBox="1"/>
            <p:nvPr/>
          </p:nvSpPr>
          <p:spPr>
            <a:xfrm>
              <a:off x="6764628" y="4407024"/>
              <a:ext cx="166981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err="1" smtClean="0">
                  <a:solidFill>
                    <a:schemeClr val="tx2">
                      <a:lumMod val="75000"/>
                    </a:schemeClr>
                  </a:solidFill>
                  <a:latin typeface="Calibri Light" panose="020F0302020204030204" pitchFamily="34" charset="0"/>
                </a:rPr>
                <a:t>OpenSeadragon</a:t>
              </a:r>
              <a:endParaRPr lang="fr-FR" dirty="0" smtClean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</a:endParaRPr>
            </a:p>
            <a:p>
              <a:pPr algn="ctr"/>
              <a:r>
                <a:rPr lang="fr-FR" sz="1600" dirty="0" smtClean="0">
                  <a:solidFill>
                    <a:srgbClr val="0563B8"/>
                  </a:solidFill>
                  <a:latin typeface="Calibri Light" panose="020F0302020204030204" pitchFamily="34" charset="0"/>
                </a:rPr>
                <a:t>Visionneuse </a:t>
              </a:r>
              <a:endParaRPr lang="fr-FR" sz="1600" dirty="0">
                <a:solidFill>
                  <a:srgbClr val="0563B8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2928022" y="2353359"/>
            <a:ext cx="2363490" cy="931625"/>
            <a:chOff x="2904015" y="1417255"/>
            <a:chExt cx="2363490" cy="931625"/>
          </a:xfrm>
        </p:grpSpPr>
        <p:pic>
          <p:nvPicPr>
            <p:cNvPr id="13" name="Picture 2" descr="http://siren.solutions/wp-content/uploads/2014/07/elasticsearch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015" y="1417255"/>
              <a:ext cx="2363490" cy="643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ZoneTexte 14"/>
            <p:cNvSpPr txBox="1"/>
            <p:nvPr/>
          </p:nvSpPr>
          <p:spPr>
            <a:xfrm>
              <a:off x="3006490" y="1979548"/>
              <a:ext cx="2158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0563B8"/>
                  </a:solidFill>
                  <a:latin typeface="Calibri Light" panose="020F0302020204030204" pitchFamily="34" charset="0"/>
                </a:rPr>
                <a:t>Moteur de recherche</a:t>
              </a:r>
              <a:endParaRPr lang="fr-FR" dirty="0">
                <a:solidFill>
                  <a:srgbClr val="0563B8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3939993" y="4463588"/>
            <a:ext cx="122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Application</a:t>
            </a:r>
            <a:endParaRPr lang="fr-FR" dirty="0">
              <a:solidFill>
                <a:srgbClr val="0563B8"/>
              </a:solidFill>
              <a:latin typeface="Calibri Light" panose="020F0302020204030204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22788" y="4139788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Base de données</a:t>
            </a:r>
            <a:endParaRPr lang="fr-FR" dirty="0">
              <a:solidFill>
                <a:srgbClr val="0563B8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2214488" y="2935976"/>
            <a:ext cx="876302" cy="328683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2569361" y="4181165"/>
            <a:ext cx="1200301" cy="2"/>
          </a:xfrm>
          <a:prstGeom prst="straightConnector1">
            <a:avLst/>
          </a:prstGeom>
          <a:ln w="57150">
            <a:solidFill>
              <a:srgbClr val="00A7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5436096" y="2860329"/>
            <a:ext cx="1224136" cy="0"/>
          </a:xfrm>
          <a:prstGeom prst="straightConnector1">
            <a:avLst/>
          </a:prstGeom>
          <a:ln w="57150">
            <a:solidFill>
              <a:srgbClr val="00A7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5291512" y="3791082"/>
            <a:ext cx="1401996" cy="478600"/>
          </a:xfrm>
          <a:prstGeom prst="straightConnector1">
            <a:avLst/>
          </a:prstGeom>
          <a:ln w="57150">
            <a:solidFill>
              <a:srgbClr val="00A7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826420" y="2041684"/>
            <a:ext cx="157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Serveur</a:t>
            </a:r>
            <a:endParaRPr lang="fr-FR" sz="2800" dirty="0">
              <a:solidFill>
                <a:srgbClr val="0563B8"/>
              </a:solidFill>
              <a:latin typeface="Montserrat" panose="02000505000000020004" pitchFamily="2" charset="0"/>
            </a:endParaRPr>
          </a:p>
        </p:txBody>
      </p:sp>
      <p:pic>
        <p:nvPicPr>
          <p:cNvPr id="23" name="Picture 2" descr="http://jstricks.com/wp-content/uploads/2014/10/mongodb-gui-tool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64" y="3068960"/>
            <a:ext cx="1024583" cy="120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://blogwebdev.fr/wp-content/uploads/2015/03/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918086"/>
            <a:ext cx="1403085" cy="52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ZoneTexte 24"/>
          <p:cNvSpPr txBox="1"/>
          <p:nvPr/>
        </p:nvSpPr>
        <p:spPr>
          <a:xfrm rot="20264977">
            <a:off x="1745474" y="2783374"/>
            <a:ext cx="12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Réplication</a:t>
            </a:r>
            <a:endParaRPr lang="fr-FR" dirty="0">
              <a:solidFill>
                <a:srgbClr val="0563B8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1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Plani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fication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01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2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827584" y="1412776"/>
            <a:ext cx="90010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fr-FR" sz="2800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Partie </a:t>
            </a:r>
            <a:r>
              <a:rPr lang="fr-FR" sz="2800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1</a:t>
            </a:r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	Problématiques du projet</a:t>
            </a:r>
          </a:p>
          <a:p>
            <a:pPr fontAlgn="base"/>
            <a:r>
              <a:rPr lang="fr-FR" sz="2800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Partie </a:t>
            </a:r>
            <a:r>
              <a:rPr lang="fr-FR" sz="2800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2</a:t>
            </a:r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	Spécifications fonctionnelles	</a:t>
            </a:r>
          </a:p>
          <a:p>
            <a:pPr fontAlgn="base"/>
            <a:r>
              <a:rPr lang="fr-FR" sz="2800" dirty="0">
                <a:solidFill>
                  <a:srgbClr val="0563B8"/>
                </a:solidFill>
                <a:latin typeface="Calibri Light" panose="020F0302020204030204" pitchFamily="34" charset="0"/>
              </a:rPr>
              <a:t>	</a:t>
            </a:r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		2.1  Page d’accueil</a:t>
            </a:r>
          </a:p>
          <a:p>
            <a:pPr fontAlgn="base"/>
            <a:r>
              <a:rPr lang="fr-FR" sz="2800" dirty="0">
                <a:solidFill>
                  <a:srgbClr val="0563B8"/>
                </a:solidFill>
                <a:latin typeface="Calibri Light" panose="020F0302020204030204" pitchFamily="34" charset="0"/>
              </a:rPr>
              <a:t>	</a:t>
            </a:r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		        Recherche de document</a:t>
            </a:r>
          </a:p>
          <a:p>
            <a:pPr fontAlgn="base"/>
            <a:r>
              <a:rPr lang="fr-FR" sz="2800" dirty="0">
                <a:solidFill>
                  <a:srgbClr val="0563B8"/>
                </a:solidFill>
                <a:latin typeface="Calibri Light" panose="020F0302020204030204" pitchFamily="34" charset="0"/>
              </a:rPr>
              <a:t>	</a:t>
            </a:r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		2.2  Consultation de document</a:t>
            </a:r>
          </a:p>
          <a:p>
            <a:pPr fontAlgn="base"/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			2.3  Gestion des utilisateurs</a:t>
            </a:r>
          </a:p>
          <a:p>
            <a:pPr fontAlgn="base"/>
            <a:r>
              <a:rPr lang="fr-FR" sz="2800" dirty="0">
                <a:solidFill>
                  <a:srgbClr val="0563B8"/>
                </a:solidFill>
                <a:latin typeface="Calibri Light" panose="020F0302020204030204" pitchFamily="34" charset="0"/>
              </a:rPr>
              <a:t>	</a:t>
            </a:r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		        Revue de presse</a:t>
            </a:r>
          </a:p>
          <a:p>
            <a:pPr fontAlgn="base"/>
            <a:endParaRPr lang="fr-FR" sz="2800" dirty="0" smtClean="0">
              <a:solidFill>
                <a:srgbClr val="0563B8"/>
              </a:solidFill>
              <a:latin typeface="Calibri Light" panose="020F0302020204030204" pitchFamily="34" charset="0"/>
            </a:endParaRPr>
          </a:p>
          <a:p>
            <a:pPr fontAlgn="base"/>
            <a:r>
              <a:rPr lang="fr-FR" sz="2800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Partie 3</a:t>
            </a:r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	Architecture logicielle</a:t>
            </a:r>
          </a:p>
          <a:p>
            <a:pPr fontAlgn="base"/>
            <a:r>
              <a:rPr lang="fr-FR" sz="2800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Partie 4</a:t>
            </a:r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	Planification</a:t>
            </a:r>
            <a:r>
              <a:rPr lang="fr-FR" sz="1600" dirty="0" smtClean="0">
                <a:latin typeface="Calibri Light" panose="020F0302020204030204" pitchFamily="34" charset="0"/>
              </a:rPr>
              <a:t/>
            </a:r>
            <a:br>
              <a:rPr lang="fr-FR" sz="1600" dirty="0" smtClean="0">
                <a:latin typeface="Calibri Light" panose="020F0302020204030204" pitchFamily="34" charset="0"/>
              </a:rPr>
            </a:br>
            <a:endParaRPr lang="fr-FR" sz="1600" dirty="0">
              <a:latin typeface="Calibri Light" panose="020F0302020204030204" pitchFamily="34" charset="0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Sommaire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6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err="1" smtClean="0">
                <a:solidFill>
                  <a:srgbClr val="0563B8"/>
                </a:solidFill>
                <a:latin typeface="Montserrat" panose="02000505000000020004" pitchFamily="2" charset="0"/>
              </a:rPr>
              <a:t>Time</a:t>
            </a:r>
            <a:r>
              <a:rPr lang="fr-FR" sz="3200" dirty="0" err="1" smtClean="0">
                <a:solidFill>
                  <a:srgbClr val="00A7AA"/>
                </a:solidFill>
                <a:latin typeface="Montserrat" panose="02000505000000020004" pitchFamily="2" charset="0"/>
              </a:rPr>
              <a:t>line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2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Conc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lusion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21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286000" y="2132856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base">
              <a:lnSpc>
                <a:spcPct val="200000"/>
              </a:lnSpc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563B8"/>
                </a:solidFill>
              </a:rPr>
              <a:t>Plateforme Web</a:t>
            </a:r>
          </a:p>
          <a:p>
            <a:pPr marL="285750" indent="-285750" fontAlgn="base">
              <a:lnSpc>
                <a:spcPct val="200000"/>
              </a:lnSpc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563B8"/>
                </a:solidFill>
              </a:rPr>
              <a:t>Visualisation de </a:t>
            </a:r>
            <a:r>
              <a:rPr lang="fr-FR" sz="2400" dirty="0">
                <a:solidFill>
                  <a:srgbClr val="00A7AA"/>
                </a:solidFill>
              </a:rPr>
              <a:t>presse ancienne</a:t>
            </a:r>
          </a:p>
          <a:p>
            <a:pPr marL="285750" indent="-285750" fontAlgn="base">
              <a:lnSpc>
                <a:spcPct val="200000"/>
              </a:lnSpc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563B8"/>
                </a:solidFill>
              </a:rPr>
              <a:t>Création de “</a:t>
            </a:r>
            <a:r>
              <a:rPr lang="fr-FR" sz="2400" dirty="0">
                <a:solidFill>
                  <a:srgbClr val="00A7AA"/>
                </a:solidFill>
              </a:rPr>
              <a:t>revues de presse</a:t>
            </a:r>
            <a:r>
              <a:rPr lang="fr-FR" sz="2400" dirty="0">
                <a:solidFill>
                  <a:srgbClr val="0563B8"/>
                </a:solidFill>
              </a:rPr>
              <a:t>”</a:t>
            </a:r>
          </a:p>
          <a:p>
            <a:pPr marL="285750" indent="-285750" fontAlgn="base">
              <a:lnSpc>
                <a:spcPct val="200000"/>
              </a:lnSpc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563B8"/>
                </a:solidFill>
              </a:rPr>
              <a:t>“</a:t>
            </a:r>
            <a:r>
              <a:rPr lang="fr-FR" sz="2400" dirty="0" err="1">
                <a:solidFill>
                  <a:srgbClr val="0563B8"/>
                </a:solidFill>
              </a:rPr>
              <a:t>Collaborativité</a:t>
            </a:r>
            <a:r>
              <a:rPr lang="fr-FR" sz="2400" dirty="0">
                <a:solidFill>
                  <a:srgbClr val="0563B8"/>
                </a:solidFill>
              </a:rPr>
              <a:t>”</a:t>
            </a:r>
          </a:p>
          <a:p>
            <a:pPr marL="285750" indent="-285750" fontAlgn="base">
              <a:lnSpc>
                <a:spcPct val="200000"/>
              </a:lnSpc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563B8"/>
                </a:solidFill>
              </a:rPr>
              <a:t>Etapes de développement</a:t>
            </a:r>
          </a:p>
        </p:txBody>
      </p:sp>
    </p:spTree>
    <p:extLst>
      <p:ext uri="{BB962C8B-B14F-4D97-AF65-F5344CB8AC3E}">
        <p14:creationId xmlns:p14="http://schemas.microsoft.com/office/powerpoint/2010/main" val="181218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Problématiques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/>
            </a:r>
            <a:b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</a:b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du projet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03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Problématiques du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 projet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4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222375" y="1412776"/>
            <a:ext cx="536584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800" dirty="0" smtClean="0">
                <a:solidFill>
                  <a:srgbClr val="0563B8"/>
                </a:solidFill>
                <a:latin typeface="+mj-lt"/>
              </a:rPr>
              <a:t>Pourquoi </a:t>
            </a:r>
            <a:r>
              <a:rPr lang="fr-FR" sz="2800" dirty="0" smtClean="0">
                <a:solidFill>
                  <a:srgbClr val="00A7AA"/>
                </a:solidFill>
                <a:latin typeface="+mj-lt"/>
              </a:rPr>
              <a:t>numériser</a:t>
            </a:r>
            <a:r>
              <a:rPr lang="fr-FR" sz="2800" dirty="0" smtClean="0">
                <a:solidFill>
                  <a:srgbClr val="0563B8"/>
                </a:solidFill>
                <a:latin typeface="+mj-lt"/>
              </a:rPr>
              <a:t> ?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Eviter la détérioration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Faciliter l’accès aux documents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49490" y="3435178"/>
            <a:ext cx="814299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 smtClean="0">
                <a:solidFill>
                  <a:srgbClr val="0563B8"/>
                </a:solidFill>
                <a:latin typeface="+mj-lt"/>
              </a:rPr>
              <a:t>Problématiques</a:t>
            </a:r>
          </a:p>
          <a:p>
            <a:pPr>
              <a:lnSpc>
                <a:spcPct val="200000"/>
              </a:lnSpc>
            </a:pPr>
            <a:r>
              <a:rPr lang="fr-FR" sz="2800" dirty="0" smtClean="0">
                <a:solidFill>
                  <a:srgbClr val="0563B8"/>
                </a:solidFill>
                <a:latin typeface="+mj-lt"/>
              </a:rPr>
              <a:t>	</a:t>
            </a:r>
            <a:r>
              <a:rPr lang="fr-FR" sz="2800" dirty="0" smtClean="0">
                <a:solidFill>
                  <a:srgbClr val="00A7AA"/>
                </a:solidFill>
                <a:latin typeface="+mj-lt"/>
              </a:rPr>
              <a:t>Accéder</a:t>
            </a:r>
            <a:r>
              <a:rPr lang="fr-FR" sz="2800" dirty="0" smtClean="0">
                <a:solidFill>
                  <a:srgbClr val="0563B8"/>
                </a:solidFill>
                <a:latin typeface="+mj-lt"/>
              </a:rPr>
              <a:t> à l’information :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563B8"/>
                </a:solidFill>
                <a:latin typeface="+mj-lt"/>
              </a:rPr>
              <a:t>R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echercher parmi des milliers de documents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Trouver des informations sur un sujet particulier</a:t>
            </a:r>
          </a:p>
        </p:txBody>
      </p:sp>
    </p:spTree>
    <p:extLst>
      <p:ext uri="{BB962C8B-B14F-4D97-AF65-F5344CB8AC3E}">
        <p14:creationId xmlns:p14="http://schemas.microsoft.com/office/powerpoint/2010/main" val="41626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Problématiques du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 projet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5</a:t>
            </a:fld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222375" y="1268760"/>
            <a:ext cx="73100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800" dirty="0" smtClean="0">
                <a:solidFill>
                  <a:srgbClr val="00A7AA"/>
                </a:solidFill>
                <a:latin typeface="+mj-lt"/>
              </a:rPr>
              <a:t>Visualiser</a:t>
            </a:r>
            <a:r>
              <a:rPr lang="fr-FR" sz="2800" dirty="0" smtClean="0">
                <a:solidFill>
                  <a:srgbClr val="0563B8"/>
                </a:solidFill>
                <a:latin typeface="+mj-lt"/>
              </a:rPr>
              <a:t> les documents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Lire avec la même faciliter qu’en ayant</a:t>
            </a:r>
          </a:p>
          <a:p>
            <a:pPr fontAlgn="base"/>
            <a:r>
              <a:rPr lang="fr-FR" sz="2400" dirty="0">
                <a:solidFill>
                  <a:srgbClr val="0563B8"/>
                </a:solidFill>
                <a:latin typeface="+mj-lt"/>
              </a:rPr>
              <a:t> 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          le document d’origine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Faciliter l’accès aux documents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222373" y="4103201"/>
            <a:ext cx="69500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800" dirty="0" smtClean="0">
                <a:solidFill>
                  <a:srgbClr val="00A7AA"/>
                </a:solidFill>
                <a:latin typeface="+mj-lt"/>
              </a:rPr>
              <a:t>Promouvoir</a:t>
            </a:r>
            <a:r>
              <a:rPr lang="fr-FR" sz="2800" dirty="0" smtClean="0">
                <a:solidFill>
                  <a:srgbClr val="0563B8"/>
                </a:solidFill>
                <a:latin typeface="+mj-lt"/>
              </a:rPr>
              <a:t> les documents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563B8"/>
                </a:solidFill>
                <a:latin typeface="+mj-lt"/>
              </a:rPr>
              <a:t>R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echercher parmi des milliers de documents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Permettre à l’utilisateur de participer à cette mise en avant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222375" y="3430741"/>
            <a:ext cx="6950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563B8"/>
                </a:solidFill>
                <a:latin typeface="+mj-lt"/>
              </a:rPr>
              <a:t>Plateformes </a:t>
            </a:r>
            <a:r>
              <a:rPr lang="fr-FR" dirty="0">
                <a:solidFill>
                  <a:srgbClr val="0563B8"/>
                </a:solidFill>
                <a:latin typeface="+mj-lt"/>
              </a:rPr>
              <a:t>web déjà existantes pour la consultation de </a:t>
            </a:r>
            <a:r>
              <a:rPr lang="fr-FR" dirty="0" smtClean="0">
                <a:solidFill>
                  <a:srgbClr val="0563B8"/>
                </a:solidFill>
                <a:latin typeface="+mj-lt"/>
              </a:rPr>
              <a:t>documents </a:t>
            </a:r>
            <a:r>
              <a:rPr lang="fr-FR" dirty="0">
                <a:solidFill>
                  <a:srgbClr val="0563B8"/>
                </a:solidFill>
                <a:latin typeface="+mj-lt"/>
              </a:rPr>
              <a:t>:</a:t>
            </a:r>
          </a:p>
          <a:p>
            <a:r>
              <a:rPr lang="fr-FR" dirty="0">
                <a:solidFill>
                  <a:srgbClr val="0563B8"/>
                </a:solidFill>
                <a:latin typeface="+mj-lt"/>
              </a:rPr>
              <a:t>	</a:t>
            </a:r>
            <a:r>
              <a:rPr lang="fr-FR" dirty="0" smtClean="0">
                <a:solidFill>
                  <a:srgbClr val="0563B8"/>
                </a:solidFill>
                <a:latin typeface="+mj-lt"/>
              </a:rPr>
              <a:t>Archives </a:t>
            </a:r>
            <a:r>
              <a:rPr lang="fr-FR" dirty="0">
                <a:solidFill>
                  <a:srgbClr val="0563B8"/>
                </a:solidFill>
                <a:latin typeface="+mj-lt"/>
              </a:rPr>
              <a:t>des Yvelines, Mémoire des hommes, </a:t>
            </a:r>
            <a:r>
              <a:rPr lang="fr-FR" dirty="0" err="1">
                <a:solidFill>
                  <a:srgbClr val="0563B8"/>
                </a:solidFill>
                <a:latin typeface="+mj-lt"/>
              </a:rPr>
              <a:t>Gallica</a:t>
            </a:r>
            <a:r>
              <a:rPr lang="fr-FR" dirty="0">
                <a:solidFill>
                  <a:srgbClr val="0563B8"/>
                </a:solidFill>
                <a:latin typeface="+mj-lt"/>
              </a:rPr>
              <a:t>...</a:t>
            </a:r>
          </a:p>
        </p:txBody>
      </p:sp>
      <p:sp>
        <p:nvSpPr>
          <p:cNvPr id="15" name="Ellipse 14"/>
          <p:cNvSpPr/>
          <p:nvPr/>
        </p:nvSpPr>
        <p:spPr>
          <a:xfrm>
            <a:off x="1079624" y="3574757"/>
            <a:ext cx="108000" cy="108000"/>
          </a:xfrm>
          <a:prstGeom prst="ellipse">
            <a:avLst/>
          </a:prstGeom>
          <a:solidFill>
            <a:srgbClr val="0563B8"/>
          </a:solidFill>
          <a:ln>
            <a:solidFill>
              <a:srgbClr val="0563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39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Solution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proposée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6</a:t>
            </a:fld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95536" y="1556792"/>
            <a:ext cx="37444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fr-FR" sz="2400" dirty="0" smtClean="0">
                <a:solidFill>
                  <a:srgbClr val="00A7AA"/>
                </a:solidFill>
                <a:latin typeface="+mj-lt"/>
              </a:rPr>
              <a:t>Accéder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 à l’information ?</a:t>
            </a:r>
          </a:p>
          <a:p>
            <a:pPr>
              <a:lnSpc>
                <a:spcPct val="300000"/>
              </a:lnSpc>
            </a:pPr>
            <a:r>
              <a:rPr lang="fr-FR" sz="2400" dirty="0" smtClean="0">
                <a:solidFill>
                  <a:srgbClr val="00A7AA"/>
                </a:solidFill>
                <a:latin typeface="+mj-lt"/>
              </a:rPr>
              <a:t>Visualiser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 le document ?</a:t>
            </a:r>
          </a:p>
          <a:p>
            <a:pPr>
              <a:lnSpc>
                <a:spcPct val="300000"/>
              </a:lnSpc>
            </a:pPr>
            <a:r>
              <a:rPr lang="fr-FR" sz="2400" dirty="0" smtClean="0">
                <a:solidFill>
                  <a:srgbClr val="00A7AA"/>
                </a:solidFill>
                <a:latin typeface="+mj-lt"/>
              </a:rPr>
              <a:t>Promouvoir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 les documents ?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5292080" y="1556792"/>
            <a:ext cx="3960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Moteur de recherche</a:t>
            </a:r>
          </a:p>
          <a:p>
            <a:pPr>
              <a:lnSpc>
                <a:spcPct val="300000"/>
              </a:lnSpc>
            </a:pP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Visionneuse de documents</a:t>
            </a:r>
          </a:p>
          <a:p>
            <a:pPr>
              <a:lnSpc>
                <a:spcPct val="300000"/>
              </a:lnSpc>
            </a:pP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Revues de presses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3923928" y="2348880"/>
            <a:ext cx="115212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4228728" y="4509120"/>
            <a:ext cx="84732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3923928" y="3429000"/>
            <a:ext cx="115212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324064" y="4725144"/>
            <a:ext cx="38564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563B8"/>
                </a:solidFill>
              </a:rPr>
              <a:t>Ensemble d’articles ayant un thème, une date, … en </a:t>
            </a:r>
            <a:r>
              <a:rPr lang="fr-FR" sz="1600" dirty="0" smtClean="0">
                <a:solidFill>
                  <a:srgbClr val="0563B8"/>
                </a:solidFill>
              </a:rPr>
              <a:t>commun</a:t>
            </a:r>
            <a:endParaRPr lang="fr-FR" sz="1600" dirty="0">
              <a:solidFill>
                <a:srgbClr val="0563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09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Spécifications 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fonctionnelles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5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Page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d’Accueil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8</a:t>
            </a:fld>
            <a:endParaRPr lang="fr-FR"/>
          </a:p>
        </p:txBody>
      </p:sp>
      <p:pic>
        <p:nvPicPr>
          <p:cNvPr id="3074" name="Picture 2" descr="Accue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7920880" cy="510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08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Recherche de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documents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15" name="Picture 2" descr="recherch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197880"/>
            <a:ext cx="7919665" cy="509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12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310</Words>
  <Application>Microsoft Office PowerPoint</Application>
  <PresentationFormat>Affichage à l'écran (4:3)</PresentationFormat>
  <Paragraphs>119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Plateforme de navigation dans la presse ancienne numérisée</vt:lpstr>
      <vt:lpstr>Sommaire</vt:lpstr>
      <vt:lpstr>Problématiques du projet</vt:lpstr>
      <vt:lpstr>Problématiques du projet</vt:lpstr>
      <vt:lpstr>Problématiques du projet</vt:lpstr>
      <vt:lpstr>Solution proposée</vt:lpstr>
      <vt:lpstr>Spécifications fonctionnelles</vt:lpstr>
      <vt:lpstr>Page d’Accueil</vt:lpstr>
      <vt:lpstr>Présentation PowerPoint</vt:lpstr>
      <vt:lpstr>Consultation de documents</vt:lpstr>
      <vt:lpstr>Présentation PowerPoint</vt:lpstr>
      <vt:lpstr>Présentation PowerPoint</vt:lpstr>
      <vt:lpstr>Présentation PowerPoint</vt:lpstr>
      <vt:lpstr>Architecture logicielle</vt:lpstr>
      <vt:lpstr>Présentation PowerPoint</vt:lpstr>
      <vt:lpstr>Présentation PowerPoint</vt:lpstr>
      <vt:lpstr>Présentation PowerPoint</vt:lpstr>
      <vt:lpstr>Présentation PowerPoint</vt:lpstr>
      <vt:lpstr>Planification</vt:lpstr>
      <vt:lpstr>Présentation PowerPoint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PERRUDIN</dc:creator>
  <cp:lastModifiedBy>Guillaume PERRUDIN</cp:lastModifiedBy>
  <cp:revision>28</cp:revision>
  <dcterms:created xsi:type="dcterms:W3CDTF">2015-12-14T08:50:28Z</dcterms:created>
  <dcterms:modified xsi:type="dcterms:W3CDTF">2015-12-15T10:41:43Z</dcterms:modified>
</cp:coreProperties>
</file>