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80" r:id="rId3"/>
    <p:sldId id="278" r:id="rId4"/>
    <p:sldId id="262" r:id="rId5"/>
    <p:sldId id="276" r:id="rId6"/>
    <p:sldId id="277" r:id="rId7"/>
    <p:sldId id="281" r:id="rId8"/>
    <p:sldId id="282" r:id="rId9"/>
    <p:sldId id="266" r:id="rId10"/>
    <p:sldId id="265" r:id="rId11"/>
    <p:sldId id="283" r:id="rId12"/>
    <p:sldId id="268" r:id="rId13"/>
    <p:sldId id="269" r:id="rId14"/>
    <p:sldId id="259" r:id="rId15"/>
    <p:sldId id="284" r:id="rId16"/>
    <p:sldId id="270" r:id="rId17"/>
    <p:sldId id="271" r:id="rId18"/>
    <p:sldId id="272" r:id="rId19"/>
    <p:sldId id="273" r:id="rId20"/>
    <p:sldId id="260" r:id="rId21"/>
    <p:sldId id="274" r:id="rId22"/>
    <p:sldId id="261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AA"/>
    <a:srgbClr val="0563B8"/>
    <a:srgbClr val="D24D5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F452-64F2-4032-BAFC-630BB8978F7B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9F2C-CA84-4273-995C-709126015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8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D2A-B929-41C6-A895-0A9181421A26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DDB-E9AE-4727-B2BA-402541FB5743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901-CD1E-4E11-84B0-BF2C2DD813E1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AE4E-1D81-4447-9A64-F24B325A9D7F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622C-72BB-4882-A97C-EA176671B8BE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00D-D934-48B2-A753-8A297A082B42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1D9-60F1-4EBC-8DB0-7F419ADB1C95}" type="datetime1">
              <a:rPr lang="fr-FR" smtClean="0"/>
              <a:t>16/12/2015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447-B225-4A16-BA59-2C72ED0EBCAE}" type="datetime1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473-3E58-48D5-BA36-032083606307}" type="datetime1">
              <a:rPr lang="fr-FR" smtClean="0"/>
              <a:t>16/12/2015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F31-5019-485F-ABED-C3A5A2B6117C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AF1B-7232-4FDE-9CDF-C2E81D65B361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9C87-4E06-497D-89D3-8E1A3EF57A13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1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49388"/>
            <a:ext cx="8229600" cy="23717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Plateforme </a:t>
            </a:r>
            <a:r>
              <a:rPr lang="fr-FR" sz="3600" dirty="0">
                <a:solidFill>
                  <a:srgbClr val="0563B8"/>
                </a:solidFill>
                <a:latin typeface="Calibri Light" panose="020F0302020204030204" pitchFamily="34" charset="0"/>
              </a:rPr>
              <a:t>de navigation dans la presse ancienne </a:t>
            </a:r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numérisée</a:t>
            </a:r>
            <a:endParaRPr lang="fr-FR" sz="3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</a:t>
            </a:fld>
            <a:endParaRPr lang="fr-FR"/>
          </a:p>
        </p:txBody>
      </p:sp>
      <p:pic>
        <p:nvPicPr>
          <p:cNvPr id="1030" name="Picture 6" descr="Fichier:Logo ille vila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130508"/>
            <a:ext cx="1144863" cy="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uillaume\Downloads\Logo-INSARennes-developpe-quadri-rvb\Logo_INSARennes-developpe-quadri-rv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46" y="260648"/>
            <a:ext cx="2206509" cy="4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72144" y="4566027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François BOSCHET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Alexandre BOUCHET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Romain COLOMBAT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Arnaud LODS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Song Hai NGUYEN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Guillaume PERRUDIN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Marlène TUEKAM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28184" y="4869160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mtClean="0">
                <a:solidFill>
                  <a:srgbClr val="0563B8"/>
                </a:solidFill>
                <a:latin typeface="Calibri Light" panose="020F0302020204030204" pitchFamily="34" charset="0"/>
              </a:rPr>
              <a:t>Collaborateurs</a:t>
            </a:r>
            <a:endParaRPr lang="fr-FR" sz="24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algn="ctr"/>
            <a:endParaRPr lang="fr-FR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Bertrand COUASNON</a:t>
            </a:r>
          </a:p>
          <a:p>
            <a:pPr algn="ctr"/>
            <a:r>
              <a:rPr lang="fr-FR" dirty="0">
                <a:solidFill>
                  <a:srgbClr val="00A7AA"/>
                </a:solidFill>
                <a:latin typeface="Calibri Light" panose="020F0302020204030204" pitchFamily="34" charset="0"/>
              </a:rPr>
              <a:t>Jean-Yves LE </a:t>
            </a:r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CLERC</a:t>
            </a: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Yoan ROYER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42819" y="3789040"/>
            <a:ext cx="325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INSA RENNES - 4</a:t>
            </a:r>
            <a:r>
              <a:rPr lang="fr-FR" sz="1600" baseline="300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ème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 année INFO</a:t>
            </a:r>
          </a:p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17 décembre 2015</a:t>
            </a:r>
            <a:endParaRPr lang="fr-FR" sz="1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26" name="Picture 2" descr="https://www-intuidoc.irisa.fr/files/2015/11/cropped-logo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6"/>
          <a:stretch/>
        </p:blipFill>
        <p:spPr bwMode="auto">
          <a:xfrm>
            <a:off x="6804248" y="103729"/>
            <a:ext cx="2189499" cy="7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10</a:t>
            </a:fld>
            <a:endParaRPr lang="fr-FR" dirty="0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84612" y="2251030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Informer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836032" y="3543399"/>
            <a:ext cx="34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des documents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699793" y="4839543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Guider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883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64" y="1731981"/>
            <a:ext cx="6954620" cy="427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5004048" y="616530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Revues de presse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36512" y="314096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Méta-</a:t>
            </a:r>
          </a:p>
          <a:p>
            <a:pPr algn="ctr" fontAlgn="base"/>
            <a:r>
              <a:rPr lang="fr-FR" dirty="0" smtClean="0">
                <a:solidFill>
                  <a:srgbClr val="0563B8"/>
                </a:solidFill>
              </a:rPr>
              <a:t>données</a:t>
            </a:r>
            <a:endParaRPr lang="fr-FR" dirty="0">
              <a:solidFill>
                <a:srgbClr val="0563B8"/>
              </a:solidFill>
            </a:endParaRPr>
          </a:p>
        </p:txBody>
      </p:sp>
      <p:sp>
        <p:nvSpPr>
          <p:cNvPr id="16" name="Accolade ouvrante 15"/>
          <p:cNvSpPr/>
          <p:nvPr/>
        </p:nvSpPr>
        <p:spPr>
          <a:xfrm rot="5400000">
            <a:off x="1665790" y="884022"/>
            <a:ext cx="256108" cy="14401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03927" y="6165304"/>
            <a:ext cx="27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dirty="0">
                <a:solidFill>
                  <a:srgbClr val="0563B8"/>
                </a:solidFill>
              </a:rPr>
              <a:t>Visionneuse de documents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6296" y="6161528"/>
            <a:ext cx="193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</a:rPr>
              <a:t>Recommandations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6384100" y="5373216"/>
            <a:ext cx="420148" cy="721821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colade ouvrante 37"/>
          <p:cNvSpPr/>
          <p:nvPr/>
        </p:nvSpPr>
        <p:spPr>
          <a:xfrm rot="5400000">
            <a:off x="4474102" y="-364965"/>
            <a:ext cx="256108" cy="38884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9" name="Accolade ouvrante 38"/>
          <p:cNvSpPr/>
          <p:nvPr/>
        </p:nvSpPr>
        <p:spPr>
          <a:xfrm rot="5400000">
            <a:off x="7215672" y="925913"/>
            <a:ext cx="256108" cy="13066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5429" y="1081865"/>
            <a:ext cx="129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Information</a:t>
            </a:r>
            <a:endParaRPr lang="fr-FR" dirty="0">
              <a:solidFill>
                <a:srgbClr val="00A7AA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15974" y="1081865"/>
            <a:ext cx="137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Consultation</a:t>
            </a:r>
            <a:endParaRPr lang="fr-FR" dirty="0">
              <a:solidFill>
                <a:srgbClr val="00A7AA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63626" y="1081865"/>
            <a:ext cx="960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 smtClean="0">
                <a:solidFill>
                  <a:srgbClr val="00A7AA"/>
                </a:solidFill>
              </a:rPr>
              <a:t>Guidage</a:t>
            </a:r>
            <a:endParaRPr lang="fr-FR" dirty="0">
              <a:solidFill>
                <a:srgbClr val="00A7AA"/>
              </a:solidFill>
            </a:endParaRPr>
          </a:p>
        </p:txBody>
      </p:sp>
      <p:cxnSp>
        <p:nvCxnSpPr>
          <p:cNvPr id="47" name="Connecteur droit 46"/>
          <p:cNvCxnSpPr/>
          <p:nvPr/>
        </p:nvCxnSpPr>
        <p:spPr>
          <a:xfrm>
            <a:off x="7524328" y="4797152"/>
            <a:ext cx="509036" cy="1368152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311716" y="5122913"/>
            <a:ext cx="0" cy="994377"/>
          </a:xfrm>
          <a:prstGeom prst="line">
            <a:avLst/>
          </a:prstGeom>
          <a:ln w="28575">
            <a:solidFill>
              <a:srgbClr val="056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11</a:t>
            </a:fld>
            <a:endParaRPr lang="fr-FR" dirty="0"/>
          </a:p>
        </p:txBody>
      </p:sp>
      <p:sp>
        <p:nvSpPr>
          <p:cNvPr id="59" name="Accolade ouvrante 58"/>
          <p:cNvSpPr/>
          <p:nvPr/>
        </p:nvSpPr>
        <p:spPr>
          <a:xfrm>
            <a:off x="1003524" y="2348880"/>
            <a:ext cx="256108" cy="21602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804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6146" name="Picture 2" descr="https://lh4.googleusercontent.com/cjaxDN0_F1H6Dot-C_KBDT5dgApLN1o3Dxabh-OJEp5MI6uAG2uMjg-zpv8HAdHqt0aQ2RsWNuZpq39l2XcSuaMX7wP3EllNeNfihG92BT9nQuM6VbnFsQS0p8LzXnrtOE7sFGLn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6752"/>
            <a:ext cx="7919665" cy="50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7170" name="Picture 2" descr="https://lh3.googleusercontent.com/Pb_I2s23j_EJ-viG59_necnpYO3z-GlQD7u33cNuKPuDcBvVZ43zfkolcwEQl_7W_7FJkthKsLalVCYVNAA4VDrR06mqjX-D5JflMpawS7inCppv37qZm2XJmnmWh1DyBne2t6gn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8875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DA4C233-F16D-4FA8-AC9B-61C6F55E69AB}" type="slidenum">
              <a:rPr lang="fr-FR" smtClean="0"/>
              <a:t>15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Langage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serveur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3635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0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03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 communaut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é, documentation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jeune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ln>
                            <a:noFill/>
                          </a:ln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</a:t>
                      </a:r>
                      <a:r>
                        <a:rPr lang="fr-FR" sz="1800" b="0" i="0" u="none" strike="noStrike" kern="1200" baseline="0" dirty="0" smtClean="0">
                          <a:ln>
                            <a:noFill/>
                          </a:ln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jeune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Prise en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 rapide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Difficulté d’apprentissage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Difficulté d’apprentissage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ln>
                            <a:noFill/>
                          </a:ln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Librairie complète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Librairie plus</a:t>
                      </a:r>
                      <a:r>
                        <a:rPr lang="fr-FR" sz="1800" b="0" i="0" u="none" strike="noStrike" kern="1200" baseline="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modeste</a:t>
                      </a:r>
                      <a:endParaRPr lang="fr-FR" dirty="0" smtClean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56796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9" name="Picture 2" descr="http://www.ex0dus.fr/images/logo_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12" y="1826821"/>
            <a:ext cx="1368152" cy="1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k3rn.co/images/Rub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15" y="1854613"/>
            <a:ext cx="2376264" cy="85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cdn.ttgtmedia.com/rms/LeMagIT/images/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267425" cy="11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ex0dus.fr/images/logo_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92" y="5571265"/>
            <a:ext cx="1368152" cy="1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Frame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work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53139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prendre en main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la plus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francophone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moins active qu’avant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Bonne lisibilité du code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33" name="Picture 9" descr="https://lh6.googleusercontent.com/Pm0RoyD29eoKGeIgJxvqCRkEpoA7Imvjf269d3uVZ5b5JUMYkiqadDb0Q3oRYQ3oEBvTdrNsq2feVKdYlK_N8c8_oPw2ZiugmcsDuV9f6AkzIUW9usXikfm9B9FsNfNWTX1Z3Qv2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05" y="1844824"/>
            <a:ext cx="2602818" cy="6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6" y="1844824"/>
            <a:ext cx="1764086" cy="8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43301"/>
            <a:ext cx="1764086" cy="8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mfony_logo.png (951×327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21" y="1916832"/>
            <a:ext cx="2073499" cy="71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Base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données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93013"/>
              </p:ext>
            </p:extLst>
          </p:nvPr>
        </p:nvGraphicFramePr>
        <p:xfrm>
          <a:off x="485287" y="1268760"/>
          <a:ext cx="8280921" cy="41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spécifique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très grande taille</a:t>
                      </a:r>
                      <a:endParaRPr lang="fr-FR" sz="1800" b="0" i="0" u="none" strike="noStrike" kern="1200" dirty="0">
                        <a:solidFill>
                          <a:srgbClr val="00A7A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à des bases de données avec des millions d’entrées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taille petite ou moyenne</a:t>
                      </a:r>
                      <a:endParaRPr lang="fr-FR" sz="1800" b="0" i="0" u="none" strike="noStrike" kern="1200" dirty="0">
                        <a:solidFill>
                          <a:srgbClr val="D24D5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+++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adaptable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https://lh3.googleusercontent.com/hwEPIr8tnotbhUCGF06jMgcSd0jMsiWhduP63sxr4-kK23Pr8_ymnPHSVjBPCFxY3mjoPF2n3GVFwP-rslO_AvWgMkbK5dstQs_a5hFw7JVb9aZ901mh5v2pcD3_1_1wGVi9JQcc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38" y="1399811"/>
            <a:ext cx="1753865" cy="80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PDVFpGIG_K_2KDWesvA5VnxCOi0d5NtxVEMp1Dymp1Qzfd-rsGmkNLHRrbIAZJBs5D0e9VirMo3F8UZdTR6KrGiJDp-BFHOpa7NPgqNq8-QzsdxzCzF_hqN2k3pMHTY2SnXJ847oV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72994"/>
            <a:ext cx="1584176" cy="8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formation-mongodb.png (1500×5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759290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ormation-mongodb.png (1500×5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" y="1482791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Moteur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recherche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97" y="1700808"/>
            <a:ext cx="470640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175" y="459477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563B8"/>
                </a:solidFill>
              </a:rPr>
              <a:t>Pourquoi </a:t>
            </a:r>
            <a:r>
              <a:rPr lang="fr-FR" sz="2800" dirty="0" err="1">
                <a:solidFill>
                  <a:srgbClr val="0563B8"/>
                </a:solidFill>
              </a:rPr>
              <a:t>Elastic</a:t>
            </a:r>
            <a:r>
              <a:rPr lang="fr-FR" sz="2800" dirty="0" err="1">
                <a:solidFill>
                  <a:srgbClr val="00A7AA"/>
                </a:solidFill>
              </a:rPr>
              <a:t>Search</a:t>
            </a:r>
            <a:r>
              <a:rPr lang="fr-FR" sz="2800" dirty="0">
                <a:solidFill>
                  <a:srgbClr val="0563B8"/>
                </a:solidFill>
              </a:rPr>
              <a:t> </a:t>
            </a:r>
            <a:r>
              <a:rPr lang="fr-FR" sz="2800" dirty="0" smtClean="0">
                <a:solidFill>
                  <a:srgbClr val="0563B8"/>
                </a:solidFill>
              </a:rPr>
              <a:t>?</a:t>
            </a:r>
            <a:endParaRPr lang="fr-FR" sz="2800" dirty="0">
              <a:solidFill>
                <a:srgbClr val="0563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040" y="4117722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Meilleurs résultats de recherche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Séparation des tâches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Performance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563B8"/>
                </a:solidFill>
              </a:rPr>
              <a:t>Scalabilité</a:t>
            </a:r>
            <a:endParaRPr lang="fr-FR" dirty="0">
              <a:solidFill>
                <a:srgbClr val="0563B8"/>
              </a:solidFill>
            </a:endParaRP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Gain de temps</a:t>
            </a:r>
          </a:p>
        </p:txBody>
      </p:sp>
    </p:spTree>
    <p:extLst>
      <p:ext uri="{BB962C8B-B14F-4D97-AF65-F5344CB8AC3E}">
        <p14:creationId xmlns:p14="http://schemas.microsoft.com/office/powerpoint/2010/main" val="3551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 générale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199" y="1916832"/>
            <a:ext cx="4964913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6216" y="1916832"/>
            <a:ext cx="2304256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84889" y="1937860"/>
            <a:ext cx="2154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Client</a:t>
            </a:r>
          </a:p>
          <a:p>
            <a:pPr algn="ctr"/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(navigateur web)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679533" y="2833579"/>
            <a:ext cx="1797607" cy="1140707"/>
            <a:chOff x="6679533" y="2257515"/>
            <a:chExt cx="1797607" cy="1140707"/>
          </a:xfrm>
        </p:grpSpPr>
        <p:pic>
          <p:nvPicPr>
            <p:cNvPr id="7" name="Picture 6" descr="http://4b5.net/content/images/2015/08/bootstrap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81" y="2257515"/>
              <a:ext cx="1085106" cy="90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6679533" y="3059668"/>
              <a:ext cx="17976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Interface graphique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764628" y="4221088"/>
            <a:ext cx="1669816" cy="1377553"/>
            <a:chOff x="6764628" y="3645024"/>
            <a:chExt cx="1669816" cy="1377553"/>
          </a:xfrm>
        </p:grpSpPr>
        <p:pic>
          <p:nvPicPr>
            <p:cNvPr id="10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764628" y="4407024"/>
              <a:ext cx="166981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Visionneuse 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3939993" y="4463588"/>
            <a:ext cx="12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Application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2788" y="413978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Base de données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214488" y="2935976"/>
            <a:ext cx="876302" cy="328683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569361" y="4181165"/>
            <a:ext cx="1200301" cy="2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36096" y="2860329"/>
            <a:ext cx="1224136" cy="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291512" y="3791082"/>
            <a:ext cx="1401996" cy="47860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26420" y="204168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Serveur</a:t>
            </a:r>
            <a:endParaRPr lang="fr-FR" sz="2800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pic>
        <p:nvPicPr>
          <p:cNvPr id="24" name="Picture 4" descr="http://blogwebdev.fr/wp-content/uploads/2015/03/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18086"/>
            <a:ext cx="1403085" cy="5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 rot="20264977">
            <a:off x="1745474" y="278337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Réplication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26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70149"/>
            <a:ext cx="2192219" cy="6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ormation-mongodb.png (1500×500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7" y="3466049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4303" y="836712"/>
            <a:ext cx="67340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Documents numérisés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Faciliter l’accès aux documents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11560" y="2996952"/>
            <a:ext cx="81429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Cas de la </a:t>
            </a:r>
            <a:r>
              <a:rPr lang="fr-FR" sz="2800" dirty="0" smtClean="0">
                <a:solidFill>
                  <a:srgbClr val="00A7AA"/>
                </a:solidFill>
              </a:rPr>
              <a:t>presse ancienne</a:t>
            </a:r>
            <a:endParaRPr lang="fr-FR" sz="2800" dirty="0" smtClean="0">
              <a:solidFill>
                <a:srgbClr val="0563B8"/>
              </a:solidFill>
              <a:latin typeface="+mj-l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Grandes quantités de documents </a:t>
            </a:r>
            <a:endParaRPr lang="fr-FR" sz="2000" dirty="0" smtClean="0">
              <a:solidFill>
                <a:srgbClr val="0563B8"/>
              </a:solidFill>
              <a:latin typeface="+mj-lt"/>
            </a:endParaRPr>
          </a:p>
          <a:p>
            <a:pPr lvl="2" fontAlgn="base">
              <a:lnSpc>
                <a:spcPct val="150000"/>
              </a:lnSpc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avec un contenu riche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Document </a:t>
            </a:r>
            <a:r>
              <a:rPr lang="fr-FR" sz="2000" dirty="0">
                <a:solidFill>
                  <a:srgbClr val="0563B8"/>
                </a:solidFill>
                <a:latin typeface="+mj-lt"/>
              </a:rPr>
              <a:t>volumineux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Habitude de lecture particulière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99592" y="2132856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Plateformes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web déjà existantes pour la consultation de </a:t>
            </a:r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documents : Archives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des Yvelines, Mémoire des hommes, </a:t>
            </a:r>
            <a:r>
              <a:rPr lang="fr-FR" sz="1200" i="1" dirty="0" err="1">
                <a:solidFill>
                  <a:srgbClr val="0563B8"/>
                </a:solidFill>
                <a:latin typeface="+mj-lt"/>
              </a:rPr>
              <a:t>Gallica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...</a:t>
            </a:r>
          </a:p>
        </p:txBody>
      </p:sp>
      <p:pic>
        <p:nvPicPr>
          <p:cNvPr id="1026" name="Picture 2" descr="BM78517_PER1100_000_1940012053_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3603" r="5502" b="6936"/>
          <a:stretch/>
        </p:blipFill>
        <p:spPr bwMode="auto">
          <a:xfrm>
            <a:off x="6156176" y="2781967"/>
            <a:ext cx="2231729" cy="3191247"/>
          </a:xfrm>
          <a:prstGeom prst="rect">
            <a:avLst/>
          </a:prstGeom>
          <a:noFill/>
          <a:ln w="19050">
            <a:solidFill>
              <a:srgbClr val="0563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Étoile à 5 branches 1"/>
          <p:cNvSpPr/>
          <p:nvPr/>
        </p:nvSpPr>
        <p:spPr>
          <a:xfrm>
            <a:off x="755576" y="220486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Plani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fication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 smtClean="0">
                <a:solidFill>
                  <a:srgbClr val="0563B8"/>
                </a:solidFill>
                <a:latin typeface="Montserrat" panose="02000505000000020004" pitchFamily="2" charset="0"/>
              </a:rPr>
              <a:t>Time</a:t>
            </a:r>
            <a:r>
              <a:rPr lang="fr-FR" sz="3200" dirty="0" err="1" smtClean="0">
                <a:solidFill>
                  <a:srgbClr val="00A7AA"/>
                </a:solidFill>
                <a:latin typeface="Montserrat" panose="02000505000000020004" pitchFamily="2" charset="0"/>
              </a:rPr>
              <a:t>line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Conc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lusion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22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8600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Plateforme Web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Visualisation de </a:t>
            </a:r>
            <a:r>
              <a:rPr lang="fr-FR" sz="2400" dirty="0">
                <a:solidFill>
                  <a:srgbClr val="00A7AA"/>
                </a:solidFill>
              </a:rPr>
              <a:t>presse ancienne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Création de “</a:t>
            </a:r>
            <a:r>
              <a:rPr lang="fr-FR" sz="2400" dirty="0">
                <a:solidFill>
                  <a:srgbClr val="00A7AA"/>
                </a:solidFill>
              </a:rPr>
              <a:t>revues de presse</a:t>
            </a:r>
            <a:r>
              <a:rPr lang="fr-FR" sz="2400" dirty="0">
                <a:solidFill>
                  <a:srgbClr val="0563B8"/>
                </a:solidFill>
              </a:rPr>
              <a:t>”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Possibilité de collaborer</a:t>
            </a:r>
            <a:endParaRPr lang="fr-FR" sz="2400" dirty="0">
              <a:solidFill>
                <a:srgbClr val="0563B8"/>
              </a:solidFill>
            </a:endParaRP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Etapes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812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 du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 projet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79840"/>
              </p:ext>
            </p:extLst>
          </p:nvPr>
        </p:nvGraphicFramePr>
        <p:xfrm>
          <a:off x="107505" y="2163856"/>
          <a:ext cx="9006187" cy="310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245"/>
                <a:gridCol w="208280"/>
                <a:gridCol w="2976331"/>
                <a:gridCol w="2976331"/>
              </a:tblGrid>
              <a:tr h="1158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Accéder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à l’information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0A7AA"/>
                          </a:solidFill>
                          <a:latin typeface="+mn-lt"/>
                          <a:ea typeface="+mn-ea"/>
                          <a:cs typeface="+mn-cs"/>
                        </a:rPr>
                        <a:t>Consulter</a:t>
                      </a:r>
                      <a:endParaRPr lang="fr-FR" sz="2400" b="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les documents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Promouvoir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les 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Plateforme web</a:t>
                      </a: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Moteur de recherche</a:t>
                      </a:r>
                      <a:endParaRPr lang="fr-FR" sz="2000" kern="1200" dirty="0" smtClean="0">
                        <a:solidFill>
                          <a:srgbClr val="00A7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Visionneuse de documents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Revues de presse</a:t>
                      </a:r>
                      <a:r>
                        <a:rPr lang="fr-FR" sz="1800" kern="1200" baseline="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fr-FR" sz="1600" i="1" dirty="0" smtClean="0">
                          <a:solidFill>
                            <a:srgbClr val="0563B8"/>
                          </a:solidFill>
                        </a:rPr>
                        <a:t>Ensemble d’articles ayant un thème, une date, … en commun</a:t>
                      </a:r>
                      <a:endParaRPr lang="fr-FR" sz="16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800" kern="1200" dirty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63688" y="1988840"/>
            <a:ext cx="950505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1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Spécifications fonctionnelles	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2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Architecture logicielle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</a:t>
            </a:r>
            <a:r>
              <a:rPr lang="fr-FR" sz="2800" dirty="0">
                <a:solidFill>
                  <a:srgbClr val="00A7AA"/>
                </a:solidFill>
                <a:latin typeface="Calibri Light" panose="020F0302020204030204" pitchFamily="34" charset="0"/>
              </a:rPr>
              <a:t>3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Planification</a:t>
            </a:r>
            <a:r>
              <a:rPr lang="fr-FR" sz="1600" dirty="0" smtClean="0">
                <a:latin typeface="Calibri Light" panose="020F0302020204030204" pitchFamily="34" charset="0"/>
              </a:rPr>
              <a:t/>
            </a:r>
            <a:br>
              <a:rPr lang="fr-FR" sz="1600" dirty="0" smtClean="0">
                <a:latin typeface="Calibri Light" panose="020F0302020204030204" pitchFamily="34" charset="0"/>
              </a:rPr>
            </a:br>
            <a:endParaRPr lang="fr-FR" sz="1600" dirty="0">
              <a:latin typeface="Calibri Light" panose="020F030202020403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Sommaire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Spécifications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fonctionnelles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9859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51893" y="2053297"/>
            <a:ext cx="337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563B8"/>
                </a:solidFill>
                <a:latin typeface="+mj-lt"/>
              </a:rPr>
              <a:t>Recherche par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titre</a:t>
            </a:r>
          </a:p>
          <a:p>
            <a:pPr algn="ct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en fonction du type de document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607294" y="265346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607294" y="469106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365320" y="242262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076056" y="4460228"/>
            <a:ext cx="430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fr-FR" sz="2400" dirty="0">
                <a:solidFill>
                  <a:srgbClr val="0563B8"/>
                </a:solidFill>
                <a:latin typeface="+mj-lt"/>
              </a:rPr>
              <a:t>Mise en avant de documents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5496" y="4275563"/>
            <a:ext cx="3607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563B8"/>
                </a:solidFill>
                <a:latin typeface="+mj-lt"/>
              </a:rPr>
              <a:t>Proposition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d’articles</a:t>
            </a:r>
          </a:p>
          <a:p>
            <a:pPr algn="ct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selon certain critères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0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7</a:t>
            </a:fld>
            <a:endParaRPr lang="fr-FR"/>
          </a:p>
        </p:txBody>
      </p:sp>
      <p:pic>
        <p:nvPicPr>
          <p:cNvPr id="3074" name="Picture 2" descr="Accue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20880" cy="51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1160" y="1908070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solidFill>
                  <a:srgbClr val="0563B8"/>
                </a:solidFill>
                <a:latin typeface="+mj-lt"/>
              </a:rPr>
              <a:t>Recherche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de journaux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067944" y="2079432"/>
            <a:ext cx="1224136" cy="845512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4067944" y="4725144"/>
            <a:ext cx="1224136" cy="836515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067944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580112" y="3462099"/>
            <a:ext cx="430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</a:p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Efficacité de la recherche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88366" y="3674878"/>
            <a:ext cx="360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d’articles</a:t>
            </a:r>
            <a:endParaRPr lang="fr-FR" dirty="0" smtClean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-95722" y="5415607"/>
            <a:ext cx="409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de revues de presse</a:t>
            </a:r>
            <a:endParaRPr lang="fr-FR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5" name="Picture 2" descr="recher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7880"/>
            <a:ext cx="7919665" cy="50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393</Words>
  <Application>Microsoft Office PowerPoint</Application>
  <PresentationFormat>Affichage à l'écran (4:3)</PresentationFormat>
  <Paragraphs>156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Plateforme de navigation dans la presse ancienne numérisée</vt:lpstr>
      <vt:lpstr>Présentation PowerPoint</vt:lpstr>
      <vt:lpstr>Problématiques du projet</vt:lpstr>
      <vt:lpstr>Sommaire</vt:lpstr>
      <vt:lpstr>Spécifications fonctionnelles</vt:lpstr>
      <vt:lpstr>Page d’Accueil</vt:lpstr>
      <vt:lpstr>Page d’Accueil</vt:lpstr>
      <vt:lpstr>Recherche de documents</vt:lpstr>
      <vt:lpstr>Présentation PowerPoint</vt:lpstr>
      <vt:lpstr>Consultation de documents</vt:lpstr>
      <vt:lpstr>Consultation de documents</vt:lpstr>
      <vt:lpstr>Présentation PowerPoint</vt:lpstr>
      <vt:lpstr>Présentation PowerPoint</vt:lpstr>
      <vt:lpstr>Architecture logicielle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Planification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PERRUDIN</dc:creator>
  <cp:lastModifiedBy>Guillaume PERRUDIN</cp:lastModifiedBy>
  <cp:revision>55</cp:revision>
  <dcterms:created xsi:type="dcterms:W3CDTF">2015-12-14T08:50:28Z</dcterms:created>
  <dcterms:modified xsi:type="dcterms:W3CDTF">2015-12-16T16:04:51Z</dcterms:modified>
</cp:coreProperties>
</file>