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887730" y="1122680"/>
            <a:ext cx="9780270" cy="1317625"/>
          </a:xfrm>
        </p:spPr>
        <p:txBody>
          <a:bodyPr/>
          <a:p>
            <a:r>
              <a:rPr lang="en-US">
                <a:ln w="22225">
                  <a:solidFill>
                    <a:schemeClr val="accent2"/>
                  </a:solidFill>
                  <a:prstDash val="solid"/>
                </a:ln>
                <a:solidFill>
                  <a:schemeClr val="accent2">
                    <a:lumMod val="40000"/>
                    <a:lumOff val="60000"/>
                  </a:schemeClr>
                </a:solidFill>
                <a:effectLst/>
              </a:rPr>
              <a:t>AVIATION ANALYSIS</a:t>
            </a:r>
            <a:endParaRPr lang="en-US">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a:xfrm>
            <a:off x="1524000" y="2580640"/>
            <a:ext cx="9144000" cy="2677160"/>
          </a:xfrm>
        </p:spPr>
        <p:txBody>
          <a:bodyPr>
            <a:scene3d>
              <a:camera prst="orthographicFront"/>
              <a:lightRig rig="threePt" dir="t"/>
            </a:scene3d>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RISK ASSESSMENT TO DRIVE INVESTMENT ON AIRCRAFTS</a:t>
            </a:r>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endPar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83895" y="287020"/>
            <a:ext cx="10225405" cy="6275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04495" y="612775"/>
            <a:ext cx="10563225" cy="66084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p:cNvPicPr>
            <a:picLocks noChangeAspect="1"/>
          </p:cNvPicPr>
          <p:nvPr>
            <p:ph idx="1"/>
          </p:nvPr>
        </p:nvPicPr>
        <p:blipFill>
          <a:blip r:embed="rId1"/>
          <a:stretch>
            <a:fillRect/>
          </a:stretch>
        </p:blipFill>
        <p:spPr>
          <a:xfrm>
            <a:off x="613410" y="454660"/>
            <a:ext cx="10727055" cy="5615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313815" y="360045"/>
            <a:ext cx="8667115" cy="5817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Findings</a:t>
            </a:r>
            <a:endPar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 Airplanes undergo the highest damage numbers with Gyrocraft having the lowest.</a:t>
            </a:r>
            <a:endParaRPr lang="en-US" altLang="en-US"/>
          </a:p>
          <a:p>
            <a:r>
              <a:rPr lang="en-US" altLang="en-US"/>
              <a:t>- Fokker (make of aircraft) averages the highest number of fatal injuries compared to other makes.It would be paramount to avoid buying Fokker</a:t>
            </a:r>
            <a:endParaRPr lang="en-US" altLang="en-US"/>
          </a:p>
          <a:p>
            <a:r>
              <a:rPr lang="en-US" altLang="en-US"/>
              <a:t>- Most injuries are incurred during the landing phase of a flight, This is when the pilot should be 100% attentive to the craft.</a:t>
            </a:r>
            <a:endParaRPr lang="en-US" altLang="en-US"/>
          </a:p>
          <a:p>
            <a:r>
              <a:rPr lang="en-US" altLang="en-US"/>
              <a:t>- Dashboard with Interactive Filters (Tableau)</a:t>
            </a:r>
            <a:endParaRPr lang="en-US" altLang="en-US"/>
          </a:p>
          <a:p>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tLang="en-US"/>
              <a:t> </a:t>
            </a:r>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Future Improvements</a:t>
            </a:r>
            <a:endPar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 Incorporate ESG (Environmental, Social, Governance) metrics</a:t>
            </a:r>
            <a:endParaRPr lang="en-US" altLang="en-US"/>
          </a:p>
          <a:p>
            <a:r>
              <a:rPr lang="en-US" altLang="en-US"/>
              <a:t>- Financial aspects are to be observed to make accurate conclusions on investment.</a:t>
            </a:r>
            <a:endParaRPr lang="en-US" altLang="en-US"/>
          </a:p>
          <a:p>
            <a:r>
              <a:rPr lang="en-US" altLang="en-US"/>
              <a:t>- Return on Investment(ROI) could be a better metric to guide on investment.</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47320"/>
            <a:ext cx="10515600" cy="6029960"/>
          </a:xfrm>
        </p:spPr>
        <p:txBody>
          <a:bodyPr/>
          <a:p>
            <a:pPr marL="1371600" lvl="3" indent="457200">
              <a:buNone/>
            </a:pPr>
            <a:endParaRPr lang="en-US"/>
          </a:p>
          <a:p>
            <a:pPr marL="1371600" lvl="3" indent="457200">
              <a:buNone/>
            </a:pPr>
            <a:endParaRPr lang="en-US"/>
          </a:p>
          <a:p>
            <a:pPr marL="1371600" lvl="3" indent="457200">
              <a:buNone/>
            </a:pPr>
            <a:endParaRPr lang="en-US"/>
          </a:p>
          <a:p>
            <a:pPr marL="1371600" lvl="3" indent="457200">
              <a:buNone/>
            </a:pPr>
            <a:endParaRPr lang="en-US"/>
          </a:p>
          <a:p>
            <a:pPr marL="1371600" lvl="3" indent="457200">
              <a:buNone/>
            </a:pPr>
            <a:r>
              <a:rPr lang="en-US" sz="4400">
                <a:ln w="22225">
                  <a:solidFill>
                    <a:schemeClr val="accent2"/>
                  </a:solidFill>
                  <a:prstDash val="solid"/>
                </a:ln>
                <a:solidFill>
                  <a:schemeClr val="accent2">
                    <a:lumMod val="40000"/>
                    <a:lumOff val="60000"/>
                  </a:schemeClr>
                </a:solidFill>
                <a:effectLst/>
              </a:rPr>
              <a:t>THANKS FOR FOLLOWING</a:t>
            </a:r>
            <a:endParaRPr lang="en-US" sz="4400">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5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PROJECT DESCRIPTION</a:t>
            </a:r>
            <a:endParaRPr lang="en-US" sz="5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This project has an objective of trying to:</a:t>
            </a:r>
            <a:endParaRPr lang="en-US" altLang="en-US"/>
          </a:p>
          <a:p>
            <a:r>
              <a:rPr lang="en-US" altLang="en-US"/>
              <a:t>        1. Assist in choosing what make of aircraft to invest in by looking at Fatal accidents</a:t>
            </a:r>
            <a:endParaRPr lang="en-US" altLang="en-US"/>
          </a:p>
          <a:p>
            <a:r>
              <a:rPr lang="en-US" altLang="en-US"/>
              <a:t>        2.What aircraft category to go for by looking at damages sustained by an aircraft</a:t>
            </a:r>
            <a:endParaRPr lang="en-US" altLang="en-US"/>
          </a:p>
          <a:p>
            <a:r>
              <a:rPr lang="en-US" altLang="en-US"/>
              <a:t>        3.what broad phase of flight poses the highest risk towards crashing</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 </a:t>
            </a:r>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Aircraft Investment Risk Assessment</a:t>
            </a:r>
            <a:b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Project Overview</a:t>
            </a:r>
            <a:endPar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This project provides a data-driven framework for **assessing the risk involved in investing in a particular aircraft model**. It supports decision-makers in the aviation finance, leasing, or airline operations sectors by identifying and quantifying risks that influence aircraft investment outcomes.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tLang="en-US"/>
              <a:t> </a:t>
            </a:r>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Business Understanding</a:t>
            </a:r>
            <a:endPar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When it comes to business nature we are out to avoid losses, the three objectives above will help us determine the make, aircraft category we should invest in since they pose the lowest risk at the same time when a pilot should opt to take flight related risks through the broad phases analysis.</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 </a:t>
            </a:r>
            <a:r>
              <a:rPr lang="en-US" altLang="en-US" sz="4885">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Problem </a:t>
            </a:r>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Statement</a:t>
            </a:r>
            <a:br>
              <a:rPr lang="en-US" altLang="en-US"/>
            </a:br>
            <a:endParaRPr lang="en-US" altLang="en-US"/>
          </a:p>
        </p:txBody>
      </p:sp>
      <p:sp>
        <p:nvSpPr>
          <p:cNvPr id="3" name="Content Placeholder 2"/>
          <p:cNvSpPr>
            <a:spLocks noGrp="1"/>
          </p:cNvSpPr>
          <p:nvPr>
            <p:ph idx="1"/>
          </p:nvPr>
        </p:nvSpPr>
        <p:spPr>
          <a:xfrm>
            <a:off x="636270" y="1915795"/>
            <a:ext cx="10515600" cy="4351338"/>
          </a:xfrm>
        </p:spPr>
        <p:txBody>
          <a:bodyPr/>
          <a:p>
            <a:r>
              <a:rPr lang="en-US" altLang="en-US"/>
              <a:t>Investing in aircraft involves significant capital, and poor decisions can lead to financial loss due to market shifts, regulatory changes, or asset underperformance. The goal is to **evaluate the potential risks of different aircraft models** to help investors make informed choices.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Target Users</a:t>
            </a:r>
            <a:endPar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 Aircraft Leasing Companies  </a:t>
            </a:r>
            <a:endParaRPr lang="en-US" altLang="en-US"/>
          </a:p>
          <a:p>
            <a:r>
              <a:rPr lang="en-US" altLang="en-US"/>
              <a:t>- Aviation Investment Firms  </a:t>
            </a:r>
            <a:endParaRPr lang="en-US" altLang="en-US"/>
          </a:p>
          <a:p>
            <a:r>
              <a:rPr lang="en-US" altLang="en-US"/>
              <a:t>- Airline Fleet Managers  </a:t>
            </a:r>
            <a:endParaRPr lang="en-US" altLang="en-US"/>
          </a:p>
          <a:p>
            <a:r>
              <a:rPr lang="en-US" altLang="en-US"/>
              <a:t>- Financial Analysts in Aerospace  </a:t>
            </a:r>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Objectives</a:t>
            </a:r>
            <a:endPar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 Identify key factors that affect aircraft investment risk</a:t>
            </a:r>
            <a:endParaRPr lang="en-US" altLang="en-US"/>
          </a:p>
          <a:p>
            <a:r>
              <a:rPr lang="en-US" altLang="en-US"/>
              <a:t>- Analyze what aircraft category poses the lowest and highest risk.</a:t>
            </a:r>
            <a:endParaRPr lang="en-US" altLang="en-US"/>
          </a:p>
          <a:p>
            <a:r>
              <a:rPr lang="en-US" altLang="en-US"/>
              <a:t>- Identify what aircraft make is likely to kill the highest numbers.</a:t>
            </a:r>
            <a:endParaRPr lang="en-US" altLang="en-US"/>
          </a:p>
          <a:p>
            <a:r>
              <a:rPr lang="en-US" altLang="en-US"/>
              <a:t>- Provide a recommendation dashboard or report</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scene3d>
              <a:camera prst="orthographicFront"/>
              <a:lightRig rig="threePt" dir="t"/>
            </a:scene3d>
          </a:bodyPr>
          <a:p>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Key Risk Factors</a:t>
            </a:r>
            <a:b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 Aircraft category – what category does the plane in question fall under?</a:t>
            </a:r>
            <a:endParaRPr lang="en-US" altLang="en-US"/>
          </a:p>
          <a:p>
            <a:r>
              <a:rPr lang="en-US" altLang="en-US"/>
              <a:t>Aircraft make – Affects operating costs, especially with fluctuating fuel prices.</a:t>
            </a:r>
            <a:endParaRPr lang="en-US" altLang="en-US"/>
          </a:p>
          <a:p>
            <a:r>
              <a:rPr lang="en-US" altLang="en-US"/>
              <a:t>Broad phase of flight – The various stages from ascennding to landing an aircraft experiences.</a:t>
            </a:r>
            <a:endParaRPr lang="en-US" altLang="en-US"/>
          </a:p>
          <a:p>
            <a:r>
              <a:rPr lang="en-US" altLang="en-US"/>
              <a:t>Total fatal injuries –Deaths resulting.</a:t>
            </a:r>
            <a:endParaRPr lang="en-US" altLang="en-US"/>
          </a:p>
          <a:p>
            <a:r>
              <a:rPr lang="en-US" altLang="en-US"/>
              <a:t>Aircraft damage – How serious the damage the aircraft sustained.</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scene3d>
              <a:camera prst="orthographicFront"/>
              <a:lightRig rig="threePt" dir="t"/>
            </a:scene3d>
          </a:bodyPr>
          <a:p>
            <a: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Methodology</a:t>
            </a:r>
            <a:br>
              <a:rPr lang="en-US" alt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r>
              <a:rPr lang="en-US" altLang="en-US" sz="311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Data Collection and Scenario Analysis</a:t>
            </a:r>
            <a:endParaRPr lang="en-US" altLang="en-US" sz="311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p>
            <a:r>
              <a:rPr lang="en-US" altLang="en-US"/>
              <a:t>The data used was secondary data from kaggle.</a:t>
            </a:r>
            <a:endParaRPr lang="en-US" altLang="en-US"/>
          </a:p>
          <a:p>
            <a:r>
              <a:rPr lang="en-US" altLang="en-US"/>
              <a:t>- How aircraft category contributes to the damage sustained to the said particular aircraft in the event there is an accident.</a:t>
            </a:r>
            <a:endParaRPr lang="en-US" altLang="en-US"/>
          </a:p>
          <a:p>
            <a:r>
              <a:rPr lang="en-US" altLang="en-US"/>
              <a:t>   - How the total fatal injuries correspond to the make of aircraft used.</a:t>
            </a:r>
            <a:endParaRPr lang="en-US" altLang="en-US"/>
          </a:p>
          <a:p>
            <a:r>
              <a:rPr lang="en-US" altLang="en-US"/>
              <a:t>   -How injury severity varies across the various broad phases of flight.</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3142</Words>
  <Application>WPS Slides</Application>
  <PresentationFormat>Widescreen</PresentationFormat>
  <Paragraphs>73</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 ANALYSIS</dc:title>
  <dc:creator>user</dc:creator>
  <cp:lastModifiedBy>user</cp:lastModifiedBy>
  <cp:revision>2</cp:revision>
  <dcterms:created xsi:type="dcterms:W3CDTF">2025-04-28T07:49:38Z</dcterms:created>
  <dcterms:modified xsi:type="dcterms:W3CDTF">2025-04-28T08:18:52Z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99AF522DD05346F5BEF5018E46B26EC1_13</vt:lpwstr>
  </property>
  <property fmtid="{D5CDD505-2E9C-101B-9397-08002B2CF9AE}" pid="3" name="KSOProductBuildVer">
    <vt:lpwstr>1033-12.2.0.20795</vt:lpwstr>
  </property>
</Properties>
</file>