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4" autoAdjust="0"/>
    <p:restoredTop sz="94660"/>
  </p:normalViewPr>
  <p:slideViewPr>
    <p:cSldViewPr snapToGrid="0">
      <p:cViewPr varScale="1">
        <p:scale>
          <a:sx n="82" d="100"/>
          <a:sy n="82" d="100"/>
        </p:scale>
        <p:origin x="89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27EE4-F424-6FB6-3B12-D4AA0225EA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C4D032-2AE9-0FC8-5540-37DB9BFE86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DCE84D-DA0C-97B8-627B-9E8E0DB823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745290-3F1A-CDFE-633E-507CE28467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413A6E-1EDF-1A1F-9D68-F8A379163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70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3B22D-404F-3293-49D9-EA55A07DD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8E880A-A1BF-AB35-DEEF-7AA908559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71B61-9193-A9F8-CA99-88D21F5BB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2261E0-CC33-9B03-93AF-62EC988570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D0CB6E-29A8-B64B-B257-96577B191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30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F0E9DD-CE0C-AD25-B2E7-EEB45DB48F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622063-9450-A5AD-A118-DA98D68FF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DBBB5A-9097-1D7F-FBD9-A1BAB40F6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7306CE-5DFB-90C9-F6D9-D936FC7ED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34DEC3-C0CE-1902-E246-9A8B2279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609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9D48C-8F80-6D74-95B2-350B406FD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5DDF83-D92D-9DDC-2B06-475FAF9AF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527D0-BDA9-32DF-C526-5869AE247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51B86-2825-FC06-079D-A7F91BF9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4DCC43-0DD3-1931-AFB8-FFC06D4B6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4341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03F31-89EA-2C0B-A569-4E3CF72A0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E06BFC-5DCF-D21A-6D8E-393ECA314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58D323-CC0C-1F2A-9CEF-7A9B6F8C7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E4DD77-DCE4-3B2D-13A0-B4B63A950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4F136-4C3C-A393-7B83-25F1F92FD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919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B9A03-431C-D7D3-68D0-EF4A4A9AD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A7920-321E-1CD4-7D53-C2E0B469E0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79EA0-D6A0-C903-03BD-3E6EBB8213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486339-4E92-17B7-3CA3-D238BD598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4D89C-39B1-DE0D-0EA5-680D5701C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71E53B-8766-D208-8523-23788698CE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6973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18BC7-0F70-DB18-75F3-1FCB6B412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EB54EC-890E-1086-6CEB-9E3EF4488D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4A5312-7C24-CCCD-8954-43547AD931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9A08B5-FCD4-0B41-CA50-8E66D1FC83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A011BA-18ED-FA32-DFBE-E630C8AFA0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8A087D-D092-9120-BBE2-1E92E4F82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46A5F8E-30E3-2ED8-AFCC-C48D5445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E9D1E0-7A6D-6E57-C87B-FFDF4E0D1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73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4BDC8C-6830-D8DE-078C-EF3D2EBE69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A6C6E5-5C52-216B-24AB-5FCD3846A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BFD6E5-05BB-B957-6B61-52F514643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DEFA87-476E-45E6-D0B3-3BD58DE5B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7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EB980-8F40-0541-AD70-6DBDE814D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02AF7-3629-BFCC-CC59-BF20493C9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84FED6-16ED-8B60-3516-58DBC806E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489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54654-865C-B8CE-199B-7EAC7AC2D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35208-C9B2-804A-044F-64B2444195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71DBFC-D3BD-9DC6-FBCC-3515F17123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A8C9D0-6D81-F982-8EA8-07D28A222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1CA8D-480E-47C9-55F9-1501D8342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C19C71-0F38-FB15-69F9-C560E09E2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1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D02C4-6FA2-0DC4-53F2-8C8B0D662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156B27-F80D-B5AC-C5F6-1100E867B7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9A896C-7C7C-3536-5ACF-CBAA6B2AE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A2A2B-27D6-B3E3-5847-A9675ED238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76A899-D78E-68F6-29D2-0D36E08EC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CD7E86-91C2-EE5B-7B98-25C22F702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672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2C7B-72FB-596A-DFDB-7B24A1AEA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50D64F-5BA5-5C2B-BC3C-AD0C67857B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AA2ED-8CDD-B2CF-1968-DF96577C0B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BF768E-EA07-4015-8B2E-69B744C8A015}" type="datetimeFigureOut">
              <a:rPr lang="en-US" smtClean="0"/>
              <a:t>6/11/2025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DDFBD-4AE8-2B04-85A2-F456CA17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89F745-7CAA-D0D5-BCE6-B3B8006D05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D8708D-B339-4FD0-8B6B-9AA22F5AD3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421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342D1-9724-8697-0913-509C898AA1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MOVIE BUSINESS:A DATA-DRIVEN APPROACH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75B5544-5949-C11B-C4BB-1F4A3981866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Insights for new movie studio by Group 2</a:t>
            </a:r>
          </a:p>
        </p:txBody>
      </p:sp>
    </p:spTree>
    <p:extLst>
      <p:ext uri="{BB962C8B-B14F-4D97-AF65-F5344CB8AC3E}">
        <p14:creationId xmlns:p14="http://schemas.microsoft.com/office/powerpoint/2010/main" val="4966789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AB7E0-DC91-7B10-D821-D3C85896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69991"/>
          </a:xfrm>
        </p:spPr>
        <p:txBody>
          <a:bodyPr>
            <a:normAutofit/>
          </a:bodyPr>
          <a:lstStyle/>
          <a:p>
            <a:r>
              <a:rPr lang="en-US" sz="1800" kern="0" dirty="0">
                <a:solidFill>
                  <a:schemeClr val="accent6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Risk vs Reward: Categories with higher standard deviation (risk) but also higher mean ROI suggest that while these movies are riskier investments, they have the potential for higher returns.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4E4141-2A05-0654-92E7-C2AD85772E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35116"/>
            <a:ext cx="10515600" cy="4132355"/>
          </a:xfrm>
        </p:spPr>
      </p:pic>
    </p:spTree>
    <p:extLst>
      <p:ext uri="{BB962C8B-B14F-4D97-AF65-F5344CB8AC3E}">
        <p14:creationId xmlns:p14="http://schemas.microsoft.com/office/powerpoint/2010/main" val="12289614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E79C34-E071-67E2-55BE-674EBB1DB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0" marR="0">
              <a:lnSpc>
                <a:spcPts val="1425"/>
              </a:lnSpc>
              <a:spcAft>
                <a:spcPts val="800"/>
              </a:spcAft>
            </a:pPr>
            <a:r>
              <a:rPr lang="en-US" sz="18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Success Rate: The size of the bubbles indicates the success rate; larger bubbles represent higher success rates, providing a visual cue to the profitability of each budget category.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CCCCCC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b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US" sz="1800" kern="0" dirty="0">
                <a:solidFill>
                  <a:srgbClr val="6A9955"/>
                </a:solidFill>
                <a:effectLst/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Budget Category Comparison: This visualization allows for a comparative analysis of how different budget categories balance risk and reward, aiding in strategic decision-making for investments in the movie industry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AB4D56-33FA-03CB-13F3-B762A94AB2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63108"/>
            <a:ext cx="10515600" cy="3876371"/>
          </a:xfrm>
        </p:spPr>
      </p:pic>
    </p:spTree>
    <p:extLst>
      <p:ext uri="{BB962C8B-B14F-4D97-AF65-F5344CB8AC3E}">
        <p14:creationId xmlns:p14="http://schemas.microsoft.com/office/powerpoint/2010/main" val="1070787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D42FB-1371-3EE1-1B33-461264C82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industry </a:t>
            </a:r>
            <a:r>
              <a:rPr lang="en-US" dirty="0" err="1"/>
              <a:t>Perfomance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4CCE5C2-5FD2-1814-C681-5ABD88BCEA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10867"/>
            <a:ext cx="10515600" cy="3980853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2221499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605C-FCBE-142D-2476-0C553F3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Movie Release trend 2010 to 2020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12A9B17-3FFC-76BF-0CB7-5B75805B16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84913" y="1825625"/>
            <a:ext cx="5422174" cy="4351338"/>
          </a:xfrm>
        </p:spPr>
      </p:pic>
    </p:spTree>
    <p:extLst>
      <p:ext uri="{BB962C8B-B14F-4D97-AF65-F5344CB8AC3E}">
        <p14:creationId xmlns:p14="http://schemas.microsoft.com/office/powerpoint/2010/main" val="31201045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3D60F-9CAF-8663-487E-8E2638B95041}"/>
              </a:ext>
            </a:extLst>
          </p:cNvPr>
          <p:cNvSpPr>
            <a:spLocks noGrp="1"/>
          </p:cNvSpPr>
          <p:nvPr>
            <p:ph type="title"/>
          </p:nvPr>
        </p:nvSpPr>
        <p:spPr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txBody>
          <a:bodyPr>
            <a:normAutofit fontScale="90000"/>
          </a:bodyPr>
          <a:lstStyle/>
          <a:p>
            <a:r>
              <a:rPr lang="en-US" dirty="0"/>
              <a:t>Average movie performance by month </a:t>
            </a:r>
            <a:r>
              <a:rPr lang="en-US" dirty="0" err="1"/>
              <a:t>interms</a:t>
            </a:r>
            <a:r>
              <a:rPr lang="en-US" dirty="0"/>
              <a:t> of release volume per month and gross revenue generated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D8EB6B6-471A-CA58-0CA8-78570BFC9C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051526"/>
            <a:ext cx="10515600" cy="3899535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</p:pic>
    </p:spTree>
    <p:extLst>
      <p:ext uri="{BB962C8B-B14F-4D97-AF65-F5344CB8AC3E}">
        <p14:creationId xmlns:p14="http://schemas.microsoft.com/office/powerpoint/2010/main" val="1285286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29CB5-4664-ABF8-DFF6-146701BB8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58899-FF4A-8C9A-719D-3A9C0253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1.Focus On High impact Genres-Prioritize genres with commercial and critical ratings like documentaries and cult films.</a:t>
            </a:r>
          </a:p>
          <a:p>
            <a:pPr marL="0" indent="0">
              <a:buNone/>
            </a:pPr>
            <a:r>
              <a:rPr lang="en-US" dirty="0"/>
              <a:t>2.Balance Ratings and Returns – Use low budget, high-ROI genres like horror for early projects.</a:t>
            </a:r>
          </a:p>
          <a:p>
            <a:pPr marL="0" indent="0">
              <a:buNone/>
            </a:pPr>
            <a:r>
              <a:rPr lang="en-US" dirty="0"/>
              <a:t>3.Commision pilot projects in high-ROI genres. </a:t>
            </a:r>
          </a:p>
          <a:p>
            <a:pPr marL="0" indent="0">
              <a:buNone/>
            </a:pPr>
            <a:r>
              <a:rPr lang="en-US" dirty="0"/>
              <a:t>4.Reassess strategy bi-annually with updates data and Markets trends.</a:t>
            </a:r>
          </a:p>
        </p:txBody>
      </p:sp>
    </p:spTree>
    <p:extLst>
      <p:ext uri="{BB962C8B-B14F-4D97-AF65-F5344CB8AC3E}">
        <p14:creationId xmlns:p14="http://schemas.microsoft.com/office/powerpoint/2010/main" val="36683310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C9F43-2EBE-162B-C493-0931D09184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2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3DC3C2-2F02-6725-DFAA-61274336D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1.JEROME JUMA</a:t>
            </a:r>
          </a:p>
          <a:p>
            <a:pPr marL="0" indent="0">
              <a:buNone/>
            </a:pPr>
            <a:r>
              <a:rPr lang="en-US" dirty="0"/>
              <a:t>2.BRIAN MBURU</a:t>
            </a:r>
          </a:p>
          <a:p>
            <a:pPr marL="0" indent="0">
              <a:buNone/>
            </a:pPr>
            <a:r>
              <a:rPr lang="en-US" dirty="0"/>
              <a:t>3.SUSAN MAINA</a:t>
            </a:r>
          </a:p>
          <a:p>
            <a:pPr marL="0" indent="0">
              <a:buNone/>
            </a:pPr>
            <a:r>
              <a:rPr lang="en-US" dirty="0"/>
              <a:t>4.MARY ASUNTA</a:t>
            </a:r>
          </a:p>
          <a:p>
            <a:pPr marL="0" indent="0">
              <a:buNone/>
            </a:pPr>
            <a:r>
              <a:rPr lang="en-US" dirty="0"/>
              <a:t>5.KABIRA TIMOTHY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                                              THANKYOU.</a:t>
            </a:r>
          </a:p>
        </p:txBody>
      </p:sp>
    </p:spTree>
    <p:extLst>
      <p:ext uri="{BB962C8B-B14F-4D97-AF65-F5344CB8AC3E}">
        <p14:creationId xmlns:p14="http://schemas.microsoft.com/office/powerpoint/2010/main" val="31164310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3CB41-7867-C719-7CF0-FD0D28255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C2A4D2-6C3A-29BE-07F1-454EA25D24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Recognizing the growing trend of major corporations producing original content, our company is embarking on the creation of a successful movie studio.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overcome our limited experience in film production, this project leverages a comprehensive analysis of various film industry datasets.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Our objective is to extract data-driven insights that will illuminate the most profitable, well-received, and promising areas for investment.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 By integrating these datasets, we aim to identify current industry trends and provide actionable recommendations to guide our studio's film prioritization strategy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94073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FBA67-0881-0C7B-DF62-03CE83976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3389A-3FEC-51C6-3E22-8B64AAB476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company wants to create a new movie studio to </a:t>
            </a:r>
            <a:r>
              <a:rPr lang="en-US" dirty="0" err="1"/>
              <a:t>maximise</a:t>
            </a:r>
            <a:r>
              <a:rPr lang="en-US" dirty="0"/>
              <a:t> profits and reduce risks.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The evolving landscape of streaming, global cinema, and digital distribution has transformed film production into a complex intersection of art and high-stakes business. </a:t>
            </a:r>
          </a:p>
          <a:p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To understand the drivers of film success, a thorough analysis of box office performance, critical reviews, audience preferences, and market trends is essential.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088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19E03-E83F-02C8-E0E1-BDE4EB575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456F8-F258-B513-5170-9165D2078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0" i="0" dirty="0">
                <a:effectLst/>
                <a:latin typeface="system-ui"/>
              </a:rPr>
              <a:t>Our company aims to launch a new movie studio but lacks expertise in film production. To maximize success, we need data-driven insights on:</a:t>
            </a:r>
          </a:p>
          <a:p>
            <a:endParaRPr lang="en-US" dirty="0"/>
          </a:p>
          <a:p>
            <a:r>
              <a:rPr lang="en-US" dirty="0"/>
              <a:t>Which movie genres tend to receive the highest rating?</a:t>
            </a:r>
          </a:p>
          <a:p>
            <a:r>
              <a:rPr lang="en-US" b="0" i="0" dirty="0">
                <a:effectLst/>
                <a:latin typeface="system-ui"/>
              </a:rPr>
              <a:t>Which genres generate the highest revenue and return on investment (ROI)?</a:t>
            </a:r>
          </a:p>
          <a:p>
            <a:r>
              <a:rPr lang="en-US" b="0" i="0" dirty="0">
                <a:effectLst/>
                <a:latin typeface="system-ui"/>
              </a:rPr>
              <a:t>What budget range is optimal for different film types?</a:t>
            </a:r>
          </a:p>
          <a:p>
            <a:r>
              <a:rPr lang="en-US" b="0" i="0" dirty="0">
                <a:effectLst/>
                <a:latin typeface="system-ui"/>
              </a:rPr>
              <a:t>When is the best time to release a movie for maximum earnings?</a:t>
            </a:r>
          </a:p>
          <a:p>
            <a:r>
              <a:rPr lang="en-US" b="0" i="0" dirty="0">
                <a:effectLst/>
                <a:latin typeface="system-ui"/>
              </a:rPr>
              <a:t>Does critical acclaim (e.g., IMDb/Rotten Tomatoes ratings) correlate with box office success?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03112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5C4CF-5785-5CB6-D5E7-A9B8E074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C60F4A-CCA0-2C98-C864-881E9F260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Ensure a </a:t>
            </a:r>
            <a:r>
              <a:rPr lang="en-US" dirty="0" err="1"/>
              <a:t>strategic,well</a:t>
            </a:r>
            <a:r>
              <a:rPr lang="en-US" dirty="0"/>
              <a:t>  informed entry into the movie sector.</a:t>
            </a:r>
          </a:p>
        </p:txBody>
      </p:sp>
    </p:spTree>
    <p:extLst>
      <p:ext uri="{BB962C8B-B14F-4D97-AF65-F5344CB8AC3E}">
        <p14:creationId xmlns:p14="http://schemas.microsoft.com/office/powerpoint/2010/main" val="330432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87DCF-0069-8859-9FD9-9B9EAE322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Understanding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5D5EF-79DF-6971-B393-8C44EBAF94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 err="1"/>
              <a:t>i</a:t>
            </a:r>
            <a:r>
              <a:rPr lang="en-US" u="sng" dirty="0"/>
              <a:t>)Data sources</a:t>
            </a:r>
          </a:p>
          <a:p>
            <a:r>
              <a:rPr lang="en-US" u="sng" dirty="0"/>
              <a:t>Box office Mojo</a:t>
            </a:r>
          </a:p>
          <a:p>
            <a:r>
              <a:rPr lang="en-US" u="sng" dirty="0"/>
              <a:t>IMDB</a:t>
            </a:r>
          </a:p>
          <a:p>
            <a:r>
              <a:rPr lang="en-US" u="sng" dirty="0"/>
              <a:t>Rotten Tomato</a:t>
            </a:r>
          </a:p>
          <a:p>
            <a:r>
              <a:rPr lang="en-US" u="sng" dirty="0"/>
              <a:t>The movies Database</a:t>
            </a:r>
          </a:p>
          <a:p>
            <a:pPr marL="0" indent="0">
              <a:buNone/>
            </a:pPr>
            <a:endParaRPr lang="en-US" u="sng" dirty="0"/>
          </a:p>
          <a:p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38491491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EFBD8-2F82-523A-BF2A-866074B73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Minimization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8C11A-7005-E957-1A7C-E30E662DE8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guides smart investments by identifying high-performing genres </a:t>
            </a:r>
            <a:r>
              <a:rPr lang="en-US" dirty="0" err="1"/>
              <a:t>rating,revenue</a:t>
            </a:r>
            <a:r>
              <a:rPr lang="en-US" dirty="0"/>
              <a:t> generation and return on investment as well as optimal range for different film types.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2993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C7CAB-9662-D6B7-F30E-D598C1D8F0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Business Strategy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ABD5AC-DE4F-F605-1B1B-1F55B4D43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Data-driven decisions align production with audience demand and commercial viability.</a:t>
            </a:r>
          </a:p>
        </p:txBody>
      </p:sp>
    </p:spTree>
    <p:extLst>
      <p:ext uri="{BB962C8B-B14F-4D97-AF65-F5344CB8AC3E}">
        <p14:creationId xmlns:p14="http://schemas.microsoft.com/office/powerpoint/2010/main" val="35679144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F55F2-D6D0-46EF-0DBF-7BEEDB1A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1085D-42AF-297F-D0D5-30F62101A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l">
              <a:spcAft>
                <a:spcPts val="1200"/>
              </a:spcAft>
              <a:buNone/>
            </a:pP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This project utilizes a powerful combination of industry datasets, each contributing unique insights to our understanding of the global film landscape: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The Numbers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Providing crucial financial details such as production budgets and revenues, enabling accurate ROI calculations.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Box Office Mojo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Offering data on gross earnings and overall box office performance.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Rotten Tomatoes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Supplying critic and audience scores, along with valuable insights into review sentiment.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 err="1">
                <a:solidFill>
                  <a:srgbClr val="1F2328"/>
                </a:solidFill>
                <a:effectLst/>
                <a:latin typeface="-apple-system"/>
              </a:rPr>
              <a:t>TheMovieDB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Delivering rich metadata on movies, encompassing genres, languages, production countries, popularity metrics, and more.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1F2328"/>
                </a:solidFill>
                <a:effectLst/>
                <a:latin typeface="-apple-system"/>
              </a:rPr>
              <a:t>IMDb Links</a:t>
            </a:r>
            <a:r>
              <a:rPr lang="en-US" b="0" i="0" dirty="0">
                <a:solidFill>
                  <a:srgbClr val="1F2328"/>
                </a:solidFill>
                <a:effectLst/>
                <a:latin typeface="-apple-system"/>
              </a:rPr>
              <a:t>: Providing unique identifiers to facilitate cross-referencing of movies across all datasets.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1776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645</TotalTime>
  <Words>668</Words>
  <Application>Microsoft Office PowerPoint</Application>
  <PresentationFormat>Widescreen</PresentationFormat>
  <Paragraphs>56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-apple-system</vt:lpstr>
      <vt:lpstr>Arial</vt:lpstr>
      <vt:lpstr>Calibri</vt:lpstr>
      <vt:lpstr>Calibri Light</vt:lpstr>
      <vt:lpstr>Consolas</vt:lpstr>
      <vt:lpstr>system-ui</vt:lpstr>
      <vt:lpstr>Office Theme</vt:lpstr>
      <vt:lpstr>MOVIE BUSINESS:A DATA-DRIVEN APPROACH</vt:lpstr>
      <vt:lpstr>INTRODUCTION</vt:lpstr>
      <vt:lpstr>BUSINESS UNDERSTANDING</vt:lpstr>
      <vt:lpstr>Key Questions</vt:lpstr>
      <vt:lpstr>Goals</vt:lpstr>
      <vt:lpstr>Data Understanding</vt:lpstr>
      <vt:lpstr>Risk Minimization</vt:lpstr>
      <vt:lpstr>Business Strategy Support</vt:lpstr>
      <vt:lpstr>Data Analysis</vt:lpstr>
      <vt:lpstr>Risk vs Reward: Categories with higher standard deviation (risk) but also higher mean ROI suggest that while these movies are riskier investments, they have the potential for higher returns. </vt:lpstr>
      <vt:lpstr>Success Rate: The size of the bubbles indicates the success rate; larger bubbles represent higher success rates, providing a visual cue to the profitability of each budget category.   Budget Category Comparison: This visualization allows for a comparative analysis of how different budget categories balance risk and reward, aiding in strategic decision-making for investments in the movie industry</vt:lpstr>
      <vt:lpstr>Movie industry Perfomance</vt:lpstr>
      <vt:lpstr>Movie Release trend 2010 to 2020</vt:lpstr>
      <vt:lpstr>Average movie performance by month interms of release volume per month and gross revenue generated</vt:lpstr>
      <vt:lpstr>Business Recommendations</vt:lpstr>
      <vt:lpstr>Group 2 Members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USER</cp:lastModifiedBy>
  <cp:revision>11</cp:revision>
  <dcterms:created xsi:type="dcterms:W3CDTF">2025-06-11T05:47:21Z</dcterms:created>
  <dcterms:modified xsi:type="dcterms:W3CDTF">2025-06-11T21:38:48Z</dcterms:modified>
</cp:coreProperties>
</file>