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73" r:id="rId12"/>
    <p:sldId id="266" r:id="rId13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768E-EA07-4015-8B2E-69B744C8A01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708D-B339-4FD0-8B6B-9AA22F5AD31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BUSINESS:A DATA-DRIVEN APPROACH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for new movie studio by Group 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07085"/>
            <a:ext cx="10706100" cy="5370195"/>
          </a:xfrm>
          <a:solidFill>
            <a:schemeClr val="accent1">
              <a:lumMod val="40000"/>
              <a:lumOff val="60000"/>
            </a:schemeClr>
          </a:solidFill>
        </p:spPr>
        <p:txBody>
          <a:bodyPr/>
          <a:p>
            <a:r>
              <a:rPr lang="en-US" b="1" dirty="0">
                <a:solidFill>
                  <a:srgbClr val="1F2328"/>
                </a:solidFill>
                <a:effectLst/>
                <a:latin typeface="-apple-system"/>
              </a:rPr>
              <a:t>Im.db (SQL data base) which is veyry detailed database on movies.</a:t>
            </a:r>
            <a:endParaRPr lang="en-US" b="1" dirty="0">
              <a:solidFill>
                <a:srgbClr val="1F2328"/>
              </a:solidFill>
              <a:effectLst/>
              <a:latin typeface="-apple-syste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991"/>
          </a:xfrm>
        </p:spPr>
        <p:txBody>
          <a:bodyPr>
            <a:normAutofit/>
          </a:bodyPr>
          <a:lstStyle/>
          <a:p>
            <a:r>
              <a:rPr lang="en-US" altLang="en-US" sz="2665" dirty="0">
                <a:solidFill>
                  <a:srgbClr val="92D050"/>
                </a:solidFill>
              </a:rPr>
              <a:t>The bar chart provides a comparison of average audience and critic ratings across various genres.</a:t>
            </a:r>
            <a:endParaRPr lang="en-US" altLang="en-US" sz="2665" dirty="0">
              <a:solidFill>
                <a:srgbClr val="92D050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53615" y="1825625"/>
            <a:ext cx="7684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US" altLang="en-US" sz="2220" dirty="0"/>
              <a:t>The scatter plot shows a clear positive relationship between audience and critic ratings:</a:t>
            </a:r>
            <a:br>
              <a:rPr lang="en-US" altLang="en-US" sz="2220" dirty="0"/>
            </a:br>
            <a:br>
              <a:rPr lang="en-US" altLang="en-US" sz="2220" dirty="0"/>
            </a:br>
            <a:r>
              <a:rPr lang="en-US" altLang="en-US" sz="2220" dirty="0"/>
              <a:t>- Positive correlation: The regression line slopes upward, indicating that genres favored by viewers often receive strong critic reviews, supporting the idea that appealing to audiences and critics can go hand in hand. </a:t>
            </a:r>
            <a:br>
              <a:rPr lang="en-US" altLang="en-US" sz="2220" dirty="0"/>
            </a:br>
            <a:br>
              <a:rPr lang="en-US" altLang="en-US" sz="2220" dirty="0"/>
            </a:br>
            <a:r>
              <a:rPr lang="en-US" altLang="en-US" sz="2220" dirty="0"/>
              <a:t>- Noticeable variance: Even with similar audience scores, critic ratings vary—highlighting the importance of considering both metrics rather than relying on audience sentiment alone.</a:t>
            </a:r>
            <a:endParaRPr lang="en-US" altLang="en-US" sz="2220" dirty="0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40585" y="1736725"/>
            <a:ext cx="8292465" cy="49187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industry </a:t>
            </a:r>
            <a:r>
              <a:rPr lang="en-US" dirty="0" err="1"/>
              <a:t>Perfomance</a:t>
            </a:r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979295" y="1825625"/>
            <a:ext cx="82321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z="2220" dirty="0">
                <a:solidFill>
                  <a:schemeClr val="tx1"/>
                </a:solidFill>
              </a:rPr>
              <a:t>From the chart, we observe that:</a:t>
            </a:r>
            <a:br>
              <a:rPr lang="en-US" altLang="en-US" sz="2220" dirty="0">
                <a:solidFill>
                  <a:schemeClr val="tx1"/>
                </a:solidFill>
              </a:rPr>
            </a:br>
            <a:br>
              <a:rPr lang="en-US" altLang="en-US" sz="2220" dirty="0">
                <a:solidFill>
                  <a:schemeClr val="tx1"/>
                </a:solidFill>
              </a:rPr>
            </a:br>
            <a:r>
              <a:rPr lang="en-US" altLang="en-US" sz="2220" dirty="0">
                <a:solidFill>
                  <a:schemeClr val="tx1"/>
                </a:solidFill>
              </a:rPr>
              <a:t>- English (en) dominates with over 20,000 movies, far exceeding any other language.</a:t>
            </a:r>
            <a:br>
              <a:rPr lang="en-US" altLang="en-US" sz="2220" dirty="0">
                <a:solidFill>
                  <a:schemeClr val="tx1"/>
                </a:solidFill>
              </a:rPr>
            </a:br>
            <a:br>
              <a:rPr lang="en-US" altLang="en-US" sz="2220" dirty="0">
                <a:solidFill>
                  <a:schemeClr val="tx1"/>
                </a:solidFill>
              </a:rPr>
            </a:br>
            <a:r>
              <a:rPr lang="en-US" altLang="en-US" sz="2220" dirty="0">
                <a:solidFill>
                  <a:schemeClr val="tx1"/>
                </a:solidFill>
              </a:rPr>
              <a:t>- French (fr) and Spanish (es) follow as the second and third most common languages.</a:t>
            </a:r>
            <a:endParaRPr lang="en-US" altLang="en-US" sz="222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31695" y="1825625"/>
            <a:ext cx="7927340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altLang="en-US" dirty="0"/>
              <a:t>Yearly Gross Trends: Director Insights &amp; Strategy</a:t>
            </a:r>
            <a:endParaRPr lang="en-US" altLang="en-US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37715" y="2000885"/>
            <a:ext cx="81153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1.Focus On High impact Genres-Prioritize genres with commercial and critical ratings like documentaries and cult films.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2.Balance Ratings and Returns – Use low budget, high-ROI genres like horror for early projects.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3.Commision pilot projects in high-ROI genres.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4.Reassess strategy bi-annually with updates data and Markets trends.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1.JEROME JUMA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2.BRIAN MBURU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3.SUSAN MAINA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4.MARY ASUNTA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5.KABIRA TIMOTHY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THANKYOU.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Recognizing the growing trend of major corporations producing original content, our company is embarking on the creation of a successful movie studio. 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overcome our limited experience in film production, this project leverages a comprehensive analysis of various film industry datasets.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Our objective is to extract data-driven insights that will illuminate the most profitable, well-received, and promising areas for investment.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By integrating these datasets, we aim to identify current industry trends and provide actionable recommendations to guide our studio's film prioritization strategy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wants to create a new movie studio to </a:t>
            </a:r>
            <a:r>
              <a:rPr lang="en-US" dirty="0" err="1"/>
              <a:t>maximise</a:t>
            </a:r>
            <a:r>
              <a:rPr lang="en-US" dirty="0"/>
              <a:t> profits and reduce risks.</a:t>
            </a:r>
            <a:endParaRPr lang="en-US" dirty="0"/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evolving landscape of streaming, global cinema, and digital distribution has transformed film production into a complex intersection of art and high-stakes business. 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understand the drivers of film success, a thorough analysis of box office performance, critical reviews, audience preferences, and market trends is essential.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ystem-ui"/>
              </a:rPr>
              <a:t>Our company aims to launch a new movie studio but lacks expertise in film production. To maximize success, we need data-driven insights on:</a:t>
            </a:r>
            <a:endParaRPr lang="en-US" b="0" i="0" dirty="0">
              <a:effectLst/>
              <a:latin typeface="system-ui"/>
            </a:endParaRPr>
          </a:p>
          <a:p>
            <a:endParaRPr lang="en-US" dirty="0"/>
          </a:p>
          <a:p>
            <a:r>
              <a:rPr lang="en-US" dirty="0"/>
              <a:t>Which movie genres tend to receive the highest rating?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Which genres generate the highest revenue and return on investment (ROI)?</a:t>
            </a:r>
            <a:endParaRPr lang="en-US" b="0" i="0" dirty="0">
              <a:effectLst/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What budget range is optimal for different film types?</a:t>
            </a:r>
            <a:endParaRPr lang="en-US" b="0" i="0" dirty="0">
              <a:effectLst/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When is the best time to release a movie for maximum earnings?</a:t>
            </a:r>
            <a:endParaRPr lang="en-US" b="0" i="0" dirty="0">
              <a:effectLst/>
              <a:latin typeface="system-ui"/>
            </a:endParaRPr>
          </a:p>
          <a:p>
            <a:r>
              <a:rPr lang="en-US" b="0" i="0" dirty="0">
                <a:effectLst/>
                <a:latin typeface="system-ui"/>
              </a:rPr>
              <a:t>Does critical acclaim (e.g., IMDb/Rotten Tomatoes ratings) correlate with box office success?</a:t>
            </a:r>
            <a:endParaRPr lang="en-US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</a:t>
            </a:r>
            <a:r>
              <a:rPr lang="en-US" dirty="0" err="1"/>
              <a:t>strategic,well</a:t>
            </a:r>
            <a:r>
              <a:rPr lang="en-US" dirty="0"/>
              <a:t>  informed entry into the movie sector.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</a:t>
            </a:r>
            <a:r>
              <a:rPr lang="en-US" u="sng" dirty="0"/>
              <a:t>)Data sources</a:t>
            </a:r>
            <a:endParaRPr lang="en-US" u="sng" dirty="0"/>
          </a:p>
          <a:p>
            <a:r>
              <a:rPr lang="en-US" u="sng" dirty="0"/>
              <a:t>Box office Mojo</a:t>
            </a:r>
            <a:endParaRPr lang="en-US" u="sng" dirty="0"/>
          </a:p>
          <a:p>
            <a:r>
              <a:rPr lang="en-US" u="sng" dirty="0"/>
              <a:t>IMDB</a:t>
            </a:r>
            <a:endParaRPr lang="en-US" u="sng" dirty="0"/>
          </a:p>
          <a:p>
            <a:r>
              <a:rPr lang="en-US" u="sng" dirty="0"/>
              <a:t>Rotten Tomato</a:t>
            </a:r>
            <a:endParaRPr lang="en-US" u="sng" dirty="0"/>
          </a:p>
          <a:p>
            <a:r>
              <a:rPr lang="en-US" u="sng" dirty="0"/>
              <a:t>The movies Database</a:t>
            </a:r>
            <a:endParaRPr lang="en-US" u="sng" dirty="0"/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Minimization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guides smart investments by identifying high-performing genres </a:t>
            </a:r>
            <a:r>
              <a:rPr lang="en-US" dirty="0" err="1"/>
              <a:t>rating,revenue</a:t>
            </a:r>
            <a:r>
              <a:rPr lang="en-US" dirty="0"/>
              <a:t> generation and return on investment as well as optimal range for different film types.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Strategy Support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decisions align production with audience demand and commercial viability.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utilizes a powerful combination of industry datasets, each contributing unique insights to our understanding of the global film landscape: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Numbers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Providing crucial financial details such as production budgets and revenues, enabling accurate ROI calculations.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Box Office Mojo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Offering data on gross earnings and overall box office performance.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Rotten Tomatoes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Supplying critic and audience scores, along with valuable insights into review sentiment.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TheMovieDB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Delivering rich metadata on movies, encompassing genres, languages, production countries, popularity metrics, and more.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IMDb Links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Providing unique identifiers to facilitate cross-referencing of movies across all datasets.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4193</Words>
  <Application>WPS Presentation</Application>
  <PresentationFormat>Widescreen</PresentationFormat>
  <Paragraphs>90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SimSun</vt:lpstr>
      <vt:lpstr>Wingdings</vt:lpstr>
      <vt:lpstr>-apple-system</vt:lpstr>
      <vt:lpstr>Segoe Print</vt:lpstr>
      <vt:lpstr>system-ui</vt:lpstr>
      <vt:lpstr>Consolas</vt:lpstr>
      <vt:lpstr>Times New Roman</vt:lpstr>
      <vt:lpstr>Calibri</vt:lpstr>
      <vt:lpstr>Calibri Light</vt:lpstr>
      <vt:lpstr>Microsoft YaHei</vt:lpstr>
      <vt:lpstr>Arial Unicode MS</vt:lpstr>
      <vt:lpstr>Office Theme</vt:lpstr>
      <vt:lpstr>MOVIE BUSINESS:A DATA-DRIVEN APPROACH</vt:lpstr>
      <vt:lpstr>INTRODUCTION</vt:lpstr>
      <vt:lpstr>BUSINESS UNDERSTANDING</vt:lpstr>
      <vt:lpstr>Key Questions</vt:lpstr>
      <vt:lpstr>Goals</vt:lpstr>
      <vt:lpstr>Data Understanding</vt:lpstr>
      <vt:lpstr>Risk Minimization</vt:lpstr>
      <vt:lpstr>Business Strategy Support</vt:lpstr>
      <vt:lpstr>Data Analysis</vt:lpstr>
      <vt:lpstr>PowerPoint 演示文稿</vt:lpstr>
      <vt:lpstr>Risk vs Reward: Categories with higher standard deviation (risk) but also higher mean ROI suggest that while these movies are riskier investments, they have the potential for higher returns. </vt:lpstr>
      <vt:lpstr>Success Rate: The size of the bubbles indicates the success rate; larger bubbles represent higher success rates, providing a visual cue to the profitability of each budget category.   Budget Category Comparison: This visualization allows for a comparative analysis of how different budget categories balance risk and reward, aiding in strategic decision-making for investments in the movie industry</vt:lpstr>
      <vt:lpstr>Movie industry Perfomance</vt:lpstr>
      <vt:lpstr>Movie Release trend 2010 to 2020</vt:lpstr>
      <vt:lpstr>Average movie performance by month interms of release volume per month and gross revenue generated</vt:lpstr>
      <vt:lpstr>Business Recommendations</vt:lpstr>
      <vt:lpstr>Group 2 Members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13</cp:revision>
  <dcterms:created xsi:type="dcterms:W3CDTF">2025-06-11T05:47:00Z</dcterms:created>
  <dcterms:modified xsi:type="dcterms:W3CDTF">2025-06-12T07:34:05Z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517C61CF4D90471BB56C239928DBC4B9_12</vt:lpwstr>
  </property>
  <property fmtid="{D5CDD505-2E9C-101B-9397-08002B2CF9AE}" pid="3" name="KSOProductBuildVer">
    <vt:lpwstr>1033-12.2.0.21179</vt:lpwstr>
  </property>
</Properties>
</file>