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558" y="-90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6805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1807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3634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9672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324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29.06.2019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8028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29.06.2019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4454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29.06.2019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673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29.06.2019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0662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29.06.2019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6387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29.06.2019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1299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44420-3C55-4C6E-BFAC-F925AA05F022}" type="datetimeFigureOut">
              <a:rPr lang="ru-RU" smtClean="0"/>
              <a:pPr/>
              <a:t>29.06.2019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7957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85" y="-151263"/>
            <a:ext cx="12192000" cy="6955536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-304800" y="5670251"/>
            <a:ext cx="12482015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 smtClean="0">
                <a:solidFill>
                  <a:schemeClr val="bg1"/>
                </a:solidFill>
              </a:rPr>
              <a:t>Презентация</a:t>
            </a:r>
          </a:p>
          <a:p>
            <a:r>
              <a:rPr lang="ru-RU" sz="1800" b="1" dirty="0" smtClean="0">
                <a:solidFill>
                  <a:schemeClr val="bg1"/>
                </a:solidFill>
              </a:rPr>
              <a:t>по производственной практике «Производственная практика (по профилю специальности)»</a:t>
            </a:r>
            <a:endParaRPr lang="ru-RU" sz="1800" i="1" dirty="0">
              <a:solidFill>
                <a:schemeClr val="bg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810000" y="63246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8600" y="6220597"/>
            <a:ext cx="1181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smtClean="0">
                <a:solidFill>
                  <a:schemeClr val="bg1"/>
                </a:solidFill>
              </a:rPr>
              <a:t>Студента </a:t>
            </a:r>
            <a:r>
              <a:rPr lang="ru-RU" b="1" dirty="0" smtClean="0">
                <a:solidFill>
                  <a:schemeClr val="bg1"/>
                </a:solidFill>
              </a:rPr>
              <a:t>3 курса 309 </a:t>
            </a:r>
            <a:r>
              <a:rPr lang="ru-RU" b="1" dirty="0">
                <a:solidFill>
                  <a:schemeClr val="bg1"/>
                </a:solidFill>
              </a:rPr>
              <a:t>группы специальности «Программирование в КС</a:t>
            </a:r>
            <a:r>
              <a:rPr lang="ru-RU" b="1" dirty="0" smtClean="0">
                <a:solidFill>
                  <a:schemeClr val="bg1"/>
                </a:solidFill>
              </a:rPr>
              <a:t>», </a:t>
            </a:r>
            <a:r>
              <a:rPr lang="ru-RU" b="1" dirty="0" err="1" smtClean="0">
                <a:solidFill>
                  <a:schemeClr val="bg1"/>
                </a:solidFill>
              </a:rPr>
              <a:t>Куроедова</a:t>
            </a:r>
            <a:r>
              <a:rPr lang="ru-RU" b="1" dirty="0" smtClean="0">
                <a:solidFill>
                  <a:schemeClr val="bg1"/>
                </a:solidFill>
              </a:rPr>
              <a:t> Р. А. 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10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" y="0"/>
            <a:ext cx="12186610" cy="686103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712931"/>
            <a:ext cx="11201400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chemeClr val="tx2"/>
                </a:solidFill>
                <a:latin typeface="+mn-lt"/>
              </a:rPr>
              <a:t>Предметная </a:t>
            </a:r>
            <a:r>
              <a:rPr lang="ru-RU" sz="2400" b="1" dirty="0">
                <a:solidFill>
                  <a:schemeClr val="tx2"/>
                </a:solidFill>
                <a:latin typeface="+mn-lt"/>
              </a:rPr>
              <a:t>область — касса. Она включает в себя следующие компоненты: учёт смен, учёт продаж, учёт возвратов и учёт товаров. </a:t>
            </a:r>
            <a:endParaRPr lang="ru-RU" altLang="ru-RU" sz="2400" dirty="0" smtClean="0">
              <a:latin typeface="PT Sans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dirty="0"/>
          </a:p>
        </p:txBody>
      </p:sp>
      <p:pic>
        <p:nvPicPr>
          <p:cNvPr id="1026" name="Picture 2" descr="https://pp.userapi.com/c851036/v851036898/15686b/Ri0GRYMSBe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92044"/>
            <a:ext cx="9572895" cy="23328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495800" y="4572000"/>
            <a:ext cx="2705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b="1" dirty="0">
                <a:solidFill>
                  <a:schemeClr val="tx2"/>
                </a:solidFill>
              </a:rPr>
              <a:t>Рисунок 1 – </a:t>
            </a:r>
            <a:r>
              <a:rPr lang="ru-RU" sz="1600" b="1" dirty="0" smtClean="0">
                <a:solidFill>
                  <a:schemeClr val="tx2"/>
                </a:solidFill>
              </a:rPr>
              <a:t>Модель данных</a:t>
            </a:r>
            <a:endParaRPr lang="ru-RU" sz="16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20433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solidFill>
                  <a:schemeClr val="tx2"/>
                </a:solidFill>
              </a:rPr>
              <a:t>Предметная область</a:t>
            </a:r>
            <a:endParaRPr lang="ru-RU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28155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" y="0"/>
            <a:ext cx="12186610" cy="6861035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76892" y="844119"/>
            <a:ext cx="5181600" cy="50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chemeClr val="tx2"/>
                </a:solidFill>
              </a:rPr>
              <a:t>Окно </a:t>
            </a:r>
            <a:r>
              <a:rPr lang="ru-RU" sz="2400" b="1" dirty="0" err="1">
                <a:solidFill>
                  <a:schemeClr val="tx2"/>
                </a:solidFill>
              </a:rPr>
              <a:t>MainWindow</a:t>
            </a:r>
            <a:r>
              <a:rPr lang="ru-RU" sz="2400" b="1" dirty="0">
                <a:solidFill>
                  <a:schemeClr val="tx2"/>
                </a:solidFill>
              </a:rPr>
              <a:t> является главным и основным каркасом приложения</a:t>
            </a:r>
            <a:r>
              <a:rPr lang="ru-RU" sz="2400" b="1" dirty="0" smtClean="0">
                <a:solidFill>
                  <a:schemeClr val="tx2"/>
                </a:solidFill>
              </a:rPr>
              <a:t>.</a:t>
            </a:r>
            <a:endParaRPr lang="ru-RU" sz="2400" b="1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chemeClr val="tx2"/>
                </a:solidFill>
              </a:rPr>
              <a:t>Окно включает в себя следующие области: 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chemeClr val="tx2"/>
                </a:solidFill>
              </a:rPr>
              <a:t>– область с логотипом предприятия; 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chemeClr val="tx2"/>
                </a:solidFill>
              </a:rPr>
              <a:t>− боковая панель навигации; 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chemeClr val="tx2"/>
                </a:solidFill>
              </a:rPr>
              <a:t>− фрейм, отображающий основные страницы взаимодействия с пользователем.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67600" y="4572000"/>
            <a:ext cx="36537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Рисунок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600" b="1" dirty="0" smtClean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Times New Roman" pitchFamily="18" charset="0"/>
                <a:cs typeface="Times New Roman" pitchFamily="18" charset="0"/>
              </a:rPr>
              <a:t>—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Окно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ea typeface="Calibri" pitchFamily="34" charset="0"/>
                <a:cs typeface="Times New Roman" pitchFamily="18" charset="0"/>
              </a:rPr>
              <a:t>MainWindow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993" y="1073848"/>
            <a:ext cx="6221791" cy="3352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90" y="13122"/>
            <a:ext cx="2814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err="1" smtClean="0">
                <a:solidFill>
                  <a:schemeClr val="tx2"/>
                </a:solidFill>
              </a:rPr>
              <a:t>MainWindow</a:t>
            </a:r>
            <a:endParaRPr lang="ru-RU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1750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" y="0"/>
            <a:ext cx="12186610" cy="686103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08659" y="1058919"/>
            <a:ext cx="10896600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 smtClean="0">
                <a:solidFill>
                  <a:schemeClr val="tx2"/>
                </a:solidFill>
              </a:rPr>
              <a:t>Страница </a:t>
            </a:r>
            <a:r>
              <a:rPr lang="en-US" sz="2400" b="1" dirty="0" smtClean="0">
                <a:solidFill>
                  <a:schemeClr val="tx2"/>
                </a:solidFill>
              </a:rPr>
              <a:t>Shifts </a:t>
            </a:r>
            <a:r>
              <a:rPr lang="ru-RU" sz="2400" b="1" dirty="0" smtClean="0">
                <a:solidFill>
                  <a:schemeClr val="tx2"/>
                </a:solidFill>
              </a:rPr>
              <a:t>содержит </a:t>
            </a:r>
            <a:r>
              <a:rPr lang="ru-RU" sz="2400" b="1" dirty="0">
                <a:solidFill>
                  <a:schemeClr val="tx2"/>
                </a:solidFill>
              </a:rPr>
              <a:t>в себе функционал работы со сменой. </a:t>
            </a:r>
            <a:endParaRPr lang="ru-RU" sz="2400" b="1" dirty="0" smtClean="0">
              <a:solidFill>
                <a:schemeClr val="tx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sz="2400" b="1" dirty="0" smtClean="0">
                <a:solidFill>
                  <a:schemeClr val="tx2"/>
                </a:solidFill>
              </a:rPr>
              <a:t>Статистика </a:t>
            </a:r>
            <a:r>
              <a:rPr lang="ru-RU" sz="2400" b="1" dirty="0">
                <a:solidFill>
                  <a:schemeClr val="tx2"/>
                </a:solidFill>
              </a:rPr>
              <a:t>смены записывается в класс </a:t>
            </a:r>
            <a:r>
              <a:rPr lang="en-US" sz="2400" b="1" dirty="0" err="1">
                <a:solidFill>
                  <a:schemeClr val="tx2"/>
                </a:solidFill>
              </a:rPr>
              <a:t>ShiftStats</a:t>
            </a:r>
            <a:r>
              <a:rPr lang="ru-RU" sz="2400" b="1" dirty="0" smtClean="0">
                <a:solidFill>
                  <a:schemeClr val="tx2"/>
                </a:solidFill>
              </a:rPr>
              <a:t>.</a:t>
            </a:r>
            <a:endParaRPr lang="ru-RU" sz="2400" b="1" dirty="0">
              <a:solidFill>
                <a:schemeClr val="tx2"/>
              </a:solidFill>
            </a:endParaRPr>
          </a:p>
        </p:txBody>
      </p:sp>
      <p:pic>
        <p:nvPicPr>
          <p:cNvPr id="9" name="Рисунок 8"/>
          <p:cNvPicPr/>
          <p:nvPr/>
        </p:nvPicPr>
        <p:blipFill rotWithShape="1">
          <a:blip r:embed="rId3" cstate="print"/>
          <a:srcRect l="16808" t="14089" r="44747" b="41237"/>
          <a:stretch/>
        </p:blipFill>
        <p:spPr bwMode="auto">
          <a:xfrm>
            <a:off x="3581400" y="2328367"/>
            <a:ext cx="5029200" cy="32921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145304" y="5659764"/>
            <a:ext cx="202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b="1" dirty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Рисунок</a:t>
            </a:r>
            <a:r>
              <a:rPr lang="en-US" b="1" dirty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3</a:t>
            </a:r>
            <a:r>
              <a:rPr lang="en-US" b="1" dirty="0" smtClean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tx2"/>
                </a:solidFill>
                <a:ea typeface="Times New Roman" pitchFamily="18" charset="0"/>
                <a:cs typeface="Times New Roman" pitchFamily="18" charset="0"/>
              </a:rPr>
              <a:t>—</a:t>
            </a:r>
            <a:r>
              <a:rPr lang="en-US" b="1" dirty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Shifts</a:t>
            </a:r>
            <a:endParaRPr lang="en-US" sz="24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0" y="13122"/>
            <a:ext cx="1594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tx2"/>
                </a:solidFill>
              </a:rPr>
              <a:t>Shifts</a:t>
            </a:r>
            <a:endParaRPr lang="ru-RU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308527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6858000" y="1248889"/>
            <a:ext cx="4828440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chemeClr val="tx2"/>
                </a:solidFill>
              </a:rPr>
              <a:t>Страница </a:t>
            </a:r>
            <a:r>
              <a:rPr lang="en-US" sz="2400" b="1" dirty="0" err="1" smtClean="0">
                <a:solidFill>
                  <a:schemeClr val="tx2"/>
                </a:solidFill>
              </a:rPr>
              <a:t>Sellings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ru-RU" sz="2400" b="1" dirty="0">
                <a:solidFill>
                  <a:schemeClr val="tx2"/>
                </a:solidFill>
              </a:rPr>
              <a:t>страница реализует функционал продажи товаров и разделяется на 4 области: верхний </a:t>
            </a:r>
            <a:r>
              <a:rPr lang="ru-RU" sz="2400" b="1" dirty="0" err="1">
                <a:solidFill>
                  <a:schemeClr val="tx2"/>
                </a:solidFill>
              </a:rPr>
              <a:t>сайдбар</a:t>
            </a:r>
            <a:r>
              <a:rPr lang="ru-RU" sz="2400" b="1" dirty="0">
                <a:solidFill>
                  <a:schemeClr val="tx2"/>
                </a:solidFill>
              </a:rPr>
              <a:t>, область поиска товаров БД, область добавления товаров, не зарегистрированных в БД, и обозреватель </a:t>
            </a:r>
            <a:r>
              <a:rPr lang="ru-RU" sz="2400" b="1" dirty="0" smtClean="0">
                <a:solidFill>
                  <a:schemeClr val="tx2"/>
                </a:solidFill>
              </a:rPr>
              <a:t>чека</a:t>
            </a:r>
            <a:r>
              <a:rPr lang="ru-RU" sz="2400" b="1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524000" y="5423903"/>
            <a:ext cx="211307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 smtClean="0">
                <a:solidFill>
                  <a:schemeClr val="tx2"/>
                </a:solidFill>
              </a:rPr>
              <a:t>Рисунок 4 – </a:t>
            </a:r>
            <a:r>
              <a:rPr lang="en-US" b="1" dirty="0" err="1" smtClean="0">
                <a:solidFill>
                  <a:schemeClr val="tx2"/>
                </a:solidFill>
              </a:rPr>
              <a:t>Sellings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 cstate="print"/>
          <a:srcRect l="22089" t="13746" r="39558" b="40207"/>
          <a:stretch/>
        </p:blipFill>
        <p:spPr bwMode="auto">
          <a:xfrm>
            <a:off x="228600" y="1447800"/>
            <a:ext cx="6015990" cy="4012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0" y="13122"/>
            <a:ext cx="1899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err="1" smtClean="0">
                <a:solidFill>
                  <a:schemeClr val="tx2"/>
                </a:solidFill>
              </a:rPr>
              <a:t>Sellings</a:t>
            </a:r>
            <a:endParaRPr lang="ru-RU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059724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" y="0"/>
            <a:ext cx="12186610" cy="686103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04800" y="845194"/>
            <a:ext cx="5105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 smtClean="0">
                <a:solidFill>
                  <a:schemeClr val="tx2"/>
                </a:solidFill>
              </a:rPr>
              <a:t>Разметка страницы </a:t>
            </a:r>
            <a:r>
              <a:rPr lang="en-US" sz="2000" b="1" dirty="0" smtClean="0">
                <a:solidFill>
                  <a:schemeClr val="tx2"/>
                </a:solidFill>
              </a:rPr>
              <a:t>Return</a:t>
            </a:r>
            <a:r>
              <a:rPr lang="ru-RU" sz="2000" b="1" dirty="0" smtClean="0">
                <a:solidFill>
                  <a:schemeClr val="tx2"/>
                </a:solidFill>
              </a:rPr>
              <a:t> </a:t>
            </a:r>
            <a:r>
              <a:rPr lang="ru-RU" sz="2000" b="1" dirty="0">
                <a:solidFill>
                  <a:schemeClr val="tx2"/>
                </a:solidFill>
              </a:rPr>
              <a:t>не отличается от разметки страницы </a:t>
            </a:r>
            <a:r>
              <a:rPr lang="en-US" sz="2000" b="1" dirty="0" err="1">
                <a:solidFill>
                  <a:schemeClr val="tx2"/>
                </a:solidFill>
              </a:rPr>
              <a:t>Sellings</a:t>
            </a:r>
            <a:r>
              <a:rPr lang="ru-RU" sz="2000" b="1" dirty="0">
                <a:solidFill>
                  <a:schemeClr val="tx2"/>
                </a:solidFill>
              </a:rPr>
              <a:t>. Функционал данной страницы отличается от функционала страницы </a:t>
            </a:r>
            <a:r>
              <a:rPr lang="en-US" sz="2000" b="1" dirty="0" err="1">
                <a:solidFill>
                  <a:schemeClr val="tx2"/>
                </a:solidFill>
              </a:rPr>
              <a:t>Sellings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ru-RU" sz="2000" b="1" dirty="0">
                <a:solidFill>
                  <a:schemeClr val="tx2"/>
                </a:solidFill>
              </a:rPr>
              <a:t>следующими параметрами:</a:t>
            </a:r>
            <a:endParaRPr lang="ru-RU" sz="2000" b="1" i="1" dirty="0">
              <a:solidFill>
                <a:schemeClr val="tx2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ru-RU" sz="2000" b="1" dirty="0">
                <a:solidFill>
                  <a:schemeClr val="tx2"/>
                </a:solidFill>
              </a:rPr>
              <a:t>– </a:t>
            </a:r>
            <a:r>
              <a:rPr lang="ru-RU" sz="2000" b="1" dirty="0" smtClean="0">
                <a:solidFill>
                  <a:schemeClr val="tx2"/>
                </a:solidFill>
              </a:rPr>
              <a:t>при </a:t>
            </a:r>
            <a:r>
              <a:rPr lang="ru-RU" sz="2000" b="1" dirty="0">
                <a:solidFill>
                  <a:schemeClr val="tx2"/>
                </a:solidFill>
              </a:rPr>
              <a:t>нажатии на кнопку подтверждения операции не происходит вызов диалогового окна </a:t>
            </a:r>
            <a:r>
              <a:rPr lang="en-US" sz="2000" b="1" dirty="0" err="1">
                <a:solidFill>
                  <a:schemeClr val="tx2"/>
                </a:solidFill>
              </a:rPr>
              <a:t>CustomerCash</a:t>
            </a:r>
            <a:r>
              <a:rPr lang="ru-RU" sz="2000" b="1" dirty="0" smtClean="0">
                <a:solidFill>
                  <a:schemeClr val="tx2"/>
                </a:solidFill>
              </a:rPr>
              <a:t>;</a:t>
            </a:r>
          </a:p>
          <a:p>
            <a:pPr lvl="0" algn="just">
              <a:lnSpc>
                <a:spcPct val="150000"/>
              </a:lnSpc>
            </a:pPr>
            <a:r>
              <a:rPr lang="ru-RU" sz="2000" b="1" dirty="0">
                <a:solidFill>
                  <a:schemeClr val="tx2"/>
                </a:solidFill>
              </a:rPr>
              <a:t>– </a:t>
            </a:r>
            <a:r>
              <a:rPr lang="ru-RU" sz="2000" b="1" dirty="0" smtClean="0">
                <a:solidFill>
                  <a:schemeClr val="tx2"/>
                </a:solidFill>
              </a:rPr>
              <a:t>сразу </a:t>
            </a:r>
            <a:r>
              <a:rPr lang="ru-RU" sz="2000" b="1" dirty="0">
                <a:solidFill>
                  <a:schemeClr val="tx2"/>
                </a:solidFill>
              </a:rPr>
              <a:t>происходит вызов сообщения о результате операции;</a:t>
            </a:r>
            <a:endParaRPr lang="ru-RU" sz="2000" b="1" i="1" dirty="0">
              <a:solidFill>
                <a:schemeClr val="tx2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ru-RU" sz="2000" b="1" dirty="0">
                <a:solidFill>
                  <a:schemeClr val="tx2"/>
                </a:solidFill>
              </a:rPr>
              <a:t>– </a:t>
            </a:r>
            <a:r>
              <a:rPr lang="en-US" sz="2000" b="1" dirty="0" err="1" smtClean="0">
                <a:solidFill>
                  <a:schemeClr val="tx2"/>
                </a:solidFill>
              </a:rPr>
              <a:t>sql</a:t>
            </a:r>
            <a:r>
              <a:rPr lang="ru-RU" sz="2000" b="1" dirty="0">
                <a:solidFill>
                  <a:schemeClr val="tx2"/>
                </a:solidFill>
              </a:rPr>
              <a:t>-запрос направлен на таблицу </a:t>
            </a:r>
            <a:r>
              <a:rPr lang="en-US" sz="2000" b="1" dirty="0">
                <a:solidFill>
                  <a:schemeClr val="tx2"/>
                </a:solidFill>
              </a:rPr>
              <a:t>returns</a:t>
            </a:r>
            <a:r>
              <a:rPr lang="ru-RU" sz="2000" b="1" dirty="0">
                <a:solidFill>
                  <a:schemeClr val="tx2"/>
                </a:solidFill>
              </a:rPr>
              <a:t>.</a:t>
            </a:r>
            <a:endParaRPr lang="ru-RU" sz="2000" b="1" i="1" dirty="0">
              <a:solidFill>
                <a:schemeClr val="tx2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05328" y="4645879"/>
            <a:ext cx="20455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 smtClean="0">
                <a:solidFill>
                  <a:schemeClr val="tx2"/>
                </a:solidFill>
              </a:rPr>
              <a:t>Рисунок 5 – </a:t>
            </a:r>
            <a:r>
              <a:rPr lang="en-US" b="1" dirty="0" smtClean="0">
                <a:solidFill>
                  <a:schemeClr val="tx2"/>
                </a:solidFill>
              </a:rPr>
              <a:t>Return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10" name="Рисунок 9"/>
          <p:cNvPicPr/>
          <p:nvPr/>
        </p:nvPicPr>
        <p:blipFill rotWithShape="1">
          <a:blip r:embed="rId3" cstate="print"/>
          <a:srcRect l="18546" t="13402" r="42429" b="40475"/>
          <a:stretch/>
        </p:blipFill>
        <p:spPr bwMode="auto">
          <a:xfrm>
            <a:off x="5943600" y="1142196"/>
            <a:ext cx="6019800" cy="35036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90" y="13122"/>
            <a:ext cx="18996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tx2"/>
                </a:solidFill>
              </a:rPr>
              <a:t>Return</a:t>
            </a:r>
            <a:endParaRPr lang="ru-RU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0709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220</Words>
  <Application>Microsoft Office PowerPoint</Application>
  <PresentationFormat>Произвольный</PresentationFormat>
  <Paragraphs>26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методических пособий        для технических специальностей</dc:title>
  <dc:creator>1</dc:creator>
  <cp:lastModifiedBy>студент</cp:lastModifiedBy>
  <cp:revision>41</cp:revision>
  <dcterms:created xsi:type="dcterms:W3CDTF">2014-11-14T10:50:57Z</dcterms:created>
  <dcterms:modified xsi:type="dcterms:W3CDTF">2019-06-29T05:09:42Z</dcterms:modified>
</cp:coreProperties>
</file>