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7" r:id="rId4"/>
    <p:sldId id="263" r:id="rId5"/>
    <p:sldId id="264" r:id="rId6"/>
    <p:sldId id="266" r:id="rId7"/>
    <p:sldId id="268" r:id="rId8"/>
    <p:sldId id="265" r:id="rId9"/>
    <p:sldId id="269" r:id="rId10"/>
    <p:sldId id="270" r:id="rId11"/>
    <p:sldId id="271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110" d="100"/>
          <a:sy n="110" d="100"/>
        </p:scale>
        <p:origin x="-558" y="-90"/>
      </p:cViewPr>
      <p:guideLst>
        <p:guide orient="horz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44420-3C55-4C6E-BFAC-F925AA05F022}" type="datetimeFigureOut">
              <a:rPr lang="ru-RU" smtClean="0"/>
              <a:pPr/>
              <a:t>29.06.2019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BDBF3-31A8-4C7F-8E18-79E622F879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768050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44420-3C55-4C6E-BFAC-F925AA05F022}" type="datetimeFigureOut">
              <a:rPr lang="ru-RU" smtClean="0"/>
              <a:pPr/>
              <a:t>29.06.2019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BDBF3-31A8-4C7F-8E18-79E622F879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718079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44420-3C55-4C6E-BFAC-F925AA05F022}" type="datetimeFigureOut">
              <a:rPr lang="ru-RU" smtClean="0"/>
              <a:pPr/>
              <a:t>29.06.2019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BDBF3-31A8-4C7F-8E18-79E622F879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836344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44420-3C55-4C6E-BFAC-F925AA05F022}" type="datetimeFigureOut">
              <a:rPr lang="ru-RU" smtClean="0"/>
              <a:pPr/>
              <a:t>29.06.2019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BDBF3-31A8-4C7F-8E18-79E622F879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96720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44420-3C55-4C6E-BFAC-F925AA05F022}" type="datetimeFigureOut">
              <a:rPr lang="ru-RU" smtClean="0"/>
              <a:pPr/>
              <a:t>29.06.2019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BDBF3-31A8-4C7F-8E18-79E622F879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3244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44420-3C55-4C6E-BFAC-F925AA05F022}" type="datetimeFigureOut">
              <a:rPr lang="ru-RU" smtClean="0"/>
              <a:pPr/>
              <a:t>29.06.2019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BDBF3-31A8-4C7F-8E18-79E622F879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80280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44420-3C55-4C6E-BFAC-F925AA05F022}" type="datetimeFigureOut">
              <a:rPr lang="ru-RU" smtClean="0"/>
              <a:pPr/>
              <a:t>29.06.2019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BDBF3-31A8-4C7F-8E18-79E622F879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244548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44420-3C55-4C6E-BFAC-F925AA05F022}" type="datetimeFigureOut">
              <a:rPr lang="ru-RU" smtClean="0"/>
              <a:pPr/>
              <a:t>29.06.2019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BDBF3-31A8-4C7F-8E18-79E622F879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56733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44420-3C55-4C6E-BFAC-F925AA05F022}" type="datetimeFigureOut">
              <a:rPr lang="ru-RU" smtClean="0"/>
              <a:pPr/>
              <a:t>29.06.2019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BDBF3-31A8-4C7F-8E18-79E622F879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306623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44420-3C55-4C6E-BFAC-F925AA05F022}" type="datetimeFigureOut">
              <a:rPr lang="ru-RU" smtClean="0"/>
              <a:pPr/>
              <a:t>29.06.2019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BDBF3-31A8-4C7F-8E18-79E622F879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63877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44420-3C55-4C6E-BFAC-F925AA05F022}" type="datetimeFigureOut">
              <a:rPr lang="ru-RU" smtClean="0"/>
              <a:pPr/>
              <a:t>29.06.2019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BDBF3-31A8-4C7F-8E18-79E622F879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12992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44420-3C55-4C6E-BFAC-F925AA05F022}" type="datetimeFigureOut">
              <a:rPr lang="ru-RU" smtClean="0"/>
              <a:pPr/>
              <a:t>29.06.2019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BDBF3-31A8-4C7F-8E18-79E622F879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179575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4785" y="-151263"/>
            <a:ext cx="12192000" cy="6955536"/>
          </a:xfrm>
          <a:prstGeom prst="rect">
            <a:avLst/>
          </a:prstGeom>
        </p:spPr>
      </p:pic>
      <p:sp>
        <p:nvSpPr>
          <p:cNvPr id="3" name="Заголовок 1"/>
          <p:cNvSpPr txBox="1">
            <a:spLocks/>
          </p:cNvSpPr>
          <p:nvPr/>
        </p:nvSpPr>
        <p:spPr>
          <a:xfrm>
            <a:off x="-304800" y="5670251"/>
            <a:ext cx="12482015" cy="147002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b="1" dirty="0" smtClean="0">
                <a:solidFill>
                  <a:schemeClr val="bg1"/>
                </a:solidFill>
              </a:rPr>
              <a:t>Презентация</a:t>
            </a:r>
          </a:p>
          <a:p>
            <a:r>
              <a:rPr lang="ru-RU" sz="1800" b="1" dirty="0" smtClean="0">
                <a:solidFill>
                  <a:schemeClr val="bg1"/>
                </a:solidFill>
              </a:rPr>
              <a:t>по производственной практике «Производственная практика (по профилю специальности)»</a:t>
            </a:r>
            <a:endParaRPr lang="ru-RU" sz="1800" i="1" dirty="0">
              <a:solidFill>
                <a:schemeClr val="bg1"/>
              </a:solidFill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3810000" y="6324600"/>
            <a:ext cx="64008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160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28600" y="6220597"/>
            <a:ext cx="1181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chemeClr val="bg1"/>
                </a:solidFill>
              </a:rPr>
              <a:t>Студента </a:t>
            </a:r>
            <a:r>
              <a:rPr lang="ru-RU" b="1" dirty="0" smtClean="0">
                <a:solidFill>
                  <a:schemeClr val="bg1"/>
                </a:solidFill>
              </a:rPr>
              <a:t>3 курса 309 </a:t>
            </a:r>
            <a:r>
              <a:rPr lang="ru-RU" b="1" dirty="0">
                <a:solidFill>
                  <a:schemeClr val="bg1"/>
                </a:solidFill>
              </a:rPr>
              <a:t>группы специальности «Программирование в КС</a:t>
            </a:r>
            <a:r>
              <a:rPr lang="ru-RU" b="1" dirty="0" smtClean="0">
                <a:solidFill>
                  <a:schemeClr val="bg1"/>
                </a:solidFill>
              </a:rPr>
              <a:t>», </a:t>
            </a:r>
            <a:r>
              <a:rPr lang="ru-RU" b="1" dirty="0" err="1" smtClean="0">
                <a:solidFill>
                  <a:schemeClr val="bg1"/>
                </a:solidFill>
              </a:rPr>
              <a:t>Куроедова</a:t>
            </a:r>
            <a:r>
              <a:rPr lang="ru-RU" b="1" dirty="0" smtClean="0">
                <a:solidFill>
                  <a:schemeClr val="bg1"/>
                </a:solidFill>
              </a:rPr>
              <a:t> Р. А. </a:t>
            </a:r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5108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6858000" y="1248889"/>
            <a:ext cx="4828440" cy="4467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chemeClr val="tx2"/>
                </a:solidFill>
              </a:rPr>
              <a:t>Страница </a:t>
            </a:r>
            <a:r>
              <a:rPr lang="en-US" sz="2400" b="1" dirty="0" err="1" smtClean="0">
                <a:solidFill>
                  <a:schemeClr val="tx2"/>
                </a:solidFill>
              </a:rPr>
              <a:t>Sellings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ru-RU" sz="2400" b="1" dirty="0">
                <a:solidFill>
                  <a:schemeClr val="tx2"/>
                </a:solidFill>
              </a:rPr>
              <a:t>страница реализует функционал продажи товаров и разделяется на 4 области: верхний </a:t>
            </a:r>
            <a:r>
              <a:rPr lang="ru-RU" sz="2400" b="1" dirty="0" err="1">
                <a:solidFill>
                  <a:schemeClr val="tx2"/>
                </a:solidFill>
              </a:rPr>
              <a:t>сайдбар</a:t>
            </a:r>
            <a:r>
              <a:rPr lang="ru-RU" sz="2400" b="1" dirty="0">
                <a:solidFill>
                  <a:schemeClr val="tx2"/>
                </a:solidFill>
              </a:rPr>
              <a:t>, область поиска товаров БД, область добавления товаров, не зарегистрированных в БД, и обозреватель </a:t>
            </a:r>
            <a:r>
              <a:rPr lang="ru-RU" sz="2400" b="1" dirty="0" smtClean="0">
                <a:solidFill>
                  <a:schemeClr val="tx2"/>
                </a:solidFill>
              </a:rPr>
              <a:t>чека</a:t>
            </a:r>
            <a:r>
              <a:rPr lang="ru-RU" sz="2400" b="1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1524000" y="5423903"/>
            <a:ext cx="211307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b="1" dirty="0" smtClean="0">
                <a:solidFill>
                  <a:schemeClr val="tx2"/>
                </a:solidFill>
              </a:rPr>
              <a:t>Рисунок 5 – </a:t>
            </a:r>
            <a:r>
              <a:rPr lang="en-US" b="1" dirty="0" err="1" smtClean="0">
                <a:solidFill>
                  <a:schemeClr val="tx2"/>
                </a:solidFill>
              </a:rPr>
              <a:t>Sellings</a:t>
            </a:r>
            <a:endParaRPr lang="ru-RU" b="1" dirty="0">
              <a:solidFill>
                <a:schemeClr val="tx2"/>
              </a:solidFill>
            </a:endParaRPr>
          </a:p>
        </p:txBody>
      </p:sp>
      <p:pic>
        <p:nvPicPr>
          <p:cNvPr id="6" name="Рисунок 5"/>
          <p:cNvPicPr/>
          <p:nvPr/>
        </p:nvPicPr>
        <p:blipFill rotWithShape="1">
          <a:blip r:embed="rId2" cstate="print"/>
          <a:srcRect l="22089" t="13746" r="39558" b="40207"/>
          <a:stretch/>
        </p:blipFill>
        <p:spPr bwMode="auto">
          <a:xfrm>
            <a:off x="228600" y="1447800"/>
            <a:ext cx="6015990" cy="40127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0" y="13122"/>
            <a:ext cx="18996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err="1" smtClean="0">
                <a:solidFill>
                  <a:schemeClr val="tx2"/>
                </a:solidFill>
              </a:rPr>
              <a:t>Sellings</a:t>
            </a:r>
            <a:endParaRPr lang="ru-RU" sz="3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7346920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90" y="0"/>
            <a:ext cx="12186610" cy="6861035"/>
          </a:xfrm>
          <a:prstGeom prst="rect">
            <a:avLst/>
          </a:prstGeom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304800" y="845194"/>
            <a:ext cx="51054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b="1" dirty="0" smtClean="0">
                <a:solidFill>
                  <a:schemeClr val="tx2"/>
                </a:solidFill>
              </a:rPr>
              <a:t>Разметка страницы </a:t>
            </a:r>
            <a:r>
              <a:rPr lang="en-US" sz="2000" b="1" dirty="0" smtClean="0">
                <a:solidFill>
                  <a:schemeClr val="tx2"/>
                </a:solidFill>
              </a:rPr>
              <a:t>Return</a:t>
            </a:r>
            <a:r>
              <a:rPr lang="ru-RU" sz="2000" b="1" dirty="0" smtClean="0">
                <a:solidFill>
                  <a:schemeClr val="tx2"/>
                </a:solidFill>
              </a:rPr>
              <a:t> </a:t>
            </a:r>
            <a:r>
              <a:rPr lang="ru-RU" sz="2000" b="1" dirty="0">
                <a:solidFill>
                  <a:schemeClr val="tx2"/>
                </a:solidFill>
              </a:rPr>
              <a:t>не отличается от разметки страницы </a:t>
            </a:r>
            <a:r>
              <a:rPr lang="en-US" sz="2000" b="1" dirty="0" err="1">
                <a:solidFill>
                  <a:schemeClr val="tx2"/>
                </a:solidFill>
              </a:rPr>
              <a:t>Sellings</a:t>
            </a:r>
            <a:r>
              <a:rPr lang="ru-RU" sz="2000" b="1" dirty="0">
                <a:solidFill>
                  <a:schemeClr val="tx2"/>
                </a:solidFill>
              </a:rPr>
              <a:t>. Функционал данной страницы отличается от функционала страницы </a:t>
            </a:r>
            <a:r>
              <a:rPr lang="en-US" sz="2000" b="1" dirty="0" err="1">
                <a:solidFill>
                  <a:schemeClr val="tx2"/>
                </a:solidFill>
              </a:rPr>
              <a:t>Sellings</a:t>
            </a:r>
            <a:r>
              <a:rPr lang="en-US" sz="2000" b="1" dirty="0">
                <a:solidFill>
                  <a:schemeClr val="tx2"/>
                </a:solidFill>
              </a:rPr>
              <a:t> </a:t>
            </a:r>
            <a:r>
              <a:rPr lang="ru-RU" sz="2000" b="1" dirty="0">
                <a:solidFill>
                  <a:schemeClr val="tx2"/>
                </a:solidFill>
              </a:rPr>
              <a:t>следующими параметрами:</a:t>
            </a:r>
            <a:endParaRPr lang="ru-RU" sz="2000" b="1" i="1" dirty="0">
              <a:solidFill>
                <a:schemeClr val="tx2"/>
              </a:solidFill>
            </a:endParaRPr>
          </a:p>
          <a:p>
            <a:pPr lvl="0" algn="just">
              <a:lnSpc>
                <a:spcPct val="150000"/>
              </a:lnSpc>
            </a:pPr>
            <a:r>
              <a:rPr lang="ru-RU" sz="2000" b="1" dirty="0">
                <a:solidFill>
                  <a:schemeClr val="tx2"/>
                </a:solidFill>
              </a:rPr>
              <a:t>– </a:t>
            </a:r>
            <a:r>
              <a:rPr lang="ru-RU" sz="2000" b="1" dirty="0" smtClean="0">
                <a:solidFill>
                  <a:schemeClr val="tx2"/>
                </a:solidFill>
              </a:rPr>
              <a:t>при </a:t>
            </a:r>
            <a:r>
              <a:rPr lang="ru-RU" sz="2000" b="1" dirty="0">
                <a:solidFill>
                  <a:schemeClr val="tx2"/>
                </a:solidFill>
              </a:rPr>
              <a:t>нажатии на кнопку подтверждения операции не происходит вызов диалогового окна </a:t>
            </a:r>
            <a:r>
              <a:rPr lang="en-US" sz="2000" b="1" dirty="0" err="1">
                <a:solidFill>
                  <a:schemeClr val="tx2"/>
                </a:solidFill>
              </a:rPr>
              <a:t>CustomerCash</a:t>
            </a:r>
            <a:r>
              <a:rPr lang="ru-RU" sz="2000" b="1" dirty="0" smtClean="0">
                <a:solidFill>
                  <a:schemeClr val="tx2"/>
                </a:solidFill>
              </a:rPr>
              <a:t>;</a:t>
            </a:r>
          </a:p>
          <a:p>
            <a:pPr lvl="0" algn="just">
              <a:lnSpc>
                <a:spcPct val="150000"/>
              </a:lnSpc>
            </a:pPr>
            <a:r>
              <a:rPr lang="ru-RU" sz="2000" b="1" dirty="0">
                <a:solidFill>
                  <a:schemeClr val="tx2"/>
                </a:solidFill>
              </a:rPr>
              <a:t>– </a:t>
            </a:r>
            <a:r>
              <a:rPr lang="ru-RU" sz="2000" b="1" dirty="0" smtClean="0">
                <a:solidFill>
                  <a:schemeClr val="tx2"/>
                </a:solidFill>
              </a:rPr>
              <a:t>сразу </a:t>
            </a:r>
            <a:r>
              <a:rPr lang="ru-RU" sz="2000" b="1" dirty="0">
                <a:solidFill>
                  <a:schemeClr val="tx2"/>
                </a:solidFill>
              </a:rPr>
              <a:t>происходит вызов сообщения о результате операции;</a:t>
            </a:r>
            <a:endParaRPr lang="ru-RU" sz="2000" b="1" i="1" dirty="0">
              <a:solidFill>
                <a:schemeClr val="tx2"/>
              </a:solidFill>
            </a:endParaRPr>
          </a:p>
          <a:p>
            <a:pPr lvl="0" algn="just">
              <a:lnSpc>
                <a:spcPct val="150000"/>
              </a:lnSpc>
            </a:pPr>
            <a:r>
              <a:rPr lang="ru-RU" sz="2000" b="1" dirty="0">
                <a:solidFill>
                  <a:schemeClr val="tx2"/>
                </a:solidFill>
              </a:rPr>
              <a:t>– </a:t>
            </a:r>
            <a:r>
              <a:rPr lang="en-US" sz="2000" b="1" dirty="0" err="1" smtClean="0">
                <a:solidFill>
                  <a:schemeClr val="tx2"/>
                </a:solidFill>
              </a:rPr>
              <a:t>sql</a:t>
            </a:r>
            <a:r>
              <a:rPr lang="ru-RU" sz="2000" b="1" dirty="0">
                <a:solidFill>
                  <a:schemeClr val="tx2"/>
                </a:solidFill>
              </a:rPr>
              <a:t>-запрос направлен на таблицу </a:t>
            </a:r>
            <a:r>
              <a:rPr lang="en-US" sz="2000" b="1" dirty="0">
                <a:solidFill>
                  <a:schemeClr val="tx2"/>
                </a:solidFill>
              </a:rPr>
              <a:t>returns</a:t>
            </a:r>
            <a:r>
              <a:rPr lang="ru-RU" sz="2000" b="1" dirty="0">
                <a:solidFill>
                  <a:schemeClr val="tx2"/>
                </a:solidFill>
              </a:rPr>
              <a:t>.</a:t>
            </a:r>
            <a:endParaRPr lang="ru-RU" sz="2000" b="1" i="1" dirty="0">
              <a:solidFill>
                <a:schemeClr val="tx2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805328" y="4645879"/>
            <a:ext cx="2045560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b="1" dirty="0" smtClean="0">
                <a:solidFill>
                  <a:schemeClr val="tx2"/>
                </a:solidFill>
              </a:rPr>
              <a:t>Рисунок 6 – </a:t>
            </a:r>
            <a:r>
              <a:rPr lang="en-US" b="1" dirty="0" smtClean="0">
                <a:solidFill>
                  <a:schemeClr val="tx2"/>
                </a:solidFill>
              </a:rPr>
              <a:t>Return</a:t>
            </a:r>
            <a:endParaRPr lang="ru-RU" b="1" dirty="0">
              <a:solidFill>
                <a:schemeClr val="tx2"/>
              </a:solidFill>
            </a:endParaRPr>
          </a:p>
        </p:txBody>
      </p:sp>
      <p:pic>
        <p:nvPicPr>
          <p:cNvPr id="10" name="Рисунок 9"/>
          <p:cNvPicPr/>
          <p:nvPr/>
        </p:nvPicPr>
        <p:blipFill rotWithShape="1">
          <a:blip r:embed="rId3" cstate="print"/>
          <a:srcRect l="18546" t="13402" r="42429" b="40475"/>
          <a:stretch/>
        </p:blipFill>
        <p:spPr bwMode="auto">
          <a:xfrm>
            <a:off x="5943600" y="1142196"/>
            <a:ext cx="6019800" cy="350368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390" y="13122"/>
            <a:ext cx="1899610" cy="75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chemeClr val="tx2"/>
                </a:solidFill>
              </a:rPr>
              <a:t>Return</a:t>
            </a:r>
            <a:endParaRPr lang="ru-RU" sz="3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8350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92" y="0"/>
            <a:ext cx="12186610" cy="6861035"/>
          </a:xfrm>
          <a:prstGeom prst="rect">
            <a:avLst/>
          </a:prstGeom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81000" y="712931"/>
            <a:ext cx="11201400" cy="14465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0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chemeClr val="tx2"/>
                </a:solidFill>
                <a:latin typeface="+mn-lt"/>
              </a:rPr>
              <a:t>Предметная </a:t>
            </a:r>
            <a:r>
              <a:rPr lang="ru-RU" sz="2400" b="1" dirty="0">
                <a:solidFill>
                  <a:schemeClr val="tx2"/>
                </a:solidFill>
                <a:latin typeface="+mn-lt"/>
              </a:rPr>
              <a:t>область — касса. Она включает в себя следующие компоненты: учёт смен, учёт продаж, учёт возвратов и учёт товаров. </a:t>
            </a:r>
            <a:endParaRPr lang="ru-RU" altLang="ru-RU" sz="2400" dirty="0" smtClean="0">
              <a:latin typeface="PT Sans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1600" dirty="0"/>
          </a:p>
        </p:txBody>
      </p:sp>
      <p:pic>
        <p:nvPicPr>
          <p:cNvPr id="1026" name="Picture 2" descr="https://pp.userapi.com/c851036/v851036898/15686b/Ri0GRYMSBe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92044"/>
            <a:ext cx="9572895" cy="2332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4495800" y="4572000"/>
            <a:ext cx="27056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600" b="1" dirty="0">
                <a:solidFill>
                  <a:schemeClr val="tx2"/>
                </a:solidFill>
              </a:rPr>
              <a:t>Рисунок 1 – </a:t>
            </a:r>
            <a:r>
              <a:rPr lang="ru-RU" sz="1600" b="1" dirty="0" smtClean="0">
                <a:solidFill>
                  <a:schemeClr val="tx2"/>
                </a:solidFill>
              </a:rPr>
              <a:t>Модель данных</a:t>
            </a:r>
            <a:endParaRPr lang="ru-RU" sz="1600" b="1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20433"/>
            <a:ext cx="396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3200" b="1" dirty="0" smtClean="0">
                <a:solidFill>
                  <a:schemeClr val="tx2"/>
                </a:solidFill>
              </a:rPr>
              <a:t>Предметная область</a:t>
            </a:r>
            <a:endParaRPr lang="ru-RU" sz="3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1281553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90" y="0"/>
            <a:ext cx="12186610" cy="686103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4962089" y="706694"/>
            <a:ext cx="674433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200" b="1" dirty="0">
                <a:solidFill>
                  <a:schemeClr val="tx2"/>
                </a:solidFill>
              </a:rPr>
              <a:t>Базовые сущности этой предметной области: </a:t>
            </a:r>
          </a:p>
          <a:p>
            <a:pPr algn="just">
              <a:lnSpc>
                <a:spcPct val="150000"/>
              </a:lnSpc>
            </a:pPr>
            <a:r>
              <a:rPr lang="ru-RU" sz="2200" b="1" dirty="0">
                <a:solidFill>
                  <a:schemeClr val="tx2"/>
                </a:solidFill>
              </a:rPr>
              <a:t>‒ Смены. Атрибуты смен — </a:t>
            </a:r>
            <a:r>
              <a:rPr lang="ru-RU" sz="2200" b="1" dirty="0" err="1">
                <a:solidFill>
                  <a:schemeClr val="tx2"/>
                </a:solidFill>
              </a:rPr>
              <a:t>id</a:t>
            </a:r>
            <a:r>
              <a:rPr lang="ru-RU" sz="2200" b="1" dirty="0">
                <a:solidFill>
                  <a:schemeClr val="tx2"/>
                </a:solidFill>
              </a:rPr>
              <a:t>, дата начала и завершения смены, продажи, возвраты, изъятия и внесения. </a:t>
            </a:r>
          </a:p>
          <a:p>
            <a:pPr algn="just">
              <a:lnSpc>
                <a:spcPct val="150000"/>
              </a:lnSpc>
            </a:pPr>
            <a:r>
              <a:rPr lang="ru-RU" sz="2200" b="1" dirty="0">
                <a:solidFill>
                  <a:schemeClr val="tx2"/>
                </a:solidFill>
              </a:rPr>
              <a:t>‒ Продажи. Атрибуты продаж — артикул, наименование, количество, цена, </a:t>
            </a:r>
            <a:r>
              <a:rPr lang="ru-RU" sz="2200" b="1" dirty="0" err="1">
                <a:solidFill>
                  <a:schemeClr val="tx2"/>
                </a:solidFill>
              </a:rPr>
              <a:t>id</a:t>
            </a:r>
            <a:r>
              <a:rPr lang="ru-RU" sz="2200" b="1" dirty="0">
                <a:solidFill>
                  <a:schemeClr val="tx2"/>
                </a:solidFill>
              </a:rPr>
              <a:t> смены. </a:t>
            </a:r>
          </a:p>
          <a:p>
            <a:pPr algn="just">
              <a:lnSpc>
                <a:spcPct val="150000"/>
              </a:lnSpc>
            </a:pPr>
            <a:r>
              <a:rPr lang="ru-RU" sz="2200" b="1" dirty="0">
                <a:solidFill>
                  <a:schemeClr val="tx2"/>
                </a:solidFill>
              </a:rPr>
              <a:t>‒ Товары. Атрибуты товара — артикул, наименование товара, количество, цен, скидка. </a:t>
            </a:r>
          </a:p>
          <a:p>
            <a:pPr algn="just">
              <a:lnSpc>
                <a:spcPct val="150000"/>
              </a:lnSpc>
            </a:pPr>
            <a:r>
              <a:rPr lang="ru-RU" sz="2200" b="1" dirty="0">
                <a:solidFill>
                  <a:schemeClr val="tx2"/>
                </a:solidFill>
              </a:rPr>
              <a:t>‒ Возвраты. Атрибуты возврата — артикул, наименование, цена, количество, </a:t>
            </a:r>
            <a:r>
              <a:rPr lang="ru-RU" sz="2200" b="1" dirty="0" err="1">
                <a:solidFill>
                  <a:schemeClr val="tx2"/>
                </a:solidFill>
              </a:rPr>
              <a:t>id</a:t>
            </a:r>
            <a:r>
              <a:rPr lang="ru-RU" sz="2200" b="1" dirty="0">
                <a:solidFill>
                  <a:schemeClr val="tx2"/>
                </a:solidFill>
              </a:rPr>
              <a:t> смены.</a:t>
            </a:r>
          </a:p>
          <a:p>
            <a:pPr>
              <a:spcBef>
                <a:spcPts val="0"/>
              </a:spcBef>
            </a:pPr>
            <a:endParaRPr lang="ru-RU" b="1" dirty="0">
              <a:solidFill>
                <a:schemeClr val="tx2"/>
              </a:solidFill>
              <a:latin typeface="PT Sans" panose="020B0503020203020204" pitchFamily="34" charset="-52"/>
            </a:endParaRPr>
          </a:p>
        </p:txBody>
      </p:sp>
      <p:pic>
        <p:nvPicPr>
          <p:cNvPr id="2050" name="Picture 2" descr="https://pp.userapi.com/c851036/v851036898/156862/3BWZkCgibn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440" y="857241"/>
            <a:ext cx="4800600" cy="4319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1097018" y="5158154"/>
            <a:ext cx="25506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600" b="1" dirty="0">
                <a:solidFill>
                  <a:schemeClr val="tx2"/>
                </a:solidFill>
              </a:rPr>
              <a:t>Рисунок </a:t>
            </a:r>
            <a:r>
              <a:rPr lang="ru-RU" sz="1600" b="1" dirty="0" smtClean="0">
                <a:solidFill>
                  <a:schemeClr val="tx2"/>
                </a:solidFill>
              </a:rPr>
              <a:t>2 </a:t>
            </a:r>
            <a:r>
              <a:rPr lang="ru-RU" sz="1600" b="1" dirty="0">
                <a:solidFill>
                  <a:schemeClr val="tx2"/>
                </a:solidFill>
              </a:rPr>
              <a:t>– </a:t>
            </a:r>
            <a:r>
              <a:rPr lang="en-US" sz="1600" b="1" dirty="0" smtClean="0">
                <a:solidFill>
                  <a:schemeClr val="tx2"/>
                </a:solidFill>
              </a:rPr>
              <a:t>ER-</a:t>
            </a:r>
            <a:r>
              <a:rPr lang="ru-RU" sz="1600" b="1" dirty="0" smtClean="0">
                <a:solidFill>
                  <a:schemeClr val="tx2"/>
                </a:solidFill>
              </a:rPr>
              <a:t>диаграмма</a:t>
            </a:r>
            <a:endParaRPr lang="ru-RU" sz="1600" b="1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0" y="13122"/>
            <a:ext cx="4490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3200" b="1" dirty="0" smtClean="0">
                <a:solidFill>
                  <a:schemeClr val="tx2"/>
                </a:solidFill>
              </a:rPr>
              <a:t>Модель базы данных</a:t>
            </a:r>
            <a:endParaRPr lang="ru-RU" sz="3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293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39649" y="-15574"/>
            <a:ext cx="12186610" cy="6861035"/>
          </a:xfrm>
          <a:prstGeom prst="rect">
            <a:avLst/>
          </a:prstGeom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350150" y="5714999"/>
            <a:ext cx="365379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30238" algn="l"/>
              </a:tabLst>
            </a:pP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ea typeface="Calibri" pitchFamily="34" charset="0"/>
                <a:cs typeface="Times New Roman" pitchFamily="18" charset="0"/>
              </a:rPr>
              <a:t>Рисунок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ea typeface="Calibri" pitchFamily="34" charset="0"/>
                <a:cs typeface="Times New Roman" pitchFamily="18" charset="0"/>
              </a:rPr>
              <a:t> </a:t>
            </a:r>
            <a:r>
              <a:rPr lang="ru-RU" sz="1600" b="1" dirty="0">
                <a:solidFill>
                  <a:schemeClr val="tx2"/>
                </a:solidFill>
                <a:ea typeface="Calibri" pitchFamily="34" charset="0"/>
                <a:cs typeface="Times New Roman" pitchFamily="18" charset="0"/>
              </a:rPr>
              <a:t>3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ea typeface="Times New Roman" pitchFamily="18" charset="0"/>
                <a:cs typeface="Times New Roman" pitchFamily="18" charset="0"/>
              </a:rPr>
              <a:t>—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ea typeface="Calibri" pitchFamily="34" charset="0"/>
                <a:cs typeface="Times New Roman" pitchFamily="18" charset="0"/>
              </a:rPr>
              <a:t>Окна и страницы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cs typeface="Arial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395" y="767816"/>
            <a:ext cx="4607405" cy="248283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90" y="13122"/>
            <a:ext cx="2814010" cy="75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3200" b="1" dirty="0" smtClean="0">
                <a:solidFill>
                  <a:schemeClr val="tx2"/>
                </a:solidFill>
              </a:rPr>
              <a:t>Интерфейс</a:t>
            </a:r>
            <a:endParaRPr lang="ru-RU" sz="3200" b="1" dirty="0">
              <a:solidFill>
                <a:schemeClr val="tx2"/>
              </a:solidFill>
            </a:endParaRPr>
          </a:p>
        </p:txBody>
      </p:sp>
      <p:pic>
        <p:nvPicPr>
          <p:cNvPr id="9" name="Рисунок 8"/>
          <p:cNvPicPr/>
          <p:nvPr/>
        </p:nvPicPr>
        <p:blipFill rotWithShape="1">
          <a:blip r:embed="rId4" cstate="print"/>
          <a:srcRect l="16808" t="14089" r="44747" b="41237"/>
          <a:stretch/>
        </p:blipFill>
        <p:spPr bwMode="auto">
          <a:xfrm>
            <a:off x="6010154" y="778524"/>
            <a:ext cx="4495800" cy="247213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0" name="Рисунок 9"/>
          <p:cNvPicPr/>
          <p:nvPr/>
        </p:nvPicPr>
        <p:blipFill rotWithShape="1">
          <a:blip r:embed="rId5" cstate="print"/>
          <a:srcRect l="22089" t="13746" r="39558" b="40207"/>
          <a:stretch/>
        </p:blipFill>
        <p:spPr bwMode="auto">
          <a:xfrm>
            <a:off x="1412395" y="3261362"/>
            <a:ext cx="4607406" cy="245363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1" name="Рисунок 10"/>
          <p:cNvPicPr/>
          <p:nvPr/>
        </p:nvPicPr>
        <p:blipFill rotWithShape="1">
          <a:blip r:embed="rId6" cstate="print"/>
          <a:srcRect l="18546" t="13402" r="42429" b="40475"/>
          <a:stretch/>
        </p:blipFill>
        <p:spPr bwMode="auto">
          <a:xfrm>
            <a:off x="6019801" y="3250655"/>
            <a:ext cx="4486154" cy="246434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xmlns="" val="581750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90" y="0"/>
            <a:ext cx="12186610" cy="6861035"/>
          </a:xfrm>
          <a:prstGeom prst="rect">
            <a:avLst/>
          </a:prstGeom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5087359" y="4038600"/>
            <a:ext cx="2017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</a:pPr>
            <a:r>
              <a:rPr lang="ru-RU" b="1" dirty="0">
                <a:solidFill>
                  <a:schemeClr val="tx2"/>
                </a:solidFill>
                <a:ea typeface="Calibri" pitchFamily="34" charset="0"/>
                <a:cs typeface="Times New Roman" pitchFamily="18" charset="0"/>
              </a:rPr>
              <a:t>Рисунок</a:t>
            </a:r>
            <a:r>
              <a:rPr lang="en-US" b="1" dirty="0">
                <a:solidFill>
                  <a:schemeClr val="tx2"/>
                </a:solidFill>
                <a:ea typeface="Calibri" pitchFamily="34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ea typeface="Calibri" pitchFamily="34" charset="0"/>
                <a:cs typeface="Times New Roman" pitchFamily="18" charset="0"/>
              </a:rPr>
              <a:t>4 </a:t>
            </a:r>
            <a:r>
              <a:rPr lang="ru-RU" b="1" dirty="0">
                <a:solidFill>
                  <a:schemeClr val="tx2"/>
                </a:solidFill>
                <a:ea typeface="Times New Roman" pitchFamily="18" charset="0"/>
                <a:cs typeface="Times New Roman" pitchFamily="18" charset="0"/>
              </a:rPr>
              <a:t>—</a:t>
            </a:r>
            <a:r>
              <a:rPr lang="en-US" b="1" dirty="0">
                <a:solidFill>
                  <a:schemeClr val="tx2"/>
                </a:solidFill>
                <a:ea typeface="Calibri" pitchFamily="34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ea typeface="Calibri" pitchFamily="34" charset="0"/>
                <a:cs typeface="Times New Roman" pitchFamily="18" charset="0"/>
              </a:rPr>
              <a:t>items</a:t>
            </a:r>
            <a:endParaRPr lang="en-US" sz="2400" b="1" dirty="0">
              <a:solidFill>
                <a:schemeClr val="tx2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0" y="13122"/>
            <a:ext cx="2966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3200" b="1" dirty="0" smtClean="0">
                <a:solidFill>
                  <a:schemeClr val="tx2"/>
                </a:solidFill>
              </a:rPr>
              <a:t>Таблица </a:t>
            </a:r>
            <a:r>
              <a:rPr lang="en-US" sz="3200" b="1" dirty="0" smtClean="0">
                <a:solidFill>
                  <a:schemeClr val="tx2"/>
                </a:solidFill>
              </a:rPr>
              <a:t>items</a:t>
            </a:r>
            <a:endParaRPr lang="ru-RU" sz="3200" b="1" dirty="0">
              <a:solidFill>
                <a:schemeClr val="tx2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20500" t="18605" r="46500" b="66511"/>
          <a:stretch/>
        </p:blipFill>
        <p:spPr>
          <a:xfrm>
            <a:off x="507497" y="1258351"/>
            <a:ext cx="11177005" cy="270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230852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90" y="0"/>
            <a:ext cx="12186610" cy="6861035"/>
          </a:xfrm>
          <a:prstGeom prst="rect">
            <a:avLst/>
          </a:prstGeom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5257800" y="4191000"/>
            <a:ext cx="208967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b="1" dirty="0" smtClean="0">
                <a:solidFill>
                  <a:schemeClr val="tx2"/>
                </a:solidFill>
              </a:rPr>
              <a:t>Рисунок </a:t>
            </a:r>
            <a:r>
              <a:rPr lang="en-US" b="1" dirty="0" smtClean="0">
                <a:solidFill>
                  <a:schemeClr val="tx2"/>
                </a:solidFill>
              </a:rPr>
              <a:t>6</a:t>
            </a:r>
            <a:r>
              <a:rPr lang="ru-RU" b="1" dirty="0" smtClean="0">
                <a:solidFill>
                  <a:schemeClr val="tx2"/>
                </a:solidFill>
              </a:rPr>
              <a:t> – </a:t>
            </a:r>
            <a:r>
              <a:rPr lang="en-US" b="1" dirty="0" smtClean="0">
                <a:solidFill>
                  <a:schemeClr val="tx2"/>
                </a:solidFill>
              </a:rPr>
              <a:t>returns</a:t>
            </a:r>
            <a:endParaRPr lang="ru-RU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0" y="13122"/>
            <a:ext cx="31950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3200" b="1" dirty="0" smtClean="0">
                <a:solidFill>
                  <a:schemeClr val="tx2"/>
                </a:solidFill>
              </a:rPr>
              <a:t>Таблица </a:t>
            </a:r>
            <a:r>
              <a:rPr lang="en-US" sz="3200" b="1" dirty="0" smtClean="0">
                <a:solidFill>
                  <a:schemeClr val="tx2"/>
                </a:solidFill>
              </a:rPr>
              <a:t>returns</a:t>
            </a:r>
            <a:endParaRPr lang="ru-RU" sz="3200" b="1" dirty="0">
              <a:solidFill>
                <a:schemeClr val="tx2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l="22000" t="18371" r="45500" b="65814"/>
          <a:stretch/>
        </p:blipFill>
        <p:spPr>
          <a:xfrm>
            <a:off x="328500" y="1174154"/>
            <a:ext cx="11534999" cy="301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03070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90" y="0"/>
            <a:ext cx="12186610" cy="6861035"/>
          </a:xfrm>
          <a:prstGeom prst="rect">
            <a:avLst/>
          </a:prstGeom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5254916" y="4191000"/>
            <a:ext cx="209544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b="1" dirty="0" smtClean="0">
                <a:solidFill>
                  <a:schemeClr val="tx2"/>
                </a:solidFill>
              </a:rPr>
              <a:t>Рисунок </a:t>
            </a:r>
            <a:r>
              <a:rPr lang="en-US" b="1" dirty="0" smtClean="0">
                <a:solidFill>
                  <a:schemeClr val="tx2"/>
                </a:solidFill>
              </a:rPr>
              <a:t>6</a:t>
            </a:r>
            <a:r>
              <a:rPr lang="ru-RU" b="1" dirty="0" smtClean="0">
                <a:solidFill>
                  <a:schemeClr val="tx2"/>
                </a:solidFill>
              </a:rPr>
              <a:t> – </a:t>
            </a:r>
            <a:r>
              <a:rPr lang="en-US" b="1" dirty="0" err="1" smtClean="0">
                <a:solidFill>
                  <a:schemeClr val="tx2"/>
                </a:solidFill>
              </a:rPr>
              <a:t>sellings</a:t>
            </a:r>
            <a:endParaRPr lang="ru-RU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0" y="13122"/>
            <a:ext cx="3195010" cy="75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3200" b="1" dirty="0" smtClean="0">
                <a:solidFill>
                  <a:schemeClr val="tx2"/>
                </a:solidFill>
              </a:rPr>
              <a:t>Таблица </a:t>
            </a:r>
            <a:r>
              <a:rPr lang="en-US" sz="3200" b="1" dirty="0" err="1" smtClean="0">
                <a:solidFill>
                  <a:schemeClr val="tx2"/>
                </a:solidFill>
              </a:rPr>
              <a:t>sellings</a:t>
            </a:r>
            <a:endParaRPr lang="ru-RU" sz="3200" b="1" dirty="0">
              <a:solidFill>
                <a:schemeClr val="tx2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l="22000" t="18604" r="45500" b="65582"/>
          <a:stretch/>
        </p:blipFill>
        <p:spPr>
          <a:xfrm>
            <a:off x="422836" y="1223499"/>
            <a:ext cx="11346328" cy="296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57315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5139648" y="4870881"/>
            <a:ext cx="191270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b="1" dirty="0" smtClean="0">
                <a:solidFill>
                  <a:schemeClr val="tx2"/>
                </a:solidFill>
              </a:rPr>
              <a:t>Рисунок </a:t>
            </a:r>
            <a:r>
              <a:rPr lang="en-US" b="1" dirty="0" smtClean="0">
                <a:solidFill>
                  <a:schemeClr val="tx2"/>
                </a:solidFill>
              </a:rPr>
              <a:t>5</a:t>
            </a:r>
            <a:r>
              <a:rPr lang="ru-RU" b="1" dirty="0" smtClean="0">
                <a:solidFill>
                  <a:schemeClr val="tx2"/>
                </a:solidFill>
              </a:rPr>
              <a:t> – </a:t>
            </a:r>
            <a:r>
              <a:rPr lang="en-US" b="1" dirty="0" smtClean="0">
                <a:solidFill>
                  <a:schemeClr val="tx2"/>
                </a:solidFill>
              </a:rPr>
              <a:t>shifts</a:t>
            </a:r>
            <a:endParaRPr lang="ru-RU" b="1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0" y="13122"/>
            <a:ext cx="26616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3200" b="1" dirty="0" smtClean="0">
                <a:solidFill>
                  <a:schemeClr val="tx2"/>
                </a:solidFill>
              </a:rPr>
              <a:t>Таблица </a:t>
            </a:r>
            <a:r>
              <a:rPr lang="en-US" sz="3200" b="1" dirty="0" smtClean="0">
                <a:solidFill>
                  <a:schemeClr val="tx2"/>
                </a:solidFill>
              </a:rPr>
              <a:t>shifts</a:t>
            </a:r>
            <a:endParaRPr lang="ru-RU" sz="3200" b="1" dirty="0">
              <a:solidFill>
                <a:schemeClr val="tx2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2000" t="18372" r="34000" b="57442"/>
          <a:stretch/>
        </p:blipFill>
        <p:spPr>
          <a:xfrm>
            <a:off x="293076" y="1441881"/>
            <a:ext cx="1160584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005972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90" y="0"/>
            <a:ext cx="12186610" cy="6861035"/>
          </a:xfrm>
          <a:prstGeom prst="rect">
            <a:avLst/>
          </a:prstGeom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708659" y="1058919"/>
            <a:ext cx="10896600" cy="114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b="1" dirty="0" smtClean="0">
                <a:solidFill>
                  <a:schemeClr val="tx2"/>
                </a:solidFill>
              </a:rPr>
              <a:t>Страница </a:t>
            </a:r>
            <a:r>
              <a:rPr lang="en-US" sz="2400" b="1" dirty="0" smtClean="0">
                <a:solidFill>
                  <a:schemeClr val="tx2"/>
                </a:solidFill>
              </a:rPr>
              <a:t>Shifts </a:t>
            </a:r>
            <a:r>
              <a:rPr lang="ru-RU" sz="2400" b="1" dirty="0" smtClean="0">
                <a:solidFill>
                  <a:schemeClr val="tx2"/>
                </a:solidFill>
              </a:rPr>
              <a:t>содержит </a:t>
            </a:r>
            <a:r>
              <a:rPr lang="ru-RU" sz="2400" b="1" dirty="0">
                <a:solidFill>
                  <a:schemeClr val="tx2"/>
                </a:solidFill>
              </a:rPr>
              <a:t>в себе функционал работы со сменой. </a:t>
            </a:r>
            <a:endParaRPr lang="ru-RU" sz="2400" b="1" dirty="0" smtClean="0">
              <a:solidFill>
                <a:schemeClr val="tx2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ru-RU" sz="2400" b="1" dirty="0" smtClean="0">
                <a:solidFill>
                  <a:schemeClr val="tx2"/>
                </a:solidFill>
              </a:rPr>
              <a:t>Статистика </a:t>
            </a:r>
            <a:r>
              <a:rPr lang="ru-RU" sz="2400" b="1" dirty="0">
                <a:solidFill>
                  <a:schemeClr val="tx2"/>
                </a:solidFill>
              </a:rPr>
              <a:t>смены записывается в класс </a:t>
            </a:r>
            <a:r>
              <a:rPr lang="en-US" sz="2400" b="1" dirty="0" err="1">
                <a:solidFill>
                  <a:schemeClr val="tx2"/>
                </a:solidFill>
              </a:rPr>
              <a:t>ShiftStats</a:t>
            </a:r>
            <a:r>
              <a:rPr lang="ru-RU" sz="2400" b="1" dirty="0" smtClean="0">
                <a:solidFill>
                  <a:schemeClr val="tx2"/>
                </a:solidFill>
              </a:rPr>
              <a:t>.</a:t>
            </a:r>
            <a:endParaRPr lang="ru-RU" sz="2400" b="1" dirty="0">
              <a:solidFill>
                <a:schemeClr val="tx2"/>
              </a:solidFill>
            </a:endParaRPr>
          </a:p>
        </p:txBody>
      </p:sp>
      <p:pic>
        <p:nvPicPr>
          <p:cNvPr id="9" name="Рисунок 8"/>
          <p:cNvPicPr/>
          <p:nvPr/>
        </p:nvPicPr>
        <p:blipFill rotWithShape="1">
          <a:blip r:embed="rId3" cstate="print"/>
          <a:srcRect l="16808" t="14089" r="44747" b="41237"/>
          <a:stretch/>
        </p:blipFill>
        <p:spPr bwMode="auto">
          <a:xfrm>
            <a:off x="3581400" y="2328367"/>
            <a:ext cx="5029200" cy="329215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5145304" y="5659764"/>
            <a:ext cx="2023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</a:pPr>
            <a:r>
              <a:rPr lang="ru-RU" b="1" dirty="0">
                <a:solidFill>
                  <a:schemeClr val="tx2"/>
                </a:solidFill>
                <a:ea typeface="Calibri" pitchFamily="34" charset="0"/>
                <a:cs typeface="Times New Roman" pitchFamily="18" charset="0"/>
              </a:rPr>
              <a:t>Рисунок</a:t>
            </a:r>
            <a:r>
              <a:rPr lang="en-US" b="1" dirty="0">
                <a:solidFill>
                  <a:schemeClr val="tx2"/>
                </a:solidFill>
                <a:ea typeface="Calibri" pitchFamily="34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ea typeface="Calibri" pitchFamily="34" charset="0"/>
                <a:cs typeface="Times New Roman" pitchFamily="18" charset="0"/>
              </a:rPr>
              <a:t>4 </a:t>
            </a:r>
            <a:r>
              <a:rPr lang="ru-RU" b="1" dirty="0">
                <a:solidFill>
                  <a:schemeClr val="tx2"/>
                </a:solidFill>
                <a:ea typeface="Times New Roman" pitchFamily="18" charset="0"/>
                <a:cs typeface="Times New Roman" pitchFamily="18" charset="0"/>
              </a:rPr>
              <a:t>—</a:t>
            </a:r>
            <a:r>
              <a:rPr lang="en-US" b="1" dirty="0">
                <a:solidFill>
                  <a:schemeClr val="tx2"/>
                </a:solidFill>
                <a:ea typeface="Calibri" pitchFamily="34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ea typeface="Calibri" pitchFamily="34" charset="0"/>
                <a:cs typeface="Times New Roman" pitchFamily="18" charset="0"/>
              </a:rPr>
              <a:t>Shifts</a:t>
            </a:r>
            <a:endParaRPr lang="en-US" sz="2400" b="1" dirty="0">
              <a:solidFill>
                <a:schemeClr val="tx2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0" y="13122"/>
            <a:ext cx="15948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chemeClr val="tx2"/>
                </a:solidFill>
              </a:rPr>
              <a:t>Shifts</a:t>
            </a:r>
            <a:endParaRPr lang="ru-RU" sz="3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377081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295</Words>
  <Application>Microsoft Office PowerPoint</Application>
  <PresentationFormat>Произвольный</PresentationFormat>
  <Paragraphs>36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методических пособий        для технических специальностей</dc:title>
  <dc:creator>1</dc:creator>
  <cp:lastModifiedBy>студент</cp:lastModifiedBy>
  <cp:revision>44</cp:revision>
  <dcterms:created xsi:type="dcterms:W3CDTF">2014-11-14T10:50:57Z</dcterms:created>
  <dcterms:modified xsi:type="dcterms:W3CDTF">2019-06-29T05:09:24Z</dcterms:modified>
</cp:coreProperties>
</file>