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7" r:id="rId4"/>
    <p:sldId id="264" r:id="rId5"/>
    <p:sldId id="269" r:id="rId6"/>
    <p:sldId id="268" r:id="rId7"/>
    <p:sldId id="266" r:id="rId8"/>
    <p:sldId id="271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744" y="7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4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72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2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73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2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4420-3C55-4C6E-BFAC-F925AA05F022}" type="datetimeFigureOut">
              <a:rPr lang="ru-RU" smtClean="0"/>
              <a:pPr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85" y="-151263"/>
            <a:ext cx="12192000" cy="6955536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-304800" y="5670251"/>
            <a:ext cx="12482015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chemeClr val="bg1"/>
                </a:solidFill>
              </a:rPr>
              <a:t>Презентация</a:t>
            </a:r>
          </a:p>
          <a:p>
            <a:r>
              <a:rPr lang="ru-RU" sz="1800" b="1" dirty="0" smtClean="0">
                <a:solidFill>
                  <a:schemeClr val="bg1"/>
                </a:solidFill>
              </a:rPr>
              <a:t>по производственной практике «Производственная практика (по профилю специальности)»</a:t>
            </a:r>
            <a:endParaRPr lang="ru-RU" sz="1800" i="1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810000" y="6324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6220597"/>
            <a:ext cx="1181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Студента </a:t>
            </a:r>
            <a:r>
              <a:rPr lang="en-US" b="1" dirty="0" smtClean="0">
                <a:solidFill>
                  <a:schemeClr val="bg1"/>
                </a:solidFill>
              </a:rPr>
              <a:t>4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курса </a:t>
            </a:r>
            <a:r>
              <a:rPr lang="en-US" b="1" smtClean="0">
                <a:solidFill>
                  <a:schemeClr val="bg1"/>
                </a:solidFill>
              </a:rPr>
              <a:t>4</a:t>
            </a:r>
            <a:r>
              <a:rPr lang="ru-RU" b="1" smtClean="0">
                <a:solidFill>
                  <a:schemeClr val="bg1"/>
                </a:solidFill>
              </a:rPr>
              <a:t>09 </a:t>
            </a:r>
            <a:r>
              <a:rPr lang="ru-RU" b="1" dirty="0">
                <a:solidFill>
                  <a:schemeClr val="bg1"/>
                </a:solidFill>
              </a:rPr>
              <a:t>группы специальности «Программирование в КС</a:t>
            </a:r>
            <a:r>
              <a:rPr lang="ru-RU" b="1" dirty="0" smtClean="0">
                <a:solidFill>
                  <a:schemeClr val="bg1"/>
                </a:solidFill>
              </a:rPr>
              <a:t>», </a:t>
            </a:r>
            <a:r>
              <a:rPr lang="ru-RU" b="1" dirty="0" err="1" smtClean="0">
                <a:solidFill>
                  <a:schemeClr val="bg1"/>
                </a:solidFill>
              </a:rPr>
              <a:t>Куроедова</a:t>
            </a:r>
            <a:r>
              <a:rPr lang="ru-RU" b="1" dirty="0" smtClean="0">
                <a:solidFill>
                  <a:schemeClr val="bg1"/>
                </a:solidFill>
              </a:rPr>
              <a:t> Р. А. 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" y="0"/>
            <a:ext cx="12186610" cy="686103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1452797"/>
            <a:ext cx="5138936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  <a:latin typeface="+mn-lt"/>
              </a:rPr>
              <a:t>Предметная </a:t>
            </a:r>
            <a:r>
              <a:rPr lang="ru-RU" sz="2400" b="1" dirty="0">
                <a:solidFill>
                  <a:schemeClr val="tx2"/>
                </a:solidFill>
                <a:latin typeface="+mn-lt"/>
              </a:rPr>
              <a:t>область — касса. Она включает в себя следующие компоненты: учёт смен, учёт продаж, учёт возвратов и учёт товаров. </a:t>
            </a:r>
            <a:endParaRPr lang="ru-RU" altLang="ru-RU" sz="2400" dirty="0" smtClean="0">
              <a:latin typeface="PT Sans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672064" y="5237677"/>
            <a:ext cx="2705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chemeClr val="tx2"/>
                </a:solidFill>
              </a:rPr>
              <a:t>Рисунок 1 – </a:t>
            </a:r>
            <a:r>
              <a:rPr lang="ru-RU" sz="1600" b="1" dirty="0" smtClean="0">
                <a:solidFill>
                  <a:schemeClr val="tx2"/>
                </a:solidFill>
              </a:rPr>
              <a:t>Модель данных</a:t>
            </a:r>
            <a:endParaRPr lang="ru-RU" sz="16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0433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Предметная область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5" name="Picture 2" descr="Data sch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19" y="300767"/>
            <a:ext cx="5008562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815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954746" y="620688"/>
            <a:ext cx="674433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solidFill>
                  <a:schemeClr val="tx2"/>
                </a:solidFill>
              </a:rPr>
              <a:t>Базовые сущности этой предметной области: </a:t>
            </a:r>
          </a:p>
          <a:p>
            <a:pPr marL="266700" lvl="0" indent="-26670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tx2">
                    <a:lumMod val="75000"/>
                  </a:schemeClr>
                </a:solidFill>
              </a:rPr>
              <a:t>Пользователи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. Атрибуты —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, пароль, фамилия, имя и отчество. </a:t>
            </a:r>
            <a:endParaRPr lang="ru-RU" sz="2200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Смены. Атрибуты —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 смены,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 пользователя, даты и время начала и завершения смены, сумма продаж, сумма возвратов, сумма изъятий и внесений и баланс кассы. </a:t>
            </a:r>
            <a:endParaRPr lang="ru-RU" sz="2200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Товары. Атрибуты —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 смены,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id 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товара, наименование товара, количество и цена.</a:t>
            </a:r>
            <a:endParaRPr lang="ru-RU" sz="2200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Продажи. Атрибуты —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 смены,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id 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товара и количество проданного товара. </a:t>
            </a:r>
            <a:endParaRPr lang="ru-RU" sz="2200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Товары со свободной ценой. Атрибуты —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id 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смены, сумма продаж/возвратов.</a:t>
            </a:r>
            <a:endParaRPr lang="ru-RU" sz="2200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Возвраты. Атрибуты возврата —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 смены,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id 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товара и количество возвращенного товара.</a:t>
            </a:r>
            <a:endParaRPr lang="ru-RU" sz="22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7783" y="5158154"/>
            <a:ext cx="2589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chemeClr val="tx2"/>
                </a:solidFill>
              </a:rPr>
              <a:t>Рисунок </a:t>
            </a:r>
            <a:r>
              <a:rPr lang="ru-RU" sz="1600" b="1" dirty="0" smtClean="0">
                <a:solidFill>
                  <a:schemeClr val="tx2"/>
                </a:solidFill>
              </a:rPr>
              <a:t>2 </a:t>
            </a:r>
            <a:r>
              <a:rPr lang="ru-RU" sz="1600" b="1" dirty="0">
                <a:solidFill>
                  <a:schemeClr val="tx2"/>
                </a:solidFill>
              </a:rPr>
              <a:t>– </a:t>
            </a:r>
            <a:r>
              <a:rPr lang="ru-RU" sz="1600" b="1" dirty="0" smtClean="0">
                <a:solidFill>
                  <a:schemeClr val="tx2"/>
                </a:solidFill>
              </a:rPr>
              <a:t>Диаграмма БД</a:t>
            </a:r>
            <a:endParaRPr lang="ru-RU" sz="16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0" y="13122"/>
            <a:ext cx="4490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Модель базы данных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28840" t="16013" r="27040" b="6490"/>
          <a:stretch/>
        </p:blipFill>
        <p:spPr bwMode="auto">
          <a:xfrm>
            <a:off x="119336" y="706694"/>
            <a:ext cx="4712508" cy="4488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2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75720" y="4038600"/>
            <a:ext cx="7776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Рисунок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4 </a:t>
            </a:r>
            <a:r>
              <a:rPr lang="ru-RU" b="1" dirty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—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items</a:t>
            </a:r>
            <a:endParaRPr 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0" y="13122"/>
            <a:ext cx="522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Структура таблицы </a:t>
            </a:r>
            <a:r>
              <a:rPr lang="en-US" sz="3200" b="1" dirty="0" smtClean="0">
                <a:solidFill>
                  <a:schemeClr val="tx2"/>
                </a:solidFill>
              </a:rPr>
              <a:t>Items</a:t>
            </a:r>
            <a:endParaRPr lang="ru-RU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62346"/>
              </p:ext>
            </p:extLst>
          </p:nvPr>
        </p:nvGraphicFramePr>
        <p:xfrm>
          <a:off x="839416" y="980727"/>
          <a:ext cx="10513167" cy="4608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1953">
                  <a:extLst>
                    <a:ext uri="{9D8B030D-6E8A-4147-A177-3AD203B41FA5}">
                      <a16:colId xmlns:a16="http://schemas.microsoft.com/office/drawing/2014/main" val="632248009"/>
                    </a:ext>
                  </a:extLst>
                </a:gridCol>
                <a:gridCol w="2471953">
                  <a:extLst>
                    <a:ext uri="{9D8B030D-6E8A-4147-A177-3AD203B41FA5}">
                      <a16:colId xmlns:a16="http://schemas.microsoft.com/office/drawing/2014/main" val="3330788335"/>
                    </a:ext>
                  </a:extLst>
                </a:gridCol>
                <a:gridCol w="2630202">
                  <a:extLst>
                    <a:ext uri="{9D8B030D-6E8A-4147-A177-3AD203B41FA5}">
                      <a16:colId xmlns:a16="http://schemas.microsoft.com/office/drawing/2014/main" val="2601945829"/>
                    </a:ext>
                  </a:extLst>
                </a:gridCol>
                <a:gridCol w="2939059">
                  <a:extLst>
                    <a:ext uri="{9D8B030D-6E8A-4147-A177-3AD203B41FA5}">
                      <a16:colId xmlns:a16="http://schemas.microsoft.com/office/drawing/2014/main" val="111463942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Атрибут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Тип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>
                          <a:effectLst/>
                        </a:rPr>
                        <a:t>Null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Комментарий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081682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>
                          <a:effectLst/>
                        </a:rPr>
                        <a:t>*IId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>
                          <a:effectLst/>
                        </a:rPr>
                        <a:t>varchar(50)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>
                          <a:effectLst/>
                        </a:rPr>
                        <a:t>Id </a:t>
                      </a:r>
                      <a:r>
                        <a:rPr lang="ru-RU" sz="2400">
                          <a:effectLst/>
                        </a:rPr>
                        <a:t>товара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7591447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dirty="0">
                          <a:effectLst/>
                        </a:rPr>
                        <a:t>Name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>
                          <a:effectLst/>
                        </a:rPr>
                        <a:t>varchar(100)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Наименование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133426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>
                          <a:effectLst/>
                        </a:rPr>
                        <a:t>Price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>
                          <a:effectLst/>
                        </a:rPr>
                        <a:t>decimal(18, 2)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Цена, руб.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048954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>
                          <a:effectLst/>
                        </a:rPr>
                        <a:t>Number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>
                          <a:effectLst/>
                        </a:rPr>
                        <a:t>bigint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Количество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580249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>
                          <a:effectLst/>
                        </a:rPr>
                        <a:t>Discount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</a:rPr>
                        <a:t>Скидка, %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839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85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75720" y="4038600"/>
            <a:ext cx="7776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Рисунок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4 </a:t>
            </a:r>
            <a:r>
              <a:rPr lang="ru-RU" b="1" dirty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—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items</a:t>
            </a:r>
            <a:endParaRPr 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0" y="13122"/>
            <a:ext cx="6090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Структура таблицы </a:t>
            </a:r>
            <a:r>
              <a:rPr lang="en-US" sz="3200" b="1" dirty="0" err="1" smtClean="0">
                <a:solidFill>
                  <a:schemeClr val="tx2"/>
                </a:solidFill>
              </a:rPr>
              <a:t>FreeItems</a:t>
            </a:r>
            <a:endParaRPr lang="ru-RU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7580"/>
              </p:ext>
            </p:extLst>
          </p:nvPr>
        </p:nvGraphicFramePr>
        <p:xfrm>
          <a:off x="767408" y="1200932"/>
          <a:ext cx="10297145" cy="4529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160">
                  <a:extLst>
                    <a:ext uri="{9D8B030D-6E8A-4147-A177-3AD203B41FA5}">
                      <a16:colId xmlns:a16="http://schemas.microsoft.com/office/drawing/2014/main" val="1484552558"/>
                    </a:ext>
                  </a:extLst>
                </a:gridCol>
                <a:gridCol w="2421160">
                  <a:extLst>
                    <a:ext uri="{9D8B030D-6E8A-4147-A177-3AD203B41FA5}">
                      <a16:colId xmlns:a16="http://schemas.microsoft.com/office/drawing/2014/main" val="520081919"/>
                    </a:ext>
                  </a:extLst>
                </a:gridCol>
                <a:gridCol w="2121856">
                  <a:extLst>
                    <a:ext uri="{9D8B030D-6E8A-4147-A177-3AD203B41FA5}">
                      <a16:colId xmlns:a16="http://schemas.microsoft.com/office/drawing/2014/main" val="2629776225"/>
                    </a:ext>
                  </a:extLst>
                </a:gridCol>
                <a:gridCol w="3332969">
                  <a:extLst>
                    <a:ext uri="{9D8B030D-6E8A-4147-A177-3AD203B41FA5}">
                      <a16:colId xmlns:a16="http://schemas.microsoft.com/office/drawing/2014/main" val="1060001687"/>
                    </a:ext>
                  </a:extLst>
                </a:gridCol>
              </a:tblGrid>
              <a:tr h="982934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effectLst/>
                        </a:rPr>
                        <a:t>Атрибут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Тип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Null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Комментарий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8747870"/>
                  </a:ext>
                </a:extLst>
              </a:tr>
              <a:tr h="158065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*SId 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varchar(50)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Id </a:t>
                      </a:r>
                      <a:r>
                        <a:rPr lang="ru-RU" sz="2400" b="1">
                          <a:effectLst/>
                        </a:rPr>
                        <a:t>смены 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3387793"/>
                  </a:ext>
                </a:extLst>
              </a:tr>
              <a:tr h="1965867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CashSum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decimal(18, 2)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spc="-30" dirty="0">
                          <a:effectLst/>
                        </a:rPr>
                        <a:t>Сумма продаж/возвратов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292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2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390" y="13122"/>
            <a:ext cx="5802578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solidFill>
                  <a:schemeClr val="tx2"/>
                </a:solidFill>
              </a:rPr>
              <a:t>Структура таблицы </a:t>
            </a:r>
            <a:r>
              <a:rPr lang="en-US" sz="3200" b="1" dirty="0" smtClean="0">
                <a:solidFill>
                  <a:schemeClr val="tx2"/>
                </a:solidFill>
              </a:rPr>
              <a:t>Sales</a:t>
            </a:r>
            <a:endParaRPr lang="ru-RU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55582"/>
              </p:ext>
            </p:extLst>
          </p:nvPr>
        </p:nvGraphicFramePr>
        <p:xfrm>
          <a:off x="983432" y="1196751"/>
          <a:ext cx="10369151" cy="424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091">
                  <a:extLst>
                    <a:ext uri="{9D8B030D-6E8A-4147-A177-3AD203B41FA5}">
                      <a16:colId xmlns:a16="http://schemas.microsoft.com/office/drawing/2014/main" val="1190256264"/>
                    </a:ext>
                  </a:extLst>
                </a:gridCol>
                <a:gridCol w="2438091">
                  <a:extLst>
                    <a:ext uri="{9D8B030D-6E8A-4147-A177-3AD203B41FA5}">
                      <a16:colId xmlns:a16="http://schemas.microsoft.com/office/drawing/2014/main" val="4050326861"/>
                    </a:ext>
                  </a:extLst>
                </a:gridCol>
                <a:gridCol w="2594171">
                  <a:extLst>
                    <a:ext uri="{9D8B030D-6E8A-4147-A177-3AD203B41FA5}">
                      <a16:colId xmlns:a16="http://schemas.microsoft.com/office/drawing/2014/main" val="3321230257"/>
                    </a:ext>
                  </a:extLst>
                </a:gridCol>
                <a:gridCol w="2898798">
                  <a:extLst>
                    <a:ext uri="{9D8B030D-6E8A-4147-A177-3AD203B41FA5}">
                      <a16:colId xmlns:a16="http://schemas.microsoft.com/office/drawing/2014/main" val="1236042135"/>
                    </a:ext>
                  </a:extLst>
                </a:gridCol>
              </a:tblGrid>
              <a:tr h="1062118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Атрибут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Тип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Null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Комментарий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6414199"/>
                  </a:ext>
                </a:extLst>
              </a:tr>
              <a:tr h="1062118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*SId 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 dirty="0" err="1">
                          <a:effectLst/>
                        </a:rPr>
                        <a:t>bigint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Id </a:t>
                      </a:r>
                      <a:r>
                        <a:rPr lang="ru-RU" sz="2400" b="1">
                          <a:effectLst/>
                        </a:rPr>
                        <a:t>смены 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2097870"/>
                  </a:ext>
                </a:extLst>
              </a:tr>
              <a:tr h="1062118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*IId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varchar(50)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Id </a:t>
                      </a:r>
                      <a:r>
                        <a:rPr lang="ru-RU" sz="2400" b="1">
                          <a:effectLst/>
                        </a:rPr>
                        <a:t>товара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4004989"/>
                  </a:ext>
                </a:extLst>
              </a:tr>
              <a:tr h="1062118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Number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bigint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effectLst/>
                        </a:rPr>
                        <a:t>Количество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251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3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390" y="13122"/>
            <a:ext cx="5252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solidFill>
                  <a:schemeClr val="tx2"/>
                </a:solidFill>
              </a:rPr>
              <a:t>Структура таблицы </a:t>
            </a:r>
            <a:r>
              <a:rPr lang="en-US" sz="3200" b="1" dirty="0" smtClean="0">
                <a:solidFill>
                  <a:schemeClr val="tx2"/>
                </a:solidFill>
              </a:rPr>
              <a:t>Returns</a:t>
            </a:r>
            <a:endParaRPr lang="ru-RU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632"/>
              </p:ext>
            </p:extLst>
          </p:nvPr>
        </p:nvGraphicFramePr>
        <p:xfrm>
          <a:off x="983432" y="1196752"/>
          <a:ext cx="10297144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160">
                  <a:extLst>
                    <a:ext uri="{9D8B030D-6E8A-4147-A177-3AD203B41FA5}">
                      <a16:colId xmlns:a16="http://schemas.microsoft.com/office/drawing/2014/main" val="1856380899"/>
                    </a:ext>
                  </a:extLst>
                </a:gridCol>
                <a:gridCol w="2421160">
                  <a:extLst>
                    <a:ext uri="{9D8B030D-6E8A-4147-A177-3AD203B41FA5}">
                      <a16:colId xmlns:a16="http://schemas.microsoft.com/office/drawing/2014/main" val="2488668391"/>
                    </a:ext>
                  </a:extLst>
                </a:gridCol>
                <a:gridCol w="2576156">
                  <a:extLst>
                    <a:ext uri="{9D8B030D-6E8A-4147-A177-3AD203B41FA5}">
                      <a16:colId xmlns:a16="http://schemas.microsoft.com/office/drawing/2014/main" val="892378638"/>
                    </a:ext>
                  </a:extLst>
                </a:gridCol>
                <a:gridCol w="2878668">
                  <a:extLst>
                    <a:ext uri="{9D8B030D-6E8A-4147-A177-3AD203B41FA5}">
                      <a16:colId xmlns:a16="http://schemas.microsoft.com/office/drawing/2014/main" val="263314169"/>
                    </a:ext>
                  </a:extLst>
                </a:gridCol>
              </a:tblGrid>
              <a:tr h="1116124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Атрибут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Тип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Null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Комментарий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1872552"/>
                  </a:ext>
                </a:extLst>
              </a:tr>
              <a:tr h="1116124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*SId 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bigint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Id </a:t>
                      </a:r>
                      <a:r>
                        <a:rPr lang="ru-RU" sz="2400" b="1">
                          <a:effectLst/>
                        </a:rPr>
                        <a:t>смены 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045589"/>
                  </a:ext>
                </a:extLst>
              </a:tr>
              <a:tr h="1116124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*IId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varchar(50)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Id </a:t>
                      </a:r>
                      <a:r>
                        <a:rPr lang="ru-RU" sz="2400" b="1">
                          <a:effectLst/>
                        </a:rPr>
                        <a:t>товара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0724444"/>
                  </a:ext>
                </a:extLst>
              </a:tr>
              <a:tr h="1116124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Number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bigint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effectLst/>
                        </a:rPr>
                        <a:t>Количество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092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07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390" y="13122"/>
            <a:ext cx="52524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solidFill>
                  <a:schemeClr val="tx2"/>
                </a:solidFill>
              </a:rPr>
              <a:t>Структура таблицы </a:t>
            </a:r>
            <a:r>
              <a:rPr lang="en-US" sz="3200" b="1" dirty="0">
                <a:solidFill>
                  <a:schemeClr val="tx2"/>
                </a:solidFill>
              </a:rPr>
              <a:t>Shifts</a:t>
            </a:r>
            <a:endParaRPr lang="ru-RU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24361"/>
              </p:ext>
            </p:extLst>
          </p:nvPr>
        </p:nvGraphicFramePr>
        <p:xfrm>
          <a:off x="659395" y="767816"/>
          <a:ext cx="10873209" cy="5032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431">
                  <a:extLst>
                    <a:ext uri="{9D8B030D-6E8A-4147-A177-3AD203B41FA5}">
                      <a16:colId xmlns:a16="http://schemas.microsoft.com/office/drawing/2014/main" val="3194015029"/>
                    </a:ext>
                  </a:extLst>
                </a:gridCol>
                <a:gridCol w="2121302">
                  <a:extLst>
                    <a:ext uri="{9D8B030D-6E8A-4147-A177-3AD203B41FA5}">
                      <a16:colId xmlns:a16="http://schemas.microsoft.com/office/drawing/2014/main" val="158846349"/>
                    </a:ext>
                  </a:extLst>
                </a:gridCol>
                <a:gridCol w="1105844">
                  <a:extLst>
                    <a:ext uri="{9D8B030D-6E8A-4147-A177-3AD203B41FA5}">
                      <a16:colId xmlns:a16="http://schemas.microsoft.com/office/drawing/2014/main" val="3972806472"/>
                    </a:ext>
                  </a:extLst>
                </a:gridCol>
                <a:gridCol w="2527487">
                  <a:extLst>
                    <a:ext uri="{9D8B030D-6E8A-4147-A177-3AD203B41FA5}">
                      <a16:colId xmlns:a16="http://schemas.microsoft.com/office/drawing/2014/main" val="2833035447"/>
                    </a:ext>
                  </a:extLst>
                </a:gridCol>
                <a:gridCol w="2967145">
                  <a:extLst>
                    <a:ext uri="{9D8B030D-6E8A-4147-A177-3AD203B41FA5}">
                      <a16:colId xmlns:a16="http://schemas.microsoft.com/office/drawing/2014/main" val="2110010378"/>
                    </a:ext>
                  </a:extLst>
                </a:gridCol>
              </a:tblGrid>
              <a:tr h="629103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Атрибут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Тип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Null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Дополнительно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Комментарий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extLst>
                  <a:ext uri="{0D108BD9-81ED-4DB2-BD59-A6C34878D82A}">
                    <a16:rowId xmlns:a16="http://schemas.microsoft.com/office/drawing/2014/main" val="1633458741"/>
                  </a:ext>
                </a:extLst>
              </a:tr>
              <a:tr h="471827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*SId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bigint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Автоинкремент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Id </a:t>
                      </a:r>
                      <a:r>
                        <a:rPr lang="ru-RU" sz="2400" b="1">
                          <a:effectLst/>
                        </a:rPr>
                        <a:t>смены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extLst>
                  <a:ext uri="{0D108BD9-81ED-4DB2-BD59-A6C34878D82A}">
                    <a16:rowId xmlns:a16="http://schemas.microsoft.com/office/drawing/2014/main" val="1391149775"/>
                  </a:ext>
                </a:extLst>
              </a:tr>
              <a:tr h="471827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*UId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varchar(50)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effectLst/>
                        </a:rPr>
                        <a:t>Нет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Id </a:t>
                      </a:r>
                      <a:r>
                        <a:rPr lang="ru-RU" sz="2400" b="1">
                          <a:effectLst/>
                        </a:rPr>
                        <a:t>смены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extLst>
                  <a:ext uri="{0D108BD9-81ED-4DB2-BD59-A6C34878D82A}">
                    <a16:rowId xmlns:a16="http://schemas.microsoft.com/office/drawing/2014/main" val="100443293"/>
                  </a:ext>
                </a:extLst>
              </a:tr>
              <a:tr h="471827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StartDateTime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datetime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Дата начала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extLst>
                  <a:ext uri="{0D108BD9-81ED-4DB2-BD59-A6C34878D82A}">
                    <a16:rowId xmlns:a16="http://schemas.microsoft.com/office/drawing/2014/main" val="520994701"/>
                  </a:ext>
                </a:extLst>
              </a:tr>
              <a:tr h="471827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EndDateTime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datetime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Да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Дата окончания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extLst>
                  <a:ext uri="{0D108BD9-81ED-4DB2-BD59-A6C34878D82A}">
                    <a16:rowId xmlns:a16="http://schemas.microsoft.com/office/drawing/2014/main" val="174815682"/>
                  </a:ext>
                </a:extLst>
              </a:tr>
              <a:tr h="471827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CashReceived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decimal(18, 2)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Сумма продаж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extLst>
                  <a:ext uri="{0D108BD9-81ED-4DB2-BD59-A6C34878D82A}">
                    <a16:rowId xmlns:a16="http://schemas.microsoft.com/office/drawing/2014/main" val="3863891536"/>
                  </a:ext>
                </a:extLst>
              </a:tr>
              <a:tr h="471827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CashReturned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decimal(18, 2)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Сумма возвратов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extLst>
                  <a:ext uri="{0D108BD9-81ED-4DB2-BD59-A6C34878D82A}">
                    <a16:rowId xmlns:a16="http://schemas.microsoft.com/office/drawing/2014/main" val="2051971130"/>
                  </a:ext>
                </a:extLst>
              </a:tr>
              <a:tr h="471827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CashAdded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decimal(18, 2)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Сумма внесений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extLst>
                  <a:ext uri="{0D108BD9-81ED-4DB2-BD59-A6C34878D82A}">
                    <a16:rowId xmlns:a16="http://schemas.microsoft.com/office/drawing/2014/main" val="297288492"/>
                  </a:ext>
                </a:extLst>
              </a:tr>
              <a:tr h="629103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CashWithdrawn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decimal(18, 2)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Сумма изъятий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extLst>
                  <a:ext uri="{0D108BD9-81ED-4DB2-BD59-A6C34878D82A}">
                    <a16:rowId xmlns:a16="http://schemas.microsoft.com/office/drawing/2014/main" val="4170604467"/>
                  </a:ext>
                </a:extLst>
              </a:tr>
              <a:tr h="471827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CurrentCash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decimal(18, 2)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effectLst/>
                        </a:rPr>
                        <a:t>Баланс кассы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492" marR="48492" marT="0" marB="0" anchor="ctr"/>
                </a:tc>
                <a:extLst>
                  <a:ext uri="{0D108BD9-81ED-4DB2-BD59-A6C34878D82A}">
                    <a16:rowId xmlns:a16="http://schemas.microsoft.com/office/drawing/2014/main" val="1761896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3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390" y="13122"/>
            <a:ext cx="52524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solidFill>
                  <a:schemeClr val="tx2"/>
                </a:solidFill>
              </a:rPr>
              <a:t>Структура таблицы </a:t>
            </a:r>
            <a:r>
              <a:rPr lang="en-US" sz="3200" b="1" dirty="0" smtClean="0">
                <a:solidFill>
                  <a:schemeClr val="tx2"/>
                </a:solidFill>
              </a:rPr>
              <a:t>Users</a:t>
            </a:r>
            <a:endParaRPr lang="ru-RU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56759"/>
              </p:ext>
            </p:extLst>
          </p:nvPr>
        </p:nvGraphicFramePr>
        <p:xfrm>
          <a:off x="767406" y="908719"/>
          <a:ext cx="10729193" cy="4752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747">
                  <a:extLst>
                    <a:ext uri="{9D8B030D-6E8A-4147-A177-3AD203B41FA5}">
                      <a16:colId xmlns:a16="http://schemas.microsoft.com/office/drawing/2014/main" val="1116380583"/>
                    </a:ext>
                  </a:extLst>
                </a:gridCol>
                <a:gridCol w="2522747">
                  <a:extLst>
                    <a:ext uri="{9D8B030D-6E8A-4147-A177-3AD203B41FA5}">
                      <a16:colId xmlns:a16="http://schemas.microsoft.com/office/drawing/2014/main" val="3213526145"/>
                    </a:ext>
                  </a:extLst>
                </a:gridCol>
                <a:gridCol w="2684248">
                  <a:extLst>
                    <a:ext uri="{9D8B030D-6E8A-4147-A177-3AD203B41FA5}">
                      <a16:colId xmlns:a16="http://schemas.microsoft.com/office/drawing/2014/main" val="847590771"/>
                    </a:ext>
                  </a:extLst>
                </a:gridCol>
                <a:gridCol w="2999451">
                  <a:extLst>
                    <a:ext uri="{9D8B030D-6E8A-4147-A177-3AD203B41FA5}">
                      <a16:colId xmlns:a16="http://schemas.microsoft.com/office/drawing/2014/main" val="1970604657"/>
                    </a:ext>
                  </a:extLst>
                </a:gridCol>
              </a:tblGrid>
              <a:tr h="678933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Атрибут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Тип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Null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Комментарий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813487"/>
                  </a:ext>
                </a:extLst>
              </a:tr>
              <a:tr h="678933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*UId 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varchar(50)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Id </a:t>
                      </a:r>
                      <a:r>
                        <a:rPr lang="ru-RU" sz="2400" b="1">
                          <a:effectLst/>
                        </a:rPr>
                        <a:t>оператора 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289044"/>
                  </a:ext>
                </a:extLst>
              </a:tr>
              <a:tr h="678933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Password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varchar(50)</a:t>
                      </a:r>
                      <a:endParaRPr lang="ru-RU" sz="2400" b="1" i="1">
                        <a:effectLst/>
                        <a:latin typeface="ГОСТ тип А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Пароль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7376471"/>
                  </a:ext>
                </a:extLst>
              </a:tr>
              <a:tr h="678933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Surname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varchar(50)</a:t>
                      </a:r>
                      <a:endParaRPr lang="ru-RU" sz="2400" b="1" i="1">
                        <a:effectLst/>
                        <a:latin typeface="ГОСТ тип А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Имя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044855"/>
                  </a:ext>
                </a:extLst>
              </a:tr>
              <a:tr h="678933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Name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varchar(50)</a:t>
                      </a:r>
                      <a:endParaRPr lang="ru-RU" sz="2400" b="1" i="1">
                        <a:effectLst/>
                        <a:latin typeface="ГОСТ тип А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Фамилия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712268"/>
                  </a:ext>
                </a:extLst>
              </a:tr>
              <a:tr h="1357865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b="1">
                          <a:effectLst/>
                        </a:rPr>
                        <a:t>FatherName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varchar(50)</a:t>
                      </a:r>
                      <a:endParaRPr lang="ru-RU" sz="2400" b="1" i="1">
                        <a:effectLst/>
                        <a:latin typeface="ГОСТ тип А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</a:rPr>
                        <a:t>Нет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effectLst/>
                        </a:rPr>
                        <a:t>Отчество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171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8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402</Words>
  <Application>Microsoft Office PowerPoint</Application>
  <PresentationFormat>Широкоэкранный</PresentationFormat>
  <Paragraphs>165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PT Sans</vt:lpstr>
      <vt:lpstr>Times New Roman</vt:lpstr>
      <vt:lpstr>ГОСТ тип А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методических пособий        для технических специальностей</dc:title>
  <dc:creator>1</dc:creator>
  <cp:lastModifiedBy>Siegheardt Greyrat</cp:lastModifiedBy>
  <cp:revision>49</cp:revision>
  <dcterms:created xsi:type="dcterms:W3CDTF">2014-11-14T10:50:57Z</dcterms:created>
  <dcterms:modified xsi:type="dcterms:W3CDTF">2019-12-18T15:25:51Z</dcterms:modified>
</cp:coreProperties>
</file>