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3" r:id="rId4"/>
    <p:sldId id="264" r:id="rId5"/>
    <p:sldId id="267" r:id="rId6"/>
    <p:sldId id="266" r:id="rId7"/>
    <p:sldId id="26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744" y="78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05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07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34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72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4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28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54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73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2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87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99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57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85" y="-151263"/>
            <a:ext cx="12192000" cy="6955536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-304800" y="5670251"/>
            <a:ext cx="12482015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 smtClean="0">
                <a:solidFill>
                  <a:schemeClr val="bg1"/>
                </a:solidFill>
              </a:rPr>
              <a:t>Презентация</a:t>
            </a:r>
          </a:p>
          <a:p>
            <a:r>
              <a:rPr lang="ru-RU" sz="1800" b="1" dirty="0" smtClean="0">
                <a:solidFill>
                  <a:schemeClr val="bg1"/>
                </a:solidFill>
              </a:rPr>
              <a:t>по производственной практике «Производственная практика (по профилю специальности)»</a:t>
            </a:r>
            <a:endParaRPr lang="ru-RU" sz="1800" i="1" dirty="0">
              <a:solidFill>
                <a:schemeClr val="bg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810000" y="6324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6220597"/>
            <a:ext cx="1181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Студента </a:t>
            </a:r>
            <a:r>
              <a:rPr lang="en-US" b="1" dirty="0">
                <a:solidFill>
                  <a:schemeClr val="bg1"/>
                </a:solidFill>
              </a:rPr>
              <a:t>4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курса </a:t>
            </a:r>
            <a:r>
              <a:rPr lang="en-US" b="1" smtClean="0">
                <a:solidFill>
                  <a:schemeClr val="bg1"/>
                </a:solidFill>
              </a:rPr>
              <a:t>4</a:t>
            </a:r>
            <a:r>
              <a:rPr lang="ru-RU" b="1" smtClean="0">
                <a:solidFill>
                  <a:schemeClr val="bg1"/>
                </a:solidFill>
              </a:rPr>
              <a:t>09 </a:t>
            </a:r>
            <a:r>
              <a:rPr lang="ru-RU" b="1" dirty="0">
                <a:solidFill>
                  <a:schemeClr val="bg1"/>
                </a:solidFill>
              </a:rPr>
              <a:t>группы специальности «Программирование в КС</a:t>
            </a:r>
            <a:r>
              <a:rPr lang="ru-RU" b="1" dirty="0" smtClean="0">
                <a:solidFill>
                  <a:schemeClr val="bg1"/>
                </a:solidFill>
              </a:rPr>
              <a:t>», </a:t>
            </a:r>
            <a:r>
              <a:rPr lang="ru-RU" b="1" dirty="0" err="1" smtClean="0">
                <a:solidFill>
                  <a:schemeClr val="bg1"/>
                </a:solidFill>
              </a:rPr>
              <a:t>Куроедова</a:t>
            </a:r>
            <a:r>
              <a:rPr lang="ru-RU" b="1" dirty="0" smtClean="0">
                <a:solidFill>
                  <a:schemeClr val="bg1"/>
                </a:solidFill>
              </a:rPr>
              <a:t> Р. А. 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" y="0"/>
            <a:ext cx="12186610" cy="686103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1457271"/>
            <a:ext cx="3880808" cy="3662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  <a:latin typeface="+mn-lt"/>
              </a:rPr>
              <a:t>Предметная </a:t>
            </a:r>
            <a:r>
              <a:rPr lang="ru-RU" sz="2400" b="1" dirty="0">
                <a:solidFill>
                  <a:schemeClr val="tx2"/>
                </a:solidFill>
                <a:latin typeface="+mn-lt"/>
              </a:rPr>
              <a:t>область — касса. Она включает в себя следующие компоненты: учёт смен, учёт продаж, учёт возвратов и учёт товаров. </a:t>
            </a:r>
            <a:endParaRPr lang="ru-RU" altLang="ru-RU" sz="2400" dirty="0" smtClean="0">
              <a:latin typeface="PT Sans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744072" y="5448969"/>
            <a:ext cx="2705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>
                <a:solidFill>
                  <a:schemeClr val="tx2"/>
                </a:solidFill>
              </a:rPr>
              <a:t>Рисунок 1 – </a:t>
            </a:r>
            <a:r>
              <a:rPr lang="ru-RU" sz="1600" b="1" dirty="0" smtClean="0">
                <a:solidFill>
                  <a:schemeClr val="tx2"/>
                </a:solidFill>
              </a:rPr>
              <a:t>Модель данных</a:t>
            </a:r>
            <a:endParaRPr lang="ru-RU" sz="16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20433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Предметная область</a:t>
            </a:r>
            <a:endParaRPr lang="ru-RU" sz="3200" b="1" dirty="0">
              <a:solidFill>
                <a:schemeClr val="tx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260648"/>
            <a:ext cx="5476361" cy="532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155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76892" y="844119"/>
            <a:ext cx="11579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chemeClr val="tx2"/>
                </a:solidFill>
              </a:rPr>
              <a:t>Окно </a:t>
            </a:r>
            <a:r>
              <a:rPr lang="ru-RU" sz="2400" b="1" dirty="0" err="1">
                <a:solidFill>
                  <a:schemeClr val="tx2"/>
                </a:solidFill>
              </a:rPr>
              <a:t>MainWindow</a:t>
            </a:r>
            <a:r>
              <a:rPr lang="ru-RU" sz="2400" b="1" dirty="0">
                <a:solidFill>
                  <a:schemeClr val="tx2"/>
                </a:solidFill>
              </a:rPr>
              <a:t> является главным и основным каркасом приложения</a:t>
            </a:r>
            <a:r>
              <a:rPr lang="ru-RU" sz="2400" b="1" dirty="0" smtClean="0">
                <a:solidFill>
                  <a:schemeClr val="tx2"/>
                </a:solidFill>
              </a:rPr>
              <a:t>.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55840" y="5589240"/>
            <a:ext cx="36537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Рисунок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600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Times New Roman" pitchFamily="18" charset="0"/>
                <a:cs typeface="Times New Roman" pitchFamily="18" charset="0"/>
              </a:rPr>
              <a:t>—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Окно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MainWindow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0" y="13122"/>
            <a:ext cx="281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err="1" smtClean="0">
                <a:solidFill>
                  <a:schemeClr val="tx2"/>
                </a:solidFill>
              </a:rPr>
              <a:t>MainWindow</a:t>
            </a:r>
            <a:endParaRPr lang="ru-RU" sz="3200" b="1" dirty="0">
              <a:solidFill>
                <a:schemeClr val="tx2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2813423" y="1426345"/>
            <a:ext cx="7066301" cy="41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5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08659" y="608140"/>
            <a:ext cx="108966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Страница </a:t>
            </a:r>
            <a:r>
              <a:rPr lang="en-US" sz="2400" b="1" dirty="0" smtClean="0">
                <a:solidFill>
                  <a:schemeClr val="tx2"/>
                </a:solidFill>
              </a:rPr>
              <a:t>Shifts </a:t>
            </a:r>
            <a:r>
              <a:rPr lang="ru-RU" sz="2400" b="1" dirty="0" smtClean="0">
                <a:solidFill>
                  <a:schemeClr val="tx2"/>
                </a:solidFill>
              </a:rPr>
              <a:t>содержит </a:t>
            </a:r>
            <a:r>
              <a:rPr lang="ru-RU" sz="2400" b="1" dirty="0">
                <a:solidFill>
                  <a:schemeClr val="tx2"/>
                </a:solidFill>
              </a:rPr>
              <a:t>в себе функционал работы со сменой. </a:t>
            </a:r>
            <a:endParaRPr lang="ru-RU" sz="2400" b="1" dirty="0" smtClean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145304" y="5659764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Рисунок</a:t>
            </a:r>
            <a:r>
              <a:rPr lang="en-US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3</a:t>
            </a:r>
            <a:r>
              <a:rPr lang="en-US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tx2"/>
                </a:solidFill>
                <a:ea typeface="Times New Roman" pitchFamily="18" charset="0"/>
                <a:cs typeface="Times New Roman" pitchFamily="18" charset="0"/>
              </a:rPr>
              <a:t>—</a:t>
            </a:r>
            <a:r>
              <a:rPr lang="en-US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Shifts</a:t>
            </a:r>
            <a:endParaRPr lang="en-US" sz="2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0" y="13122"/>
            <a:ext cx="1594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Shifts</a:t>
            </a:r>
            <a:endParaRPr lang="ru-RU" sz="3200" b="1" dirty="0">
              <a:solidFill>
                <a:schemeClr val="tx2"/>
              </a:solidFill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495600" y="1197213"/>
            <a:ext cx="6911722" cy="44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85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08659" y="528325"/>
            <a:ext cx="108966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chemeClr val="tx2"/>
                </a:solidFill>
              </a:rPr>
              <a:t>Страница </a:t>
            </a:r>
            <a:r>
              <a:rPr lang="en-US" sz="2400" b="1" dirty="0" smtClean="0">
                <a:solidFill>
                  <a:schemeClr val="tx2"/>
                </a:solidFill>
              </a:rPr>
              <a:t>Sales </a:t>
            </a:r>
            <a:r>
              <a:rPr lang="ru-RU" sz="2400" b="1" dirty="0">
                <a:solidFill>
                  <a:schemeClr val="tx2"/>
                </a:solidFill>
              </a:rPr>
              <a:t>страница реализует функционал продажи.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169349" y="5659764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Рисунок</a:t>
            </a:r>
            <a:r>
              <a:rPr lang="en-US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4 </a:t>
            </a:r>
            <a:r>
              <a:rPr lang="ru-RU" b="1" dirty="0">
                <a:solidFill>
                  <a:schemeClr val="tx2"/>
                </a:solidFill>
                <a:ea typeface="Times New Roman" pitchFamily="18" charset="0"/>
                <a:cs typeface="Times New Roman" pitchFamily="18" charset="0"/>
              </a:rPr>
              <a:t>—</a:t>
            </a:r>
            <a:r>
              <a:rPr lang="en-US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Sales</a:t>
            </a:r>
            <a:endParaRPr lang="en-US" sz="2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0" y="13122"/>
            <a:ext cx="1594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Sales</a:t>
            </a:r>
            <a:endParaRPr lang="ru-RU" sz="3200" b="1" dirty="0">
              <a:solidFill>
                <a:schemeClr val="tx2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2624328" y="1117396"/>
            <a:ext cx="7065262" cy="45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01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04800" y="845194"/>
            <a:ext cx="510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 smtClean="0">
                <a:solidFill>
                  <a:schemeClr val="tx2"/>
                </a:solidFill>
              </a:rPr>
              <a:t>Разметка страницы </a:t>
            </a:r>
            <a:r>
              <a:rPr lang="en-US" sz="2000" b="1" dirty="0" smtClean="0">
                <a:solidFill>
                  <a:schemeClr val="tx2"/>
                </a:solidFill>
              </a:rPr>
              <a:t>Return</a:t>
            </a:r>
            <a:r>
              <a:rPr lang="ru-RU" sz="2000" b="1" dirty="0" smtClean="0">
                <a:solidFill>
                  <a:schemeClr val="tx2"/>
                </a:solidFill>
              </a:rPr>
              <a:t> </a:t>
            </a:r>
            <a:r>
              <a:rPr lang="ru-RU" sz="2000" b="1" dirty="0">
                <a:solidFill>
                  <a:schemeClr val="tx2"/>
                </a:solidFill>
              </a:rPr>
              <a:t>не отличается от разметки страницы </a:t>
            </a:r>
            <a:r>
              <a:rPr lang="en-US" sz="2000" b="1" dirty="0" smtClean="0">
                <a:solidFill>
                  <a:schemeClr val="tx2"/>
                </a:solidFill>
              </a:rPr>
              <a:t>Sales</a:t>
            </a:r>
            <a:r>
              <a:rPr lang="ru-RU" sz="2000" b="1" dirty="0">
                <a:solidFill>
                  <a:schemeClr val="tx2"/>
                </a:solidFill>
              </a:rPr>
              <a:t>. Функционал данной страницы отличается от функционала страницы </a:t>
            </a:r>
            <a:r>
              <a:rPr lang="en-US" sz="2000" b="1" dirty="0" smtClean="0">
                <a:solidFill>
                  <a:schemeClr val="tx2"/>
                </a:solidFill>
              </a:rPr>
              <a:t>S</a:t>
            </a:r>
            <a:r>
              <a:rPr lang="en-US" sz="2000" b="1" dirty="0" smtClean="0">
                <a:solidFill>
                  <a:schemeClr val="tx2"/>
                </a:solidFill>
              </a:rPr>
              <a:t>ale</a:t>
            </a:r>
            <a:r>
              <a:rPr lang="en-US" sz="2000" b="1" dirty="0" smtClean="0">
                <a:solidFill>
                  <a:schemeClr val="tx2"/>
                </a:solidFill>
              </a:rPr>
              <a:t>s </a:t>
            </a:r>
            <a:r>
              <a:rPr lang="ru-RU" sz="2000" b="1" dirty="0">
                <a:solidFill>
                  <a:schemeClr val="tx2"/>
                </a:solidFill>
              </a:rPr>
              <a:t>следующими параметрами:</a:t>
            </a:r>
            <a:endParaRPr lang="ru-RU" sz="2000" b="1" i="1" dirty="0">
              <a:solidFill>
                <a:schemeClr val="tx2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ru-RU" sz="2000" b="1" dirty="0">
                <a:solidFill>
                  <a:schemeClr val="tx2"/>
                </a:solidFill>
              </a:rPr>
              <a:t>– </a:t>
            </a:r>
            <a:r>
              <a:rPr lang="ru-RU" sz="2000" b="1" dirty="0" smtClean="0">
                <a:solidFill>
                  <a:schemeClr val="tx2"/>
                </a:solidFill>
              </a:rPr>
              <a:t>при </a:t>
            </a:r>
            <a:r>
              <a:rPr lang="ru-RU" sz="2000" b="1" dirty="0">
                <a:solidFill>
                  <a:schemeClr val="tx2"/>
                </a:solidFill>
              </a:rPr>
              <a:t>нажатии на кнопку подтверждения операции не происходит вызов диалогового окна </a:t>
            </a:r>
            <a:r>
              <a:rPr lang="ru-RU" sz="2000" b="1" dirty="0" smtClean="0">
                <a:solidFill>
                  <a:schemeClr val="tx2"/>
                </a:solidFill>
              </a:rPr>
              <a:t>для вычисления сдачи</a:t>
            </a:r>
            <a:r>
              <a:rPr lang="ru-RU" sz="2000" b="1" dirty="0" smtClean="0">
                <a:solidFill>
                  <a:schemeClr val="tx2"/>
                </a:solidFill>
              </a:rPr>
              <a:t>;</a:t>
            </a:r>
            <a:endParaRPr lang="ru-RU" sz="2000" b="1" dirty="0" smtClean="0">
              <a:solidFill>
                <a:schemeClr val="tx2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ru-RU" sz="2000" b="1" dirty="0">
                <a:solidFill>
                  <a:schemeClr val="tx2"/>
                </a:solidFill>
              </a:rPr>
              <a:t>– </a:t>
            </a:r>
            <a:r>
              <a:rPr lang="ru-RU" sz="2000" b="1" dirty="0" smtClean="0">
                <a:solidFill>
                  <a:schemeClr val="tx2"/>
                </a:solidFill>
              </a:rPr>
              <a:t>сразу </a:t>
            </a:r>
            <a:r>
              <a:rPr lang="ru-RU" sz="2000" b="1" dirty="0">
                <a:solidFill>
                  <a:schemeClr val="tx2"/>
                </a:solidFill>
              </a:rPr>
              <a:t>происходит вызов сообщения о результате </a:t>
            </a:r>
            <a:r>
              <a:rPr lang="ru-RU" sz="2000" b="1" dirty="0" smtClean="0">
                <a:solidFill>
                  <a:schemeClr val="tx2"/>
                </a:solidFill>
              </a:rPr>
              <a:t>операции.</a:t>
            </a:r>
            <a:endParaRPr lang="ru-RU" sz="2000" b="1" i="1" dirty="0">
              <a:solidFill>
                <a:schemeClr val="tx2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737349" y="4941168"/>
            <a:ext cx="213693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2"/>
                </a:solidFill>
              </a:rPr>
              <a:t>Рисунок 5 – </a:t>
            </a:r>
            <a:r>
              <a:rPr lang="en-US" b="1" dirty="0" smtClean="0">
                <a:solidFill>
                  <a:schemeClr val="tx2"/>
                </a:solidFill>
              </a:rPr>
              <a:t>Returns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0" y="13122"/>
            <a:ext cx="18996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Returns</a:t>
            </a:r>
            <a:endParaRPr lang="ru-RU" sz="3200" b="1" dirty="0">
              <a:solidFill>
                <a:schemeClr val="tx2"/>
              </a:solidFill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742768" y="457200"/>
            <a:ext cx="612609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7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82276" y="527792"/>
            <a:ext cx="9679632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b="1" dirty="0">
                <a:solidFill>
                  <a:schemeClr val="tx2"/>
                </a:solidFill>
              </a:rPr>
              <a:t>Страница </a:t>
            </a:r>
            <a:r>
              <a:rPr lang="en-US" sz="2000" b="1" dirty="0" smtClean="0">
                <a:solidFill>
                  <a:schemeClr val="tx2"/>
                </a:solidFill>
              </a:rPr>
              <a:t>Storage </a:t>
            </a:r>
            <a:r>
              <a:rPr lang="ru-RU" sz="2000" b="1" dirty="0">
                <a:solidFill>
                  <a:schemeClr val="tx2"/>
                </a:solidFill>
              </a:rPr>
              <a:t>содержит в себе функционал работы со </a:t>
            </a:r>
            <a:r>
              <a:rPr lang="ru-RU" sz="2000" b="1" dirty="0" smtClean="0">
                <a:solidFill>
                  <a:schemeClr val="tx2"/>
                </a:solidFill>
              </a:rPr>
              <a:t>складом. </a:t>
            </a:r>
            <a:endParaRPr lang="ru-RU" sz="2000" b="1" dirty="0">
              <a:solidFill>
                <a:schemeClr val="tx2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439816" y="5549762"/>
            <a:ext cx="21192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2"/>
                </a:solidFill>
              </a:rPr>
              <a:t>Рисунок </a:t>
            </a:r>
            <a:r>
              <a:rPr lang="en-US" b="1" dirty="0" smtClean="0">
                <a:solidFill>
                  <a:schemeClr val="tx2"/>
                </a:solidFill>
              </a:rPr>
              <a:t>6</a:t>
            </a:r>
            <a:r>
              <a:rPr lang="ru-RU" b="1" dirty="0" smtClean="0">
                <a:solidFill>
                  <a:schemeClr val="tx2"/>
                </a:solidFill>
              </a:rPr>
              <a:t> </a:t>
            </a:r>
            <a:r>
              <a:rPr lang="ru-RU" b="1" dirty="0" smtClean="0">
                <a:solidFill>
                  <a:schemeClr val="tx2"/>
                </a:solidFill>
              </a:rPr>
              <a:t>– </a:t>
            </a:r>
            <a:r>
              <a:rPr lang="en-US" b="1" dirty="0" smtClean="0">
                <a:solidFill>
                  <a:schemeClr val="tx2"/>
                </a:solidFill>
              </a:rPr>
              <a:t>Storage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0" y="13122"/>
            <a:ext cx="18996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Storage</a:t>
            </a:r>
            <a:endParaRPr lang="ru-RU" sz="3200" b="1" dirty="0">
              <a:solidFill>
                <a:schemeClr val="tx2"/>
              </a:solidFill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1703512" y="1104676"/>
            <a:ext cx="8498693" cy="44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168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PT Sans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методических пособий        для технических специальностей</dc:title>
  <dc:creator>1</dc:creator>
  <cp:lastModifiedBy>Siegheardt Greyrat</cp:lastModifiedBy>
  <cp:revision>45</cp:revision>
  <dcterms:created xsi:type="dcterms:W3CDTF">2014-11-14T10:50:57Z</dcterms:created>
  <dcterms:modified xsi:type="dcterms:W3CDTF">2019-12-18T15:10:51Z</dcterms:modified>
</cp:coreProperties>
</file>