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66" r:id="rId3"/>
    <p:sldId id="257" r:id="rId4"/>
    <p:sldId id="258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5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0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3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0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15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5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0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3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2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3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1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95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pms.ru/Automatization/ERwin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CASE-</a:t>
            </a:r>
            <a:r>
              <a:rPr lang="ru-RU" dirty="0" smtClean="0"/>
              <a:t>средство </a:t>
            </a:r>
            <a:r>
              <a:rPr lang="en-US" dirty="0" smtClean="0"/>
              <a:t>ERwin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Подготовил: студент </a:t>
            </a:r>
            <a:r>
              <a:rPr lang="ru-RU" dirty="0" smtClean="0"/>
              <a:t>409 </a:t>
            </a:r>
            <a:r>
              <a:rPr lang="ru-RU" dirty="0" smtClean="0"/>
              <a:t>группы</a:t>
            </a:r>
            <a:br>
              <a:rPr lang="ru-RU" dirty="0" smtClean="0"/>
            </a:br>
            <a:r>
              <a:rPr lang="ru-RU" dirty="0" smtClean="0"/>
              <a:t>специальности 09.02.03 Программирование в КС</a:t>
            </a:r>
            <a:br>
              <a:rPr lang="ru-RU" dirty="0" smtClean="0"/>
            </a:br>
            <a:r>
              <a:rPr lang="ru-RU" dirty="0" smtClean="0"/>
              <a:t>р. А. Куроедов</a:t>
            </a:r>
          </a:p>
        </p:txBody>
      </p:sp>
    </p:spTree>
    <p:extLst>
      <p:ext uri="{BB962C8B-B14F-4D97-AF65-F5344CB8AC3E}">
        <p14:creationId xmlns:p14="http://schemas.microsoft.com/office/powerpoint/2010/main" val="749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0488" indent="268288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4000" dirty="0" smtClean="0">
                <a:hlinkClick r:id="rId2" action="ppaction://hlinksldjump"/>
              </a:rPr>
              <a:t>Определение</a:t>
            </a:r>
            <a:endParaRPr lang="ru-RU" sz="4000" dirty="0" smtClean="0"/>
          </a:p>
          <a:p>
            <a:pPr marL="90488" indent="268288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4000" dirty="0" smtClean="0">
                <a:hlinkClick r:id="rId3" action="ppaction://hlinksldjump"/>
              </a:rPr>
              <a:t>Начало пути</a:t>
            </a:r>
            <a:endParaRPr lang="ru-RU" sz="4000" dirty="0" smtClean="0"/>
          </a:p>
          <a:p>
            <a:pPr marL="90488" indent="268288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4000" dirty="0">
                <a:hlinkClick r:id="rId4" action="ppaction://hlinksldjump"/>
              </a:rPr>
              <a:t>Модули </a:t>
            </a:r>
            <a:r>
              <a:rPr lang="en-US" sz="4000" dirty="0" smtClean="0">
                <a:hlinkClick r:id="rId4" action="ppaction://hlinksldjump"/>
              </a:rPr>
              <a:t>E</a:t>
            </a:r>
            <a:r>
              <a:rPr lang="en-US" sz="4000" dirty="0">
                <a:hlinkClick r:id="rId4" action="ppaction://hlinksldjump"/>
              </a:rPr>
              <a:t>R</a:t>
            </a:r>
            <a:r>
              <a:rPr lang="en-US" sz="4000" dirty="0" smtClean="0">
                <a:hlinkClick r:id="rId4" action="ppaction://hlinksldjump"/>
              </a:rPr>
              <a:t>win </a:t>
            </a:r>
            <a:r>
              <a:rPr lang="en-US" sz="4000" dirty="0">
                <a:hlinkClick r:id="rId4" action="ppaction://hlinksldjump"/>
              </a:rPr>
              <a:t>Modeling </a:t>
            </a:r>
            <a:r>
              <a:rPr lang="en-US" sz="4000" dirty="0" smtClean="0">
                <a:hlinkClick r:id="rId4" action="ppaction://hlinksldjump"/>
              </a:rPr>
              <a:t>Suite</a:t>
            </a:r>
            <a:endParaRPr lang="en-US" sz="4000" dirty="0" smtClean="0"/>
          </a:p>
          <a:p>
            <a:pPr marL="90488" indent="268288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4000" dirty="0" smtClean="0">
                <a:hlinkClick r:id="rId5" action="ppaction://hlinksldjump"/>
              </a:rPr>
              <a:t>Возможности </a:t>
            </a:r>
            <a:r>
              <a:rPr lang="en-US" sz="4000" dirty="0" smtClean="0">
                <a:hlinkClick r:id="rId5" action="ppaction://hlinksldjump"/>
              </a:rPr>
              <a:t>Erwin</a:t>
            </a:r>
            <a:endParaRPr lang="en-US" sz="4000" dirty="0" smtClean="0"/>
          </a:p>
          <a:p>
            <a:pPr marL="90488" indent="268288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4000" dirty="0">
                <a:hlinkClick r:id="rId6" action="ppaction://hlinksldjump"/>
              </a:rPr>
              <a:t>Преимущества </a:t>
            </a:r>
            <a:r>
              <a:rPr lang="en-US" sz="4000" dirty="0">
                <a:hlinkClick r:id="rId6" action="ppaction://hlinksldjump"/>
              </a:rPr>
              <a:t>ERwin</a:t>
            </a:r>
            <a:endParaRPr lang="ru-RU" sz="4000" dirty="0" smtClean="0"/>
          </a:p>
          <a:p>
            <a:pPr marL="90488" indent="268288">
              <a:buFont typeface="Wingdings" panose="05000000000000000000" pitchFamily="2" charset="2"/>
              <a:buChar char="§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05958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1038980"/>
          </a:xfrm>
        </p:spPr>
        <p:txBody>
          <a:bodyPr>
            <a:normAutofit/>
          </a:bodyPr>
          <a:lstStyle/>
          <a:p>
            <a:pPr marL="90488" indent="442913" algn="just"/>
            <a:r>
              <a:rPr lang="ru-RU" sz="2200" b="1" i="1" dirty="0" err="1"/>
              <a:t>ERwin</a:t>
            </a:r>
            <a:r>
              <a:rPr lang="ru-RU" sz="2200" dirty="0"/>
              <a:t> является одним из </a:t>
            </a:r>
            <a:r>
              <a:rPr lang="ru-RU" sz="2200" b="1" i="1" dirty="0"/>
              <a:t>CASE средств</a:t>
            </a:r>
            <a:r>
              <a:rPr lang="ru-RU" sz="2200" dirty="0"/>
              <a:t>, позволяющих </a:t>
            </a:r>
            <a:r>
              <a:rPr lang="ru-RU" sz="2200" b="1" i="1" dirty="0"/>
              <a:t>моделировать бизнес процессы</a:t>
            </a:r>
            <a:r>
              <a:rPr lang="ru-RU" sz="2200" dirty="0"/>
              <a:t>. Он относится к категории </a:t>
            </a:r>
            <a:r>
              <a:rPr lang="ru-RU" sz="2200" b="1" i="1" dirty="0"/>
              <a:t>I - CASE</a:t>
            </a:r>
            <a:r>
              <a:rPr lang="ru-RU" sz="2200" dirty="0"/>
              <a:t>.</a:t>
            </a:r>
            <a:r>
              <a:rPr lang="ru-RU" sz="2400" dirty="0"/>
              <a:t> </a:t>
            </a:r>
            <a:r>
              <a:rPr lang="ru-RU" sz="2200" dirty="0" err="1"/>
              <a:t>ERwin</a:t>
            </a:r>
            <a:r>
              <a:rPr lang="ru-RU" sz="2200" dirty="0"/>
              <a:t> обеспечивает интеграцию моделей верхнего уровня с моделями нижнего уровня. </a:t>
            </a:r>
          </a:p>
        </p:txBody>
      </p:sp>
      <p:pic>
        <p:nvPicPr>
          <p:cNvPr id="1026" name="Picture 2" descr="http://www.itshop.ru/productimages/auto/pimg_2018313_19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28" b="25143"/>
          <a:stretch/>
        </p:blipFill>
        <p:spPr bwMode="auto">
          <a:xfrm>
            <a:off x="1173480" y="2993090"/>
            <a:ext cx="9749607" cy="318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56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Начало пути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87323"/>
          </a:xfrm>
        </p:spPr>
        <p:txBody>
          <a:bodyPr>
            <a:normAutofit/>
          </a:bodyPr>
          <a:lstStyle/>
          <a:p>
            <a:pPr marL="90488" indent="442913" algn="just"/>
            <a:r>
              <a:rPr lang="ru-RU" sz="2200" dirty="0"/>
              <a:t>Первая версия </a:t>
            </a:r>
            <a:r>
              <a:rPr lang="ru-RU" sz="2200" dirty="0" err="1"/>
              <a:t>ERwin</a:t>
            </a:r>
            <a:r>
              <a:rPr lang="ru-RU" sz="2200" dirty="0"/>
              <a:t> была разработана в конце 90-х годов компанией </a:t>
            </a:r>
            <a:r>
              <a:rPr lang="ru-RU" sz="2200" dirty="0" err="1"/>
              <a:t>Logic</a:t>
            </a:r>
            <a:r>
              <a:rPr lang="ru-RU" sz="2200" dirty="0"/>
              <a:t> </a:t>
            </a:r>
            <a:r>
              <a:rPr lang="ru-RU" sz="2200" dirty="0" err="1"/>
              <a:t>Works</a:t>
            </a:r>
            <a:r>
              <a:rPr lang="ru-RU" sz="2200" dirty="0"/>
              <a:t>. В дальнейшем, этот программный продукт стал принадлежать компании CA </a:t>
            </a:r>
            <a:r>
              <a:rPr lang="ru-RU" sz="2200" dirty="0" err="1"/>
              <a:t>Technologies</a:t>
            </a:r>
            <a:r>
              <a:rPr lang="ru-RU" sz="2200" dirty="0"/>
              <a:t>, которая занимается его поддержкой и развитием в настоящий момент. В 2012 году была выпущена очередная версия этого продукта </a:t>
            </a:r>
            <a:r>
              <a:rPr lang="ru-RU" sz="2200" b="1" i="1" dirty="0"/>
              <a:t>CA </a:t>
            </a:r>
            <a:r>
              <a:rPr lang="ru-RU" sz="2200" b="1" i="1" dirty="0" err="1"/>
              <a:t>ERwin</a:t>
            </a:r>
            <a:r>
              <a:rPr lang="ru-RU" sz="2200" b="1" i="1" dirty="0"/>
              <a:t> r9</a:t>
            </a:r>
            <a:r>
              <a:rPr lang="ru-RU" sz="2200" dirty="0"/>
              <a:t>.</a:t>
            </a:r>
          </a:p>
        </p:txBody>
      </p:sp>
      <p:pic>
        <p:nvPicPr>
          <p:cNvPr id="2050" name="Picture 2" descr="https://jablickar.cz/wp-content/uploads/2015/04/logicworks-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0" t="19140" r="7347" b="19157"/>
          <a:stretch/>
        </p:blipFill>
        <p:spPr bwMode="auto">
          <a:xfrm>
            <a:off x="555171" y="3592282"/>
            <a:ext cx="7068713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automazione-plus.it/wp-content/uploads/sites/3/2011/02/ca_r_rgb_242448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1" t="19809" r="16584" b="19756"/>
          <a:stretch/>
        </p:blipFill>
        <p:spPr bwMode="auto">
          <a:xfrm>
            <a:off x="7859484" y="3234468"/>
            <a:ext cx="3505200" cy="284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446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 </a:t>
            </a:r>
            <a:r>
              <a:rPr lang="en-US" dirty="0" smtClean="0"/>
              <a:t>ERwin Modeling Suite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90488" indent="442913"/>
            <a:r>
              <a:rPr lang="ru-RU" sz="2200" b="1" i="1" dirty="0" err="1"/>
              <a:t>ERwin</a:t>
            </a:r>
            <a:r>
              <a:rPr lang="ru-RU" sz="2200" b="1" i="1" dirty="0"/>
              <a:t> </a:t>
            </a:r>
            <a:r>
              <a:rPr lang="ru-RU" sz="2200" b="1" i="1" dirty="0" err="1"/>
              <a:t>data</a:t>
            </a:r>
            <a:r>
              <a:rPr lang="ru-RU" sz="2200" b="1" i="1" dirty="0"/>
              <a:t> </a:t>
            </a:r>
            <a:r>
              <a:rPr lang="ru-RU" sz="2200" b="1" i="1" dirty="0" err="1"/>
              <a:t>modeler</a:t>
            </a:r>
            <a:r>
              <a:rPr lang="ru-RU" sz="2200" dirty="0"/>
              <a:t> - предназначен для моделирования данных.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17919" y="1845735"/>
            <a:ext cx="5114109" cy="4023360"/>
          </a:xfrm>
        </p:spPr>
        <p:txBody>
          <a:bodyPr>
            <a:normAutofit/>
          </a:bodyPr>
          <a:lstStyle/>
          <a:p>
            <a:pPr marL="90488" indent="442913"/>
            <a:r>
              <a:rPr lang="ru-RU" sz="2200" b="1" i="1" dirty="0" err="1"/>
              <a:t>ERwin</a:t>
            </a:r>
            <a:r>
              <a:rPr lang="ru-RU" sz="2200" b="1" i="1" dirty="0"/>
              <a:t> </a:t>
            </a:r>
            <a:r>
              <a:rPr lang="ru-RU" sz="2200" b="1" i="1" dirty="0" err="1"/>
              <a:t>process</a:t>
            </a:r>
            <a:r>
              <a:rPr lang="ru-RU" sz="2200" b="1" i="1" dirty="0"/>
              <a:t> </a:t>
            </a:r>
            <a:r>
              <a:rPr lang="ru-RU" sz="2200" b="1" i="1" dirty="0" err="1"/>
              <a:t>modeler</a:t>
            </a:r>
            <a:r>
              <a:rPr lang="ru-RU" sz="2200" dirty="0"/>
              <a:t> </a:t>
            </a:r>
            <a:r>
              <a:rPr lang="en-US" sz="2200" dirty="0" smtClean="0"/>
              <a:t>- </a:t>
            </a:r>
            <a:r>
              <a:rPr lang="ru-RU" sz="2200" dirty="0" smtClean="0"/>
              <a:t>предназначен </a:t>
            </a:r>
            <a:r>
              <a:rPr lang="ru-RU" sz="2200" dirty="0"/>
              <a:t>для моделирования процессов.</a:t>
            </a:r>
          </a:p>
        </p:txBody>
      </p:sp>
      <p:pic>
        <p:nvPicPr>
          <p:cNvPr id="3074" name="Picture 2" descr="http://refleader.ru/files/2/5a450c2183a919d54688aec604f99114.html_files/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5" t="24703" r="23053" b="34374"/>
          <a:stretch/>
        </p:blipFill>
        <p:spPr bwMode="auto">
          <a:xfrm>
            <a:off x="265611" y="2722640"/>
            <a:ext cx="5769428" cy="29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interface.ru/iarticle/img/22701_6676865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0" y="2495817"/>
            <a:ext cx="5540829" cy="382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556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</a:t>
            </a:r>
            <a:r>
              <a:rPr lang="en-US" dirty="0" smtClean="0"/>
              <a:t>ERwin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388408"/>
            <a:ext cx="4795520" cy="3549548"/>
          </a:xfrm>
        </p:spPr>
        <p:txBody>
          <a:bodyPr>
            <a:normAutofit/>
          </a:bodyPr>
          <a:lstStyle/>
          <a:p>
            <a:pPr marL="90488" indent="18097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200" b="1" i="1" dirty="0"/>
              <a:t>Графическое представление комплексных структур данных.</a:t>
            </a:r>
            <a:r>
              <a:rPr lang="ru-RU" sz="2200" dirty="0"/>
              <a:t> </a:t>
            </a:r>
          </a:p>
          <a:p>
            <a:pPr marL="90488" indent="18097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200" b="1" i="1" dirty="0"/>
              <a:t>Применение стандартных элементов</a:t>
            </a:r>
            <a:r>
              <a:rPr lang="ru-RU" sz="2200" b="1" i="1" dirty="0" smtClean="0"/>
              <a:t>.</a:t>
            </a:r>
            <a:endParaRPr lang="ru-RU" sz="2200" dirty="0"/>
          </a:p>
          <a:p>
            <a:pPr marL="90488" indent="18097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200" b="1" i="1" dirty="0"/>
              <a:t>Сравнение моделей данных и баз данных.</a:t>
            </a:r>
            <a:r>
              <a:rPr lang="ru-RU" sz="2200" dirty="0"/>
              <a:t> </a:t>
            </a:r>
          </a:p>
          <a:p>
            <a:pPr marL="90488" indent="18097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200" b="1" i="1" dirty="0"/>
              <a:t>Интеграция с другими средствами моделирования.</a:t>
            </a:r>
            <a:r>
              <a:rPr lang="ru-RU" sz="2200" dirty="0"/>
              <a:t> </a:t>
            </a:r>
          </a:p>
          <a:p>
            <a:pPr marL="90488" indent="442913"/>
            <a:endParaRPr lang="ru-RU" dirty="0"/>
          </a:p>
        </p:txBody>
      </p:sp>
      <p:pic>
        <p:nvPicPr>
          <p:cNvPr id="7170" name="Picture 2" descr="https://1onex.com/wp-content/uploads/2018/06/shutterstock_12053996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5" t="7505"/>
          <a:stretch/>
        </p:blipFill>
        <p:spPr bwMode="auto">
          <a:xfrm>
            <a:off x="5964205" y="1880647"/>
            <a:ext cx="5191475" cy="433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099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ERwin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9512" y="2161823"/>
            <a:ext cx="4332676" cy="3663244"/>
          </a:xfrm>
        </p:spPr>
        <p:txBody>
          <a:bodyPr>
            <a:normAutofit/>
          </a:bodyPr>
          <a:lstStyle/>
          <a:p>
            <a:pPr marL="90488" indent="18097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200" b="1" i="1" dirty="0"/>
              <a:t>Возможность взаимодействия пользователей</a:t>
            </a:r>
            <a:r>
              <a:rPr lang="ru-RU" sz="2200" b="1" i="1" dirty="0" smtClean="0"/>
              <a:t>.</a:t>
            </a:r>
          </a:p>
          <a:p>
            <a:pPr marL="90488" indent="18097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200" b="1" i="1" dirty="0" smtClean="0"/>
              <a:t>Стандартные </a:t>
            </a:r>
            <a:r>
              <a:rPr lang="ru-RU" sz="2200" b="1" i="1" dirty="0"/>
              <a:t>представления элементов.</a:t>
            </a:r>
            <a:r>
              <a:rPr lang="ru-RU" sz="2200" dirty="0"/>
              <a:t> </a:t>
            </a:r>
            <a:endParaRPr lang="ru-RU" sz="2200" dirty="0" smtClean="0"/>
          </a:p>
          <a:p>
            <a:pPr marL="90488" indent="18097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200" b="1" i="1" dirty="0" smtClean="0"/>
              <a:t>Применение </a:t>
            </a:r>
            <a:r>
              <a:rPr lang="ru-RU" sz="2200" b="1" i="1" dirty="0"/>
              <a:t>открытой архитектуры.</a:t>
            </a:r>
            <a:r>
              <a:rPr lang="ru-RU" sz="2200" dirty="0"/>
              <a:t> </a:t>
            </a:r>
            <a:endParaRPr lang="ru-RU" sz="2200" dirty="0" smtClean="0"/>
          </a:p>
          <a:p>
            <a:pPr marL="90488" indent="18097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200" b="1" i="1" dirty="0" smtClean="0"/>
              <a:t>Визуальное </a:t>
            </a:r>
            <a:r>
              <a:rPr lang="ru-RU" sz="2200" b="1" i="1" dirty="0"/>
              <a:t>представление больших массивов данных.</a:t>
            </a:r>
            <a:r>
              <a:rPr lang="ru-RU" sz="2200" dirty="0"/>
              <a:t> </a:t>
            </a:r>
            <a:endParaRPr lang="ru-RU" sz="2200" dirty="0" smtClean="0"/>
          </a:p>
          <a:p>
            <a:pPr marL="90488" indent="18097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200" b="1" i="1" dirty="0" smtClean="0"/>
              <a:t>Совместная </a:t>
            </a:r>
            <a:r>
              <a:rPr lang="ru-RU" sz="2200" b="1" i="1" dirty="0"/>
              <a:t>работа пользователей с </a:t>
            </a:r>
            <a:r>
              <a:rPr lang="ru-RU" sz="2200" b="1" i="1" dirty="0" err="1"/>
              <a:t>репозиторием</a:t>
            </a:r>
            <a:r>
              <a:rPr lang="ru-RU" sz="2200" b="1" i="1" dirty="0"/>
              <a:t>.</a:t>
            </a:r>
            <a:r>
              <a:rPr lang="ru-RU" sz="2600" dirty="0"/>
              <a:t> </a:t>
            </a:r>
            <a:endParaRPr lang="ru-RU" sz="2600" dirty="0" smtClean="0"/>
          </a:p>
          <a:p>
            <a:endParaRPr lang="ru-RU" dirty="0"/>
          </a:p>
        </p:txBody>
      </p:sp>
      <p:pic>
        <p:nvPicPr>
          <p:cNvPr id="6146" name="Picture 2" descr="https://100creditov.com/wp-content/uploads/2017/10/preimushest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273" y="1817511"/>
            <a:ext cx="3831193" cy="438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146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использованных источников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58775" algn="just">
              <a:buFont typeface="+mj-lt"/>
              <a:buAutoNum type="arabicPeriod"/>
            </a:pPr>
            <a:r>
              <a:rPr lang="en-US" sz="2600" dirty="0" smtClean="0"/>
              <a:t>ERwin </a:t>
            </a:r>
            <a:r>
              <a:rPr lang="ru-RU" sz="2600" dirty="0" smtClean="0"/>
              <a:t>[Электронный ресурс]: статья. - Режим доступа: </a:t>
            </a:r>
            <a:r>
              <a:rPr lang="en-US" sz="2600" dirty="0" smtClean="0">
                <a:hlinkClick r:id="rId2"/>
              </a:rPr>
              <a:t>http://www.kpms.ru/Automatization/ERwin.htm</a:t>
            </a:r>
            <a:r>
              <a:rPr lang="ru-RU" sz="2600" dirty="0" smtClean="0"/>
              <a:t> 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822602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</TotalTime>
  <Words>114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Ретро</vt:lpstr>
      <vt:lpstr>CASE-средство ERwin</vt:lpstr>
      <vt:lpstr>Содержание</vt:lpstr>
      <vt:lpstr>Определение</vt:lpstr>
      <vt:lpstr>Начало пути</vt:lpstr>
      <vt:lpstr>Модули ERwin Modeling Suite</vt:lpstr>
      <vt:lpstr>Возможности ERwin</vt:lpstr>
      <vt:lpstr>Преимущества ERwin</vt:lpstr>
      <vt:lpstr>Список использованных источников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CASE-средство ERWin</dc:title>
  <dc:creator>romedov@mail.ru</dc:creator>
  <cp:lastModifiedBy>Siegheardt Greyrat</cp:lastModifiedBy>
  <cp:revision>20</cp:revision>
  <dcterms:created xsi:type="dcterms:W3CDTF">2019-04-14T05:47:51Z</dcterms:created>
  <dcterms:modified xsi:type="dcterms:W3CDTF">2019-09-10T17:47:08Z</dcterms:modified>
</cp:coreProperties>
</file>