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919" r:id="rId2"/>
    <p:sldMasterId id="2147483943" r:id="rId3"/>
  </p:sldMasterIdLst>
  <p:sldIdLst>
    <p:sldId id="256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Sheet1!$C$3:$C$9</c:f>
              <c:strCache>
                <c:ptCount val="7"/>
                <c:pt idx="0">
                  <c:v>Clear Day</c:v>
                </c:pt>
                <c:pt idx="1">
                  <c:v>Cloudy</c:v>
                </c:pt>
                <c:pt idx="2">
                  <c:v>Partly Cloudy Day</c:v>
                </c:pt>
                <c:pt idx="3">
                  <c:v>Clear Night</c:v>
                </c:pt>
                <c:pt idx="4">
                  <c:v>Rain</c:v>
                </c:pt>
                <c:pt idx="5">
                  <c:v>Partly Cloudy Night</c:v>
                </c:pt>
                <c:pt idx="6">
                  <c:v>Fog</c:v>
                </c:pt>
              </c:strCache>
            </c:strRef>
          </c:cat>
          <c:val>
            <c:numRef>
              <c:f>Sheet1!$D$3:$D$9</c:f>
              <c:numCache>
                <c:formatCode>General</c:formatCode>
                <c:ptCount val="7"/>
                <c:pt idx="0">
                  <c:v>1.74</c:v>
                </c:pt>
                <c:pt idx="1">
                  <c:v>27.07</c:v>
                </c:pt>
                <c:pt idx="2">
                  <c:v>23.19</c:v>
                </c:pt>
                <c:pt idx="3">
                  <c:v>2.2200000000000002</c:v>
                </c:pt>
                <c:pt idx="4">
                  <c:v>6.78</c:v>
                </c:pt>
                <c:pt idx="5">
                  <c:v>36.479999999999997</c:v>
                </c:pt>
                <c:pt idx="6">
                  <c:v>2.52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9611144"/>
        <c:axId val="579611536"/>
      </c:barChart>
      <c:catAx>
        <c:axId val="579611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611536"/>
        <c:crosses val="autoZero"/>
        <c:auto val="1"/>
        <c:lblAlgn val="ctr"/>
        <c:lblOffset val="100"/>
        <c:noMultiLvlLbl val="0"/>
      </c:catAx>
      <c:valAx>
        <c:axId val="57961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611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Percent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Sheet1!$J$3:$J$12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</c:numCache>
            </c:numRef>
          </c:cat>
          <c:val>
            <c:numRef>
              <c:f>Sheet1!$K$3:$K$12</c:f>
              <c:numCache>
                <c:formatCode>General</c:formatCode>
                <c:ptCount val="10"/>
                <c:pt idx="0">
                  <c:v>7.81</c:v>
                </c:pt>
                <c:pt idx="1">
                  <c:v>0.63</c:v>
                </c:pt>
                <c:pt idx="2">
                  <c:v>4.37</c:v>
                </c:pt>
                <c:pt idx="3">
                  <c:v>3.89</c:v>
                </c:pt>
                <c:pt idx="4">
                  <c:v>8.0399999999999991</c:v>
                </c:pt>
                <c:pt idx="5">
                  <c:v>10.63</c:v>
                </c:pt>
                <c:pt idx="6">
                  <c:v>9.85</c:v>
                </c:pt>
                <c:pt idx="7">
                  <c:v>17.52</c:v>
                </c:pt>
                <c:pt idx="8">
                  <c:v>10.19</c:v>
                </c:pt>
                <c:pt idx="9">
                  <c:v>27.07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446064"/>
        <c:axId val="437895496"/>
      </c:lineChart>
      <c:catAx>
        <c:axId val="57544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95496"/>
        <c:crosses val="autoZero"/>
        <c:auto val="1"/>
        <c:lblAlgn val="ctr"/>
        <c:lblOffset val="100"/>
        <c:noMultiLvlLbl val="0"/>
      </c:catAx>
      <c:valAx>
        <c:axId val="43789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44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Sheet1!$I$20</c:f>
              <c:strCache>
                <c:ptCount val="1"/>
                <c:pt idx="0">
                  <c:v>Accuracy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Sheet1!$H$21:$H$30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Sheet1!$I$21:$I$30</c:f>
              <c:numCache>
                <c:formatCode>General</c:formatCode>
                <c:ptCount val="10"/>
                <c:pt idx="0">
                  <c:v>48.5</c:v>
                </c:pt>
                <c:pt idx="1">
                  <c:v>48.8</c:v>
                </c:pt>
                <c:pt idx="2">
                  <c:v>53.3</c:v>
                </c:pt>
                <c:pt idx="3">
                  <c:v>57</c:v>
                </c:pt>
                <c:pt idx="4">
                  <c:v>60.8</c:v>
                </c:pt>
                <c:pt idx="5">
                  <c:v>62.2</c:v>
                </c:pt>
                <c:pt idx="6">
                  <c:v>60</c:v>
                </c:pt>
                <c:pt idx="7">
                  <c:v>62.3</c:v>
                </c:pt>
                <c:pt idx="8">
                  <c:v>61.8</c:v>
                </c:pt>
                <c:pt idx="9">
                  <c:v>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464744"/>
        <c:axId val="117463568"/>
      </c:lineChart>
      <c:catAx>
        <c:axId val="117464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63568"/>
        <c:crosses val="autoZero"/>
        <c:auto val="1"/>
        <c:lblAlgn val="ctr"/>
        <c:lblOffset val="100"/>
        <c:noMultiLvlLbl val="0"/>
      </c:catAx>
      <c:valAx>
        <c:axId val="11746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64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Sheet1!$L$21:$L$30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Sheet1!$M$21:$M$30</c:f>
              <c:numCache>
                <c:formatCode>General</c:formatCode>
                <c:ptCount val="10"/>
                <c:pt idx="0">
                  <c:v>0.20699999999999999</c:v>
                </c:pt>
                <c:pt idx="1">
                  <c:v>0.21</c:v>
                </c:pt>
                <c:pt idx="2">
                  <c:v>0.21299999999999999</c:v>
                </c:pt>
                <c:pt idx="3">
                  <c:v>0.20499999999999999</c:v>
                </c:pt>
                <c:pt idx="4">
                  <c:v>0.21299999999999999</c:v>
                </c:pt>
                <c:pt idx="5">
                  <c:v>0.21299999999999999</c:v>
                </c:pt>
                <c:pt idx="6">
                  <c:v>0.20399999999999999</c:v>
                </c:pt>
                <c:pt idx="7">
                  <c:v>0.20799999999999999</c:v>
                </c:pt>
                <c:pt idx="8">
                  <c:v>0.21</c:v>
                </c:pt>
                <c:pt idx="9">
                  <c:v>0.20699999999999999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9565192"/>
        <c:axId val="429566368"/>
      </c:lineChart>
      <c:catAx>
        <c:axId val="42956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566368"/>
        <c:crosses val="autoZero"/>
        <c:auto val="1"/>
        <c:lblAlgn val="ctr"/>
        <c:lblOffset val="100"/>
        <c:noMultiLvlLbl val="0"/>
      </c:catAx>
      <c:valAx>
        <c:axId val="4295663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565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1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7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28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7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1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73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9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07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02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30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66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82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97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55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6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905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75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46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3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85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8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90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38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9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3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8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6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4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484107-BEBB-4FC7-90CF-2836F0A17714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260395-EEF1-4AF5-95FA-B1901854A5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Time-Lapse Based Weather Classification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Roman Kolacz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7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771839"/>
              </p:ext>
            </p:extLst>
          </p:nvPr>
        </p:nvGraphicFramePr>
        <p:xfrm>
          <a:off x="1664367" y="770021"/>
          <a:ext cx="8586537" cy="515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938" y="2518610"/>
            <a:ext cx="12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9748" y="5791200"/>
            <a:ext cx="12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7938" y="2518610"/>
            <a:ext cx="12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RMSE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9748" y="5791200"/>
            <a:ext cx="12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462285"/>
              </p:ext>
            </p:extLst>
          </p:nvPr>
        </p:nvGraphicFramePr>
        <p:xfrm>
          <a:off x="1588169" y="724301"/>
          <a:ext cx="8678778" cy="520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49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different types of classifiers with different parameters </a:t>
            </a:r>
          </a:p>
          <a:p>
            <a:pPr lvl="1"/>
            <a:r>
              <a:rPr lang="en-GB" dirty="0" smtClean="0"/>
              <a:t>J48 had a 30% accuracy for icon but a 0.135 standard deviation for cloud cover</a:t>
            </a: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 smtClean="0"/>
              <a:t>Potentially: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rying different image properties</a:t>
            </a:r>
          </a:p>
          <a:p>
            <a:pPr lvl="1"/>
            <a:r>
              <a:rPr lang="en-GB" dirty="0" smtClean="0"/>
              <a:t>Predicting the weather in the future based on past trends</a:t>
            </a:r>
          </a:p>
          <a:p>
            <a:pPr marL="201168" lvl="1" indent="0">
              <a:buNone/>
            </a:pPr>
            <a:endParaRPr lang="en-GB" dirty="0" smtClean="0"/>
          </a:p>
          <a:p>
            <a:pPr marL="201168" lvl="1" indent="0">
              <a:buNone/>
            </a:pPr>
            <a:r>
              <a:rPr lang="en-GB" dirty="0" smtClean="0"/>
              <a:t>Write the dissertation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Time-Lapse Based Weather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time-lapse footage to </a:t>
            </a:r>
            <a:r>
              <a:rPr lang="en-GB" dirty="0" smtClean="0"/>
              <a:t>infer weather </a:t>
            </a:r>
            <a:r>
              <a:rPr lang="en-GB" dirty="0" smtClean="0"/>
              <a:t>and weather patterns in an area</a:t>
            </a:r>
          </a:p>
          <a:p>
            <a:pPr lvl="1"/>
            <a:r>
              <a:rPr lang="en-GB" dirty="0" smtClean="0"/>
              <a:t>Day/night</a:t>
            </a:r>
            <a:endParaRPr lang="en-GB" dirty="0" smtClean="0"/>
          </a:p>
          <a:p>
            <a:pPr lvl="1"/>
            <a:r>
              <a:rPr lang="en-GB" dirty="0" smtClean="0"/>
              <a:t>Cloud cover</a:t>
            </a:r>
          </a:p>
          <a:p>
            <a:pPr lvl="1"/>
            <a:r>
              <a:rPr lang="en-GB" dirty="0" smtClean="0"/>
              <a:t>Weather “icon” (sun, snow, rain, cloudy, etc.)</a:t>
            </a:r>
          </a:p>
          <a:p>
            <a:pPr lvl="1"/>
            <a:r>
              <a:rPr lang="en-GB" dirty="0" smtClean="0"/>
              <a:t>Precipitation</a:t>
            </a:r>
          </a:p>
          <a:p>
            <a:pPr lvl="1"/>
            <a:r>
              <a:rPr lang="en-GB" dirty="0" smtClean="0"/>
              <a:t>Temperature </a:t>
            </a:r>
          </a:p>
          <a:p>
            <a:r>
              <a:rPr lang="en-GB" dirty="0"/>
              <a:t>Taking pictures and gathering weather data </a:t>
            </a:r>
            <a:r>
              <a:rPr lang="en-GB" dirty="0" smtClean="0"/>
              <a:t>using a Raspberry Pi and Forecast.io</a:t>
            </a:r>
            <a:endParaRPr lang="en-GB" dirty="0" smtClean="0"/>
          </a:p>
          <a:p>
            <a:r>
              <a:rPr lang="en-GB" dirty="0" smtClean="0"/>
              <a:t>Using a machine learning library to train a classifier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3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3" t="30058" r="-1463" b="5263"/>
          <a:stretch/>
        </p:blipFill>
        <p:spPr>
          <a:xfrm>
            <a:off x="3096125" y="906378"/>
            <a:ext cx="5486399" cy="44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09"/>
          <a:stretch/>
        </p:blipFill>
        <p:spPr>
          <a:xfrm>
            <a:off x="1612232" y="537411"/>
            <a:ext cx="9144000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75"/>
          <a:stretch/>
        </p:blipFill>
        <p:spPr>
          <a:xfrm>
            <a:off x="1612231" y="521368"/>
            <a:ext cx="9144000" cy="52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Gathering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Taking pictures every 5 minutes</a:t>
            </a:r>
          </a:p>
          <a:p>
            <a:r>
              <a:rPr lang="en-GB" dirty="0" smtClean="0"/>
              <a:t>Currently at about 7000 data points</a:t>
            </a:r>
          </a:p>
          <a:p>
            <a:pPr lvl="1"/>
            <a:r>
              <a:rPr lang="en-GB" dirty="0"/>
              <a:t>Over three weeks of continuous </a:t>
            </a:r>
            <a:r>
              <a:rPr lang="en-GB" dirty="0" smtClean="0"/>
              <a:t>footage</a:t>
            </a:r>
            <a:endParaRPr lang="en-GB" dirty="0" smtClean="0"/>
          </a:p>
          <a:p>
            <a:r>
              <a:rPr lang="en-GB" dirty="0" smtClean="0"/>
              <a:t>Concerns about data- specifically with how varied the weather was</a:t>
            </a:r>
          </a:p>
        </p:txBody>
      </p:sp>
    </p:spTree>
    <p:extLst>
      <p:ext uri="{BB962C8B-B14F-4D97-AF65-F5344CB8AC3E}">
        <p14:creationId xmlns:p14="http://schemas.microsoft.com/office/powerpoint/2010/main" val="4657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16867"/>
              </p:ext>
            </p:extLst>
          </p:nvPr>
        </p:nvGraphicFramePr>
        <p:xfrm>
          <a:off x="1205163" y="346910"/>
          <a:ext cx="9525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44127" y="5967663"/>
            <a:ext cx="12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980976"/>
              </p:ext>
            </p:extLst>
          </p:nvPr>
        </p:nvGraphicFramePr>
        <p:xfrm>
          <a:off x="1969167" y="593557"/>
          <a:ext cx="8538411" cy="5123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7938" y="2518610"/>
            <a:ext cx="12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9748" y="5791200"/>
            <a:ext cx="12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Cover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5515" y="1106905"/>
            <a:ext cx="10908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σ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0.237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image metrics to train a classifier</a:t>
            </a:r>
          </a:p>
          <a:p>
            <a:r>
              <a:rPr lang="en-GB" dirty="0" smtClean="0"/>
              <a:t>Initially used a Random Forest with 10 trees</a:t>
            </a:r>
            <a:endParaRPr lang="en-GB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62243"/>
              </p:ext>
            </p:extLst>
          </p:nvPr>
        </p:nvGraphicFramePr>
        <p:xfrm>
          <a:off x="2204185" y="3224463"/>
          <a:ext cx="2335732" cy="12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732"/>
              </a:tblGrid>
              <a:tr h="68597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Icon Prediction Accuracy</a:t>
                      </a:r>
                      <a:endParaRPr lang="en-GB" dirty="0"/>
                    </a:p>
                  </a:txBody>
                  <a:tcPr anchor="ctr"/>
                </a:tc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48.52%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377"/>
              </p:ext>
            </p:extLst>
          </p:nvPr>
        </p:nvGraphicFramePr>
        <p:xfrm>
          <a:off x="7105048" y="3232484"/>
          <a:ext cx="2335732" cy="12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732"/>
              </a:tblGrid>
              <a:tr h="68597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Cloud Cover Root-Mean-Square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Error</a:t>
                      </a:r>
                      <a:endParaRPr lang="en-GB" dirty="0"/>
                    </a:p>
                  </a:txBody>
                  <a:tcPr anchor="ctr"/>
                </a:tc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20.7%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9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932</TotalTime>
  <Words>175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Wingdings 2</vt:lpstr>
      <vt:lpstr>HDOfficeLightV0</vt:lpstr>
      <vt:lpstr>1_HDOfficeLightV0</vt:lpstr>
      <vt:lpstr>Retrospect</vt:lpstr>
      <vt:lpstr>Time-Lapse Based Weather Classification</vt:lpstr>
      <vt:lpstr>Time-Lapse Based Weather Classification</vt:lpstr>
      <vt:lpstr>PowerPoint Presentation</vt:lpstr>
      <vt:lpstr>PowerPoint Presentation</vt:lpstr>
      <vt:lpstr>PowerPoint Presentation</vt:lpstr>
      <vt:lpstr>Data Gathering</vt:lpstr>
      <vt:lpstr>PowerPoint Presentation</vt:lpstr>
      <vt:lpstr>PowerPoint Presentation</vt:lpstr>
      <vt:lpstr>Classifying</vt:lpstr>
      <vt:lpstr>PowerPoint Presentation</vt:lpstr>
      <vt:lpstr>PowerPoint Presentation</vt:lpstr>
      <vt:lpstr>What 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Time-Lapse Based Weather Classification</dc:title>
  <dc:creator>Romek</dc:creator>
  <cp:lastModifiedBy>Romek</cp:lastModifiedBy>
  <cp:revision>47</cp:revision>
  <dcterms:created xsi:type="dcterms:W3CDTF">2015-02-04T11:12:52Z</dcterms:created>
  <dcterms:modified xsi:type="dcterms:W3CDTF">2015-02-26T02:38:28Z</dcterms:modified>
</cp:coreProperties>
</file>