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4" r:id="rId4"/>
    <p:sldId id="267" r:id="rId5"/>
    <p:sldId id="258" r:id="rId6"/>
    <p:sldId id="259" r:id="rId7"/>
    <p:sldId id="260" r:id="rId8"/>
    <p:sldId id="261" r:id="rId9"/>
    <p:sldId id="266"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1381C2D-646B-4889-8242-9C91E5D39A0E}" type="datetimeFigureOut">
              <a:rPr lang="es-EC" smtClean="0"/>
              <a:t>19/11/2020</a:t>
            </a:fld>
            <a:endParaRPr lang="es-EC"/>
          </a:p>
        </p:txBody>
      </p:sp>
      <p:sp>
        <p:nvSpPr>
          <p:cNvPr id="5" name="Footer Placeholder 4"/>
          <p:cNvSpPr>
            <a:spLocks noGrp="1"/>
          </p:cNvSpPr>
          <p:nvPr>
            <p:ph type="ftr" sz="quarter" idx="11"/>
          </p:nvPr>
        </p:nvSpPr>
        <p:spPr>
          <a:xfrm>
            <a:off x="1876424" y="5410201"/>
            <a:ext cx="5124886" cy="365125"/>
          </a:xfrm>
        </p:spPr>
        <p:txBody>
          <a:bodyPr/>
          <a:lstStyle/>
          <a:p>
            <a:endParaRPr lang="es-EC"/>
          </a:p>
        </p:txBody>
      </p:sp>
      <p:sp>
        <p:nvSpPr>
          <p:cNvPr id="6" name="Slide Number Placeholder 5"/>
          <p:cNvSpPr>
            <a:spLocks noGrp="1"/>
          </p:cNvSpPr>
          <p:nvPr>
            <p:ph type="sldNum" sz="quarter" idx="12"/>
          </p:nvPr>
        </p:nvSpPr>
        <p:spPr>
          <a:xfrm>
            <a:off x="9896911" y="5410199"/>
            <a:ext cx="771089" cy="365125"/>
          </a:xfrm>
        </p:spPr>
        <p:txBody>
          <a:bodyPr/>
          <a:lstStyle/>
          <a:p>
            <a:fld id="{441F729D-8E1B-4988-B3DA-F3E5491C5CA2}" type="slidenum">
              <a:rPr lang="es-EC" smtClean="0"/>
              <a:t>‹Nº›</a:t>
            </a:fld>
            <a:endParaRPr lang="es-EC"/>
          </a:p>
        </p:txBody>
      </p:sp>
    </p:spTree>
    <p:extLst>
      <p:ext uri="{BB962C8B-B14F-4D97-AF65-F5344CB8AC3E}">
        <p14:creationId xmlns:p14="http://schemas.microsoft.com/office/powerpoint/2010/main" val="394531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1381C2D-646B-4889-8242-9C91E5D39A0E}" type="datetimeFigureOut">
              <a:rPr lang="es-EC" smtClean="0"/>
              <a:t>19/11/2020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41F729D-8E1B-4988-B3DA-F3E5491C5CA2}" type="slidenum">
              <a:rPr lang="es-EC" smtClean="0"/>
              <a:t>‹Nº›</a:t>
            </a:fld>
            <a:endParaRPr lang="es-EC"/>
          </a:p>
        </p:txBody>
      </p:sp>
    </p:spTree>
    <p:extLst>
      <p:ext uri="{BB962C8B-B14F-4D97-AF65-F5344CB8AC3E}">
        <p14:creationId xmlns:p14="http://schemas.microsoft.com/office/powerpoint/2010/main" val="213524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1381C2D-646B-4889-8242-9C91E5D39A0E}" type="datetimeFigureOut">
              <a:rPr lang="es-EC" smtClean="0"/>
              <a:t>19/11/2020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41F729D-8E1B-4988-B3DA-F3E5491C5CA2}" type="slidenum">
              <a:rPr lang="es-EC" smtClean="0"/>
              <a:t>‹Nº›</a:t>
            </a:fld>
            <a:endParaRPr lang="es-EC"/>
          </a:p>
        </p:txBody>
      </p:sp>
    </p:spTree>
    <p:extLst>
      <p:ext uri="{BB962C8B-B14F-4D97-AF65-F5344CB8AC3E}">
        <p14:creationId xmlns:p14="http://schemas.microsoft.com/office/powerpoint/2010/main" val="1346811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1381C2D-646B-4889-8242-9C91E5D39A0E}" type="datetimeFigureOut">
              <a:rPr lang="es-EC" smtClean="0"/>
              <a:t>19/11/2020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41F729D-8E1B-4988-B3DA-F3E5491C5CA2}" type="slidenum">
              <a:rPr lang="es-EC" smtClean="0"/>
              <a:t>‹Nº›</a:t>
            </a:fld>
            <a:endParaRPr lang="es-EC"/>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47106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1381C2D-646B-4889-8242-9C91E5D39A0E}" type="datetimeFigureOut">
              <a:rPr lang="es-EC" smtClean="0"/>
              <a:t>19/11/2020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41F729D-8E1B-4988-B3DA-F3E5491C5CA2}" type="slidenum">
              <a:rPr lang="es-EC" smtClean="0"/>
              <a:t>‹Nº›</a:t>
            </a:fld>
            <a:endParaRPr lang="es-EC"/>
          </a:p>
        </p:txBody>
      </p:sp>
    </p:spTree>
    <p:extLst>
      <p:ext uri="{BB962C8B-B14F-4D97-AF65-F5344CB8AC3E}">
        <p14:creationId xmlns:p14="http://schemas.microsoft.com/office/powerpoint/2010/main" val="986441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1381C2D-646B-4889-8242-9C91E5D39A0E}" type="datetimeFigureOut">
              <a:rPr lang="es-EC" smtClean="0"/>
              <a:t>19/11/2020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441F729D-8E1B-4988-B3DA-F3E5491C5CA2}" type="slidenum">
              <a:rPr lang="es-EC" smtClean="0"/>
              <a:t>‹Nº›</a:t>
            </a:fld>
            <a:endParaRPr lang="es-EC"/>
          </a:p>
        </p:txBody>
      </p:sp>
    </p:spTree>
    <p:extLst>
      <p:ext uri="{BB962C8B-B14F-4D97-AF65-F5344CB8AC3E}">
        <p14:creationId xmlns:p14="http://schemas.microsoft.com/office/powerpoint/2010/main" val="681349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1381C2D-646B-4889-8242-9C91E5D39A0E}" type="datetimeFigureOut">
              <a:rPr lang="es-EC" smtClean="0"/>
              <a:t>19/11/2020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441F729D-8E1B-4988-B3DA-F3E5491C5CA2}" type="slidenum">
              <a:rPr lang="es-EC" smtClean="0"/>
              <a:t>‹Nº›</a:t>
            </a:fld>
            <a:endParaRPr lang="es-EC"/>
          </a:p>
        </p:txBody>
      </p:sp>
    </p:spTree>
    <p:extLst>
      <p:ext uri="{BB962C8B-B14F-4D97-AF65-F5344CB8AC3E}">
        <p14:creationId xmlns:p14="http://schemas.microsoft.com/office/powerpoint/2010/main" val="1601764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1381C2D-646B-4889-8242-9C91E5D39A0E}" type="datetimeFigureOut">
              <a:rPr lang="es-EC" smtClean="0"/>
              <a:t>19/11/2020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41F729D-8E1B-4988-B3DA-F3E5491C5CA2}" type="slidenum">
              <a:rPr lang="es-EC" smtClean="0"/>
              <a:t>‹Nº›</a:t>
            </a:fld>
            <a:endParaRPr lang="es-EC"/>
          </a:p>
        </p:txBody>
      </p:sp>
    </p:spTree>
    <p:extLst>
      <p:ext uri="{BB962C8B-B14F-4D97-AF65-F5344CB8AC3E}">
        <p14:creationId xmlns:p14="http://schemas.microsoft.com/office/powerpoint/2010/main" val="204701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1381C2D-646B-4889-8242-9C91E5D39A0E}" type="datetimeFigureOut">
              <a:rPr lang="es-EC" smtClean="0"/>
              <a:t>19/11/2020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41F729D-8E1B-4988-B3DA-F3E5491C5CA2}" type="slidenum">
              <a:rPr lang="es-EC" smtClean="0"/>
              <a:t>‹Nº›</a:t>
            </a:fld>
            <a:endParaRPr lang="es-EC"/>
          </a:p>
        </p:txBody>
      </p:sp>
    </p:spTree>
    <p:extLst>
      <p:ext uri="{BB962C8B-B14F-4D97-AF65-F5344CB8AC3E}">
        <p14:creationId xmlns:p14="http://schemas.microsoft.com/office/powerpoint/2010/main" val="181611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1381C2D-646B-4889-8242-9C91E5D39A0E}" type="datetimeFigureOut">
              <a:rPr lang="es-EC" smtClean="0"/>
              <a:t>19/11/2020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41F729D-8E1B-4988-B3DA-F3E5491C5CA2}" type="slidenum">
              <a:rPr lang="es-EC" smtClean="0"/>
              <a:t>‹Nº›</a:t>
            </a:fld>
            <a:endParaRPr lang="es-EC"/>
          </a:p>
        </p:txBody>
      </p:sp>
    </p:spTree>
    <p:extLst>
      <p:ext uri="{BB962C8B-B14F-4D97-AF65-F5344CB8AC3E}">
        <p14:creationId xmlns:p14="http://schemas.microsoft.com/office/powerpoint/2010/main" val="119752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1381C2D-646B-4889-8242-9C91E5D39A0E}" type="datetimeFigureOut">
              <a:rPr lang="es-EC" smtClean="0"/>
              <a:t>19/11/2020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41F729D-8E1B-4988-B3DA-F3E5491C5CA2}" type="slidenum">
              <a:rPr lang="es-EC" smtClean="0"/>
              <a:t>‹Nº›</a:t>
            </a:fld>
            <a:endParaRPr lang="es-EC"/>
          </a:p>
        </p:txBody>
      </p:sp>
    </p:spTree>
    <p:extLst>
      <p:ext uri="{BB962C8B-B14F-4D97-AF65-F5344CB8AC3E}">
        <p14:creationId xmlns:p14="http://schemas.microsoft.com/office/powerpoint/2010/main" val="391628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1381C2D-646B-4889-8242-9C91E5D39A0E}" type="datetimeFigureOut">
              <a:rPr lang="es-EC" smtClean="0"/>
              <a:t>19/11/2020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41F729D-8E1B-4988-B3DA-F3E5491C5CA2}" type="slidenum">
              <a:rPr lang="es-EC" smtClean="0"/>
              <a:t>‹Nº›</a:t>
            </a:fld>
            <a:endParaRPr lang="es-EC"/>
          </a:p>
        </p:txBody>
      </p:sp>
    </p:spTree>
    <p:extLst>
      <p:ext uri="{BB962C8B-B14F-4D97-AF65-F5344CB8AC3E}">
        <p14:creationId xmlns:p14="http://schemas.microsoft.com/office/powerpoint/2010/main" val="143844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1381C2D-646B-4889-8242-9C91E5D39A0E}" type="datetimeFigureOut">
              <a:rPr lang="es-EC" smtClean="0"/>
              <a:t>19/11/2020</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441F729D-8E1B-4988-B3DA-F3E5491C5CA2}" type="slidenum">
              <a:rPr lang="es-EC" smtClean="0"/>
              <a:t>‹Nº›</a:t>
            </a:fld>
            <a:endParaRPr lang="es-EC"/>
          </a:p>
        </p:txBody>
      </p:sp>
    </p:spTree>
    <p:extLst>
      <p:ext uri="{BB962C8B-B14F-4D97-AF65-F5344CB8AC3E}">
        <p14:creationId xmlns:p14="http://schemas.microsoft.com/office/powerpoint/2010/main" val="132970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1381C2D-646B-4889-8242-9C91E5D39A0E}" type="datetimeFigureOut">
              <a:rPr lang="es-EC" smtClean="0"/>
              <a:t>19/11/2020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441F729D-8E1B-4988-B3DA-F3E5491C5CA2}" type="slidenum">
              <a:rPr lang="es-EC" smtClean="0"/>
              <a:t>‹Nº›</a:t>
            </a:fld>
            <a:endParaRPr lang="es-EC"/>
          </a:p>
        </p:txBody>
      </p:sp>
    </p:spTree>
    <p:extLst>
      <p:ext uri="{BB962C8B-B14F-4D97-AF65-F5344CB8AC3E}">
        <p14:creationId xmlns:p14="http://schemas.microsoft.com/office/powerpoint/2010/main" val="2730559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81C2D-646B-4889-8242-9C91E5D39A0E}" type="datetimeFigureOut">
              <a:rPr lang="es-EC" smtClean="0"/>
              <a:t>19/11/2020</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441F729D-8E1B-4988-B3DA-F3E5491C5CA2}" type="slidenum">
              <a:rPr lang="es-EC" smtClean="0"/>
              <a:t>‹Nº›</a:t>
            </a:fld>
            <a:endParaRPr lang="es-EC"/>
          </a:p>
        </p:txBody>
      </p:sp>
    </p:spTree>
    <p:extLst>
      <p:ext uri="{BB962C8B-B14F-4D97-AF65-F5344CB8AC3E}">
        <p14:creationId xmlns:p14="http://schemas.microsoft.com/office/powerpoint/2010/main" val="2944551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1381C2D-646B-4889-8242-9C91E5D39A0E}" type="datetimeFigureOut">
              <a:rPr lang="es-EC" smtClean="0"/>
              <a:t>19/11/2020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41F729D-8E1B-4988-B3DA-F3E5491C5CA2}" type="slidenum">
              <a:rPr lang="es-EC" smtClean="0"/>
              <a:t>‹Nº›</a:t>
            </a:fld>
            <a:endParaRPr lang="es-EC"/>
          </a:p>
        </p:txBody>
      </p:sp>
    </p:spTree>
    <p:extLst>
      <p:ext uri="{BB962C8B-B14F-4D97-AF65-F5344CB8AC3E}">
        <p14:creationId xmlns:p14="http://schemas.microsoft.com/office/powerpoint/2010/main" val="664853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1381C2D-646B-4889-8242-9C91E5D39A0E}" type="datetimeFigureOut">
              <a:rPr lang="es-EC" smtClean="0"/>
              <a:t>19/11/2020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41F729D-8E1B-4988-B3DA-F3E5491C5CA2}" type="slidenum">
              <a:rPr lang="es-EC" smtClean="0"/>
              <a:t>‹Nº›</a:t>
            </a:fld>
            <a:endParaRPr lang="es-EC"/>
          </a:p>
        </p:txBody>
      </p:sp>
    </p:spTree>
    <p:extLst>
      <p:ext uri="{BB962C8B-B14F-4D97-AF65-F5344CB8AC3E}">
        <p14:creationId xmlns:p14="http://schemas.microsoft.com/office/powerpoint/2010/main" val="2866585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1381C2D-646B-4889-8242-9C91E5D39A0E}" type="datetimeFigureOut">
              <a:rPr lang="es-EC" smtClean="0"/>
              <a:t>19/11/2020</a:t>
            </a:fld>
            <a:endParaRPr lang="es-EC"/>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41F729D-8E1B-4988-B3DA-F3E5491C5CA2}" type="slidenum">
              <a:rPr lang="es-EC" smtClean="0"/>
              <a:t>‹Nº›</a:t>
            </a:fld>
            <a:endParaRPr lang="es-EC"/>
          </a:p>
        </p:txBody>
      </p:sp>
    </p:spTree>
    <p:extLst>
      <p:ext uri="{BB962C8B-B14F-4D97-AF65-F5344CB8AC3E}">
        <p14:creationId xmlns:p14="http://schemas.microsoft.com/office/powerpoint/2010/main" val="404398805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tquetzali.com/2019/09/05/patron-de-diseno-builder-java/" TargetMode="External"/><Relationship Id="rId2" Type="http://schemas.openxmlformats.org/officeDocument/2006/relationships/hyperlink" Target="https://programacion.net/articulo/patrones_de_diseno_iii:_patrones_de_creacion_-_builder_100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44FF42-7E48-49D5-934D-CC7C2DBD426A}"/>
              </a:ext>
            </a:extLst>
          </p:cNvPr>
          <p:cNvSpPr>
            <a:spLocks noGrp="1"/>
          </p:cNvSpPr>
          <p:nvPr>
            <p:ph type="ctrTitle"/>
          </p:nvPr>
        </p:nvSpPr>
        <p:spPr>
          <a:xfrm>
            <a:off x="1628775" y="3059112"/>
            <a:ext cx="9144000" cy="739775"/>
          </a:xfrm>
        </p:spPr>
        <p:txBody>
          <a:bodyPr>
            <a:normAutofit fontScale="90000"/>
          </a:bodyPr>
          <a:lstStyle/>
          <a:p>
            <a:pPr algn="ctr"/>
            <a:r>
              <a:rPr lang="es-EC" dirty="0"/>
              <a:t>Patrón de diseño </a:t>
            </a:r>
            <a:r>
              <a:rPr lang="es-EC" dirty="0" err="1"/>
              <a:t>Builder</a:t>
            </a:r>
            <a:r>
              <a:rPr lang="es-EC" dirty="0"/>
              <a:t> </a:t>
            </a:r>
          </a:p>
        </p:txBody>
      </p:sp>
    </p:spTree>
    <p:extLst>
      <p:ext uri="{BB962C8B-B14F-4D97-AF65-F5344CB8AC3E}">
        <p14:creationId xmlns:p14="http://schemas.microsoft.com/office/powerpoint/2010/main" val="1392537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9EAB5B-CD81-45F2-825A-8EFE8B4452F7}"/>
              </a:ext>
            </a:extLst>
          </p:cNvPr>
          <p:cNvSpPr>
            <a:spLocks noGrp="1"/>
          </p:cNvSpPr>
          <p:nvPr>
            <p:ph type="title"/>
          </p:nvPr>
        </p:nvSpPr>
        <p:spPr/>
        <p:txBody>
          <a:bodyPr/>
          <a:lstStyle/>
          <a:p>
            <a:r>
              <a:rPr lang="es-EC" dirty="0" err="1"/>
              <a:t>Concluciones</a:t>
            </a:r>
            <a:endParaRPr lang="es-EC" dirty="0"/>
          </a:p>
        </p:txBody>
      </p:sp>
      <p:sp>
        <p:nvSpPr>
          <p:cNvPr id="3" name="Marcador de contenido 2">
            <a:extLst>
              <a:ext uri="{FF2B5EF4-FFF2-40B4-BE49-F238E27FC236}">
                <a16:creationId xmlns:a16="http://schemas.microsoft.com/office/drawing/2014/main" id="{F67385C1-A0C8-4E09-962E-180F5622CF98}"/>
              </a:ext>
            </a:extLst>
          </p:cNvPr>
          <p:cNvSpPr>
            <a:spLocks noGrp="1"/>
          </p:cNvSpPr>
          <p:nvPr>
            <p:ph idx="1"/>
          </p:nvPr>
        </p:nvSpPr>
        <p:spPr>
          <a:xfrm>
            <a:off x="1141412" y="2249487"/>
            <a:ext cx="9905999" cy="2017713"/>
          </a:xfrm>
        </p:spPr>
        <p:txBody>
          <a:bodyPr/>
          <a:lstStyle/>
          <a:p>
            <a:r>
              <a:rPr lang="es-EC" dirty="0">
                <a:effectLst/>
              </a:rPr>
              <a:t>Reduce el acoplamiento.</a:t>
            </a:r>
          </a:p>
          <a:p>
            <a:r>
              <a:rPr lang="es-EC" dirty="0">
                <a:effectLst/>
              </a:rPr>
              <a:t>Permite variar la representación interna del objeto, respetando la clase </a:t>
            </a:r>
            <a:r>
              <a:rPr lang="es-EC" dirty="0" err="1">
                <a:effectLst/>
              </a:rPr>
              <a:t>builder</a:t>
            </a:r>
            <a:r>
              <a:rPr lang="es-EC" dirty="0">
                <a:effectLst/>
              </a:rPr>
              <a:t>. Es decir, conseguimos independizar la construcción de la representación.</a:t>
            </a:r>
          </a:p>
          <a:p>
            <a:endParaRPr lang="es-EC" dirty="0"/>
          </a:p>
        </p:txBody>
      </p:sp>
    </p:spTree>
    <p:extLst>
      <p:ext uri="{BB962C8B-B14F-4D97-AF65-F5344CB8AC3E}">
        <p14:creationId xmlns:p14="http://schemas.microsoft.com/office/powerpoint/2010/main" val="427400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6BF0F6-E1FA-4FA5-9B81-E872EDF2E947}"/>
              </a:ext>
            </a:extLst>
          </p:cNvPr>
          <p:cNvSpPr>
            <a:spLocks noGrp="1"/>
          </p:cNvSpPr>
          <p:nvPr>
            <p:ph type="title"/>
          </p:nvPr>
        </p:nvSpPr>
        <p:spPr/>
        <p:txBody>
          <a:bodyPr/>
          <a:lstStyle/>
          <a:p>
            <a:r>
              <a:rPr lang="es-EC" dirty="0" err="1"/>
              <a:t>Bibliografia</a:t>
            </a:r>
            <a:r>
              <a:rPr lang="es-EC" dirty="0"/>
              <a:t> </a:t>
            </a:r>
          </a:p>
        </p:txBody>
      </p:sp>
      <p:sp>
        <p:nvSpPr>
          <p:cNvPr id="3" name="Marcador de contenido 2">
            <a:extLst>
              <a:ext uri="{FF2B5EF4-FFF2-40B4-BE49-F238E27FC236}">
                <a16:creationId xmlns:a16="http://schemas.microsoft.com/office/drawing/2014/main" id="{816941EB-8657-4477-8A4A-F8AFCF08972D}"/>
              </a:ext>
            </a:extLst>
          </p:cNvPr>
          <p:cNvSpPr>
            <a:spLocks noGrp="1"/>
          </p:cNvSpPr>
          <p:nvPr>
            <p:ph idx="1"/>
          </p:nvPr>
        </p:nvSpPr>
        <p:spPr/>
        <p:txBody>
          <a:bodyPr/>
          <a:lstStyle/>
          <a:p>
            <a:r>
              <a:rPr lang="es-EC" dirty="0">
                <a:hlinkClick r:id="rId2"/>
              </a:rPr>
              <a:t>https://programacion.net/articulo/patrones_de_diseno_iii:_patrones_de_creacion_-_builder_1002</a:t>
            </a:r>
            <a:endParaRPr lang="es-EC" dirty="0"/>
          </a:p>
          <a:p>
            <a:r>
              <a:rPr lang="es-EC" dirty="0">
                <a:hlinkClick r:id="rId3"/>
              </a:rPr>
              <a:t>https://itquetzali.com/2019/09/05/patron-de-diseno-builder-java/</a:t>
            </a:r>
            <a:endParaRPr lang="es-EC" dirty="0"/>
          </a:p>
          <a:p>
            <a:endParaRPr lang="es-EC" dirty="0"/>
          </a:p>
        </p:txBody>
      </p:sp>
    </p:spTree>
    <p:extLst>
      <p:ext uri="{BB962C8B-B14F-4D97-AF65-F5344CB8AC3E}">
        <p14:creationId xmlns:p14="http://schemas.microsoft.com/office/powerpoint/2010/main" val="392550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6279246-1C09-4F2B-B827-9EE2C1154C00}"/>
              </a:ext>
            </a:extLst>
          </p:cNvPr>
          <p:cNvSpPr>
            <a:spLocks noGrp="1"/>
          </p:cNvSpPr>
          <p:nvPr>
            <p:ph idx="1"/>
          </p:nvPr>
        </p:nvSpPr>
        <p:spPr>
          <a:xfrm>
            <a:off x="1143000" y="1201737"/>
            <a:ext cx="9905999" cy="2389188"/>
          </a:xfrm>
        </p:spPr>
        <p:txBody>
          <a:bodyPr>
            <a:noAutofit/>
          </a:bodyPr>
          <a:lstStyle/>
          <a:p>
            <a:r>
              <a:rPr lang="es-EC" sz="3600" dirty="0">
                <a:effectLst/>
              </a:rPr>
              <a:t>El patrón </a:t>
            </a:r>
            <a:r>
              <a:rPr lang="es-EC" sz="3600" dirty="0" err="1">
                <a:effectLst/>
              </a:rPr>
              <a:t>Builder</a:t>
            </a:r>
            <a:r>
              <a:rPr lang="es-EC" sz="3600" dirty="0">
                <a:effectLst/>
              </a:rPr>
              <a:t> resulta especialmente útil cuando debes crear un objeto con muchas opciones posibles de configuración. Este patrón de diseño separa la creación de un objeto de su representación, de modo que el mismo proceso de construcción puede crear diferentes representaciones.</a:t>
            </a:r>
            <a:endParaRPr lang="es-EC" sz="3600" dirty="0"/>
          </a:p>
        </p:txBody>
      </p:sp>
    </p:spTree>
    <p:extLst>
      <p:ext uri="{BB962C8B-B14F-4D97-AF65-F5344CB8AC3E}">
        <p14:creationId xmlns:p14="http://schemas.microsoft.com/office/powerpoint/2010/main" val="1733613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B415BE-0569-42B9-A4B8-DD89BEA876B2}"/>
              </a:ext>
            </a:extLst>
          </p:cNvPr>
          <p:cNvSpPr>
            <a:spLocks noGrp="1"/>
          </p:cNvSpPr>
          <p:nvPr>
            <p:ph type="title"/>
          </p:nvPr>
        </p:nvSpPr>
        <p:spPr/>
        <p:txBody>
          <a:bodyPr/>
          <a:lstStyle/>
          <a:p>
            <a:r>
              <a:rPr lang="es-EC" dirty="0"/>
              <a:t>Aplicaciones</a:t>
            </a:r>
          </a:p>
        </p:txBody>
      </p:sp>
      <p:pic>
        <p:nvPicPr>
          <p:cNvPr id="4" name="Marcador de contenido 3">
            <a:extLst>
              <a:ext uri="{FF2B5EF4-FFF2-40B4-BE49-F238E27FC236}">
                <a16:creationId xmlns:a16="http://schemas.microsoft.com/office/drawing/2014/main" id="{CB5FF99F-6916-44FC-9237-294C0448EDB0}"/>
              </a:ext>
            </a:extLst>
          </p:cNvPr>
          <p:cNvPicPr>
            <a:picLocks noGrp="1" noChangeAspect="1"/>
          </p:cNvPicPr>
          <p:nvPr>
            <p:ph idx="1"/>
          </p:nvPr>
        </p:nvPicPr>
        <p:blipFill>
          <a:blip r:embed="rId2"/>
          <a:stretch>
            <a:fillRect/>
          </a:stretch>
        </p:blipFill>
        <p:spPr>
          <a:xfrm>
            <a:off x="1141413" y="2658904"/>
            <a:ext cx="8801100" cy="1219200"/>
          </a:xfrm>
          <a:prstGeom prst="rect">
            <a:avLst/>
          </a:prstGeom>
        </p:spPr>
      </p:pic>
    </p:spTree>
    <p:extLst>
      <p:ext uri="{BB962C8B-B14F-4D97-AF65-F5344CB8AC3E}">
        <p14:creationId xmlns:p14="http://schemas.microsoft.com/office/powerpoint/2010/main" val="512355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1EB4B4-40E5-4F1D-AD1D-C1A1D0128707}"/>
              </a:ext>
            </a:extLst>
          </p:cNvPr>
          <p:cNvSpPr>
            <a:spLocks noGrp="1"/>
          </p:cNvSpPr>
          <p:nvPr>
            <p:ph type="title"/>
          </p:nvPr>
        </p:nvSpPr>
        <p:spPr/>
        <p:txBody>
          <a:bodyPr/>
          <a:lstStyle/>
          <a:p>
            <a:endParaRPr lang="es-EC" dirty="0"/>
          </a:p>
        </p:txBody>
      </p:sp>
      <p:pic>
        <p:nvPicPr>
          <p:cNvPr id="4" name="Marcador de contenido 3">
            <a:extLst>
              <a:ext uri="{FF2B5EF4-FFF2-40B4-BE49-F238E27FC236}">
                <a16:creationId xmlns:a16="http://schemas.microsoft.com/office/drawing/2014/main" id="{E59A516E-FBF8-4AE5-AD8E-ED8E74443AE6}"/>
              </a:ext>
            </a:extLst>
          </p:cNvPr>
          <p:cNvPicPr>
            <a:picLocks noGrp="1"/>
          </p:cNvPicPr>
          <p:nvPr>
            <p:ph idx="1"/>
          </p:nvPr>
        </p:nvPicPr>
        <p:blipFill>
          <a:blip r:embed="rId2"/>
          <a:stretch>
            <a:fillRect/>
          </a:stretch>
        </p:blipFill>
        <p:spPr>
          <a:xfrm>
            <a:off x="1" y="-71120"/>
            <a:ext cx="12191999" cy="6929120"/>
          </a:xfrm>
          <a:prstGeom prst="rect">
            <a:avLst/>
          </a:prstGeom>
        </p:spPr>
      </p:pic>
    </p:spTree>
    <p:extLst>
      <p:ext uri="{BB962C8B-B14F-4D97-AF65-F5344CB8AC3E}">
        <p14:creationId xmlns:p14="http://schemas.microsoft.com/office/powerpoint/2010/main" val="2675549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DC98A3-9E2C-4418-BD7E-E7310E5EB056}"/>
              </a:ext>
            </a:extLst>
          </p:cNvPr>
          <p:cNvSpPr>
            <a:spLocks noGrp="1"/>
          </p:cNvSpPr>
          <p:nvPr>
            <p:ph type="title"/>
          </p:nvPr>
        </p:nvSpPr>
        <p:spPr/>
        <p:txBody>
          <a:bodyPr/>
          <a:lstStyle/>
          <a:p>
            <a:r>
              <a:rPr lang="es-EC" dirty="0"/>
              <a:t>Interface </a:t>
            </a:r>
            <a:r>
              <a:rPr lang="es-EC" dirty="0" err="1"/>
              <a:t>Builder</a:t>
            </a:r>
            <a:r>
              <a:rPr lang="es-EC" dirty="0"/>
              <a:t> </a:t>
            </a:r>
          </a:p>
        </p:txBody>
      </p:sp>
      <p:sp>
        <p:nvSpPr>
          <p:cNvPr id="3" name="Marcador de contenido 2">
            <a:extLst>
              <a:ext uri="{FF2B5EF4-FFF2-40B4-BE49-F238E27FC236}">
                <a16:creationId xmlns:a16="http://schemas.microsoft.com/office/drawing/2014/main" id="{2BF547E6-FB8F-4049-8805-58C22C90AE92}"/>
              </a:ext>
            </a:extLst>
          </p:cNvPr>
          <p:cNvSpPr>
            <a:spLocks noGrp="1"/>
          </p:cNvSpPr>
          <p:nvPr>
            <p:ph idx="1"/>
          </p:nvPr>
        </p:nvSpPr>
        <p:spPr>
          <a:xfrm>
            <a:off x="1141412" y="2249487"/>
            <a:ext cx="9905999" cy="1017588"/>
          </a:xfrm>
        </p:spPr>
        <p:txBody>
          <a:bodyPr/>
          <a:lstStyle/>
          <a:p>
            <a:r>
              <a:rPr lang="es-EC" dirty="0">
                <a:effectLst/>
              </a:rPr>
              <a:t>Especificación de una interfaz abstracta para crear partes de un objeto.</a:t>
            </a:r>
            <a:endParaRPr lang="es-EC" dirty="0"/>
          </a:p>
        </p:txBody>
      </p:sp>
    </p:spTree>
    <p:extLst>
      <p:ext uri="{BB962C8B-B14F-4D97-AF65-F5344CB8AC3E}">
        <p14:creationId xmlns:p14="http://schemas.microsoft.com/office/powerpoint/2010/main" val="242078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1CF43-DDCB-4045-BF61-A62CCB6BD9FD}"/>
              </a:ext>
            </a:extLst>
          </p:cNvPr>
          <p:cNvSpPr>
            <a:spLocks noGrp="1"/>
          </p:cNvSpPr>
          <p:nvPr>
            <p:ph type="title"/>
          </p:nvPr>
        </p:nvSpPr>
        <p:spPr>
          <a:xfrm>
            <a:off x="952500" y="618518"/>
            <a:ext cx="10094911" cy="1478570"/>
          </a:xfrm>
        </p:spPr>
        <p:txBody>
          <a:bodyPr/>
          <a:lstStyle/>
          <a:p>
            <a:r>
              <a:rPr lang="es-EC" u="sng" dirty="0" err="1">
                <a:effectLst/>
              </a:rPr>
              <a:t>ConcreteBuilder</a:t>
            </a:r>
            <a:endParaRPr lang="es-EC" dirty="0"/>
          </a:p>
        </p:txBody>
      </p:sp>
      <p:sp>
        <p:nvSpPr>
          <p:cNvPr id="3" name="Marcador de contenido 2">
            <a:extLst>
              <a:ext uri="{FF2B5EF4-FFF2-40B4-BE49-F238E27FC236}">
                <a16:creationId xmlns:a16="http://schemas.microsoft.com/office/drawing/2014/main" id="{251B7187-1483-493E-8836-9613098D7412}"/>
              </a:ext>
            </a:extLst>
          </p:cNvPr>
          <p:cNvSpPr>
            <a:spLocks noGrp="1"/>
          </p:cNvSpPr>
          <p:nvPr>
            <p:ph idx="1"/>
          </p:nvPr>
        </p:nvSpPr>
        <p:spPr/>
        <p:txBody>
          <a:bodyPr/>
          <a:lstStyle/>
          <a:p>
            <a:r>
              <a:rPr lang="es-EC" dirty="0">
                <a:effectLst/>
              </a:rPr>
              <a:t>Es para construir y ensamblar partes de un objeto para implementación de la interfaz </a:t>
            </a:r>
            <a:r>
              <a:rPr lang="es-EC" dirty="0" err="1">
                <a:effectLst/>
              </a:rPr>
              <a:t>Builder</a:t>
            </a:r>
            <a:r>
              <a:rPr lang="es-EC" dirty="0">
                <a:effectLst/>
              </a:rPr>
              <a:t>.</a:t>
            </a:r>
          </a:p>
          <a:p>
            <a:r>
              <a:rPr lang="es-EC" dirty="0">
                <a:effectLst/>
              </a:rPr>
              <a:t>Provee una interfaz para recuperar el objeto.</a:t>
            </a:r>
          </a:p>
          <a:p>
            <a:endParaRPr lang="es-EC" dirty="0"/>
          </a:p>
        </p:txBody>
      </p:sp>
    </p:spTree>
    <p:extLst>
      <p:ext uri="{BB962C8B-B14F-4D97-AF65-F5344CB8AC3E}">
        <p14:creationId xmlns:p14="http://schemas.microsoft.com/office/powerpoint/2010/main" val="57038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DC7BAD-52EB-4C34-9242-F9EC840B9440}"/>
              </a:ext>
            </a:extLst>
          </p:cNvPr>
          <p:cNvSpPr>
            <a:spLocks noGrp="1"/>
          </p:cNvSpPr>
          <p:nvPr>
            <p:ph type="title"/>
          </p:nvPr>
        </p:nvSpPr>
        <p:spPr/>
        <p:txBody>
          <a:bodyPr/>
          <a:lstStyle/>
          <a:p>
            <a:r>
              <a:rPr lang="es-EC" dirty="0"/>
              <a:t>Director</a:t>
            </a:r>
          </a:p>
        </p:txBody>
      </p:sp>
      <p:sp>
        <p:nvSpPr>
          <p:cNvPr id="3" name="Marcador de contenido 2">
            <a:extLst>
              <a:ext uri="{FF2B5EF4-FFF2-40B4-BE49-F238E27FC236}">
                <a16:creationId xmlns:a16="http://schemas.microsoft.com/office/drawing/2014/main" id="{B03D6106-0AF9-4BCF-A68C-9415F4DCED7F}"/>
              </a:ext>
            </a:extLst>
          </p:cNvPr>
          <p:cNvSpPr>
            <a:spLocks noGrp="1"/>
          </p:cNvSpPr>
          <p:nvPr>
            <p:ph idx="1"/>
          </p:nvPr>
        </p:nvSpPr>
        <p:spPr>
          <a:xfrm>
            <a:off x="1141412" y="2249487"/>
            <a:ext cx="9905999" cy="1179513"/>
          </a:xfrm>
        </p:spPr>
        <p:txBody>
          <a:bodyPr/>
          <a:lstStyle/>
          <a:p>
            <a:r>
              <a:rPr lang="es-EC" dirty="0">
                <a:effectLst/>
              </a:rPr>
              <a:t> Se encarga de construir un objeto es la clase donde se ensambla todo el objeto </a:t>
            </a:r>
            <a:endParaRPr lang="es-EC" dirty="0"/>
          </a:p>
        </p:txBody>
      </p:sp>
    </p:spTree>
    <p:extLst>
      <p:ext uri="{BB962C8B-B14F-4D97-AF65-F5344CB8AC3E}">
        <p14:creationId xmlns:p14="http://schemas.microsoft.com/office/powerpoint/2010/main" val="4075044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59FC8E-C57E-4383-9CF8-2BD3ADF70AD6}"/>
              </a:ext>
            </a:extLst>
          </p:cNvPr>
          <p:cNvSpPr>
            <a:spLocks noGrp="1"/>
          </p:cNvSpPr>
          <p:nvPr>
            <p:ph type="title"/>
          </p:nvPr>
        </p:nvSpPr>
        <p:spPr/>
        <p:txBody>
          <a:bodyPr/>
          <a:lstStyle/>
          <a:p>
            <a:r>
              <a:rPr lang="es-EC" dirty="0"/>
              <a:t>Producto </a:t>
            </a:r>
          </a:p>
        </p:txBody>
      </p:sp>
      <p:sp>
        <p:nvSpPr>
          <p:cNvPr id="3" name="Marcador de contenido 2">
            <a:extLst>
              <a:ext uri="{FF2B5EF4-FFF2-40B4-BE49-F238E27FC236}">
                <a16:creationId xmlns:a16="http://schemas.microsoft.com/office/drawing/2014/main" id="{A5A5ADE6-503A-4C59-B51A-6C270716C5D7}"/>
              </a:ext>
            </a:extLst>
          </p:cNvPr>
          <p:cNvSpPr>
            <a:spLocks noGrp="1"/>
          </p:cNvSpPr>
          <p:nvPr>
            <p:ph idx="1"/>
          </p:nvPr>
        </p:nvSpPr>
        <p:spPr>
          <a:xfrm>
            <a:off x="1141412" y="2249487"/>
            <a:ext cx="9905999" cy="760413"/>
          </a:xfrm>
        </p:spPr>
        <p:txBody>
          <a:bodyPr/>
          <a:lstStyle/>
          <a:p>
            <a:r>
              <a:rPr lang="es-EC" dirty="0">
                <a:effectLst/>
              </a:rPr>
              <a:t>Objeto que se ha construido tras el proceso definido por el patrón.</a:t>
            </a:r>
            <a:endParaRPr lang="es-EC" dirty="0"/>
          </a:p>
        </p:txBody>
      </p:sp>
    </p:spTree>
    <p:extLst>
      <p:ext uri="{BB962C8B-B14F-4D97-AF65-F5344CB8AC3E}">
        <p14:creationId xmlns:p14="http://schemas.microsoft.com/office/powerpoint/2010/main" val="354186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294D7BB-0F64-41F1-AE12-CD5D59CF4344}"/>
              </a:ext>
            </a:extLst>
          </p:cNvPr>
          <p:cNvSpPr>
            <a:spLocks noGrp="1"/>
          </p:cNvSpPr>
          <p:nvPr>
            <p:ph type="body" idx="1"/>
          </p:nvPr>
        </p:nvSpPr>
        <p:spPr>
          <a:xfrm>
            <a:off x="1290626" y="720719"/>
            <a:ext cx="4878392" cy="823912"/>
          </a:xfrm>
        </p:spPr>
        <p:txBody>
          <a:bodyPr/>
          <a:lstStyle/>
          <a:p>
            <a:r>
              <a:rPr lang="es-EC" dirty="0"/>
              <a:t>ventajas</a:t>
            </a:r>
          </a:p>
        </p:txBody>
      </p:sp>
      <p:sp>
        <p:nvSpPr>
          <p:cNvPr id="4" name="Marcador de contenido 3">
            <a:extLst>
              <a:ext uri="{FF2B5EF4-FFF2-40B4-BE49-F238E27FC236}">
                <a16:creationId xmlns:a16="http://schemas.microsoft.com/office/drawing/2014/main" id="{6B0BCCFA-8846-479F-A822-F260BD566E1D}"/>
              </a:ext>
            </a:extLst>
          </p:cNvPr>
          <p:cNvSpPr>
            <a:spLocks noGrp="1"/>
          </p:cNvSpPr>
          <p:nvPr>
            <p:ph sz="half" idx="2"/>
          </p:nvPr>
        </p:nvSpPr>
        <p:spPr>
          <a:xfrm>
            <a:off x="1027108" y="1960560"/>
            <a:ext cx="4878391" cy="4316416"/>
          </a:xfrm>
        </p:spPr>
        <p:txBody>
          <a:bodyPr>
            <a:normAutofit fontScale="85000" lnSpcReduction="20000"/>
          </a:bodyPr>
          <a:lstStyle/>
          <a:p>
            <a:pPr lvl="0"/>
            <a:r>
              <a:rPr lang="es-EC" dirty="0">
                <a:effectLst/>
              </a:rPr>
              <a:t>Permite variar la representación interna de un producto.</a:t>
            </a:r>
          </a:p>
          <a:p>
            <a:pPr lvl="0"/>
            <a:r>
              <a:rPr lang="es-EC" dirty="0">
                <a:effectLst/>
              </a:rPr>
              <a:t>Encapsula el código de construcción y de representación. Los clientes no necesitan saber nada sobre las clases que definen la estructura interna del producto.</a:t>
            </a:r>
          </a:p>
          <a:p>
            <a:pPr lvl="0"/>
            <a:r>
              <a:rPr lang="es-EC" dirty="0">
                <a:effectLst/>
              </a:rPr>
              <a:t>Proporciona un control más explícito sobre el proceso de construcción. A diferencia de los demás patrones de creación, que construyen los productos una sola vez, el patrón </a:t>
            </a:r>
            <a:r>
              <a:rPr lang="es-EC" dirty="0" err="1">
                <a:effectLst/>
              </a:rPr>
              <a:t>Builder</a:t>
            </a:r>
            <a:r>
              <a:rPr lang="es-EC" dirty="0">
                <a:effectLst/>
              </a:rPr>
              <a:t> construye el producto paso a paso, bajo el control del director.</a:t>
            </a:r>
          </a:p>
          <a:p>
            <a:endParaRPr lang="es-EC" dirty="0"/>
          </a:p>
        </p:txBody>
      </p:sp>
      <p:sp>
        <p:nvSpPr>
          <p:cNvPr id="5" name="Marcador de texto 4">
            <a:extLst>
              <a:ext uri="{FF2B5EF4-FFF2-40B4-BE49-F238E27FC236}">
                <a16:creationId xmlns:a16="http://schemas.microsoft.com/office/drawing/2014/main" id="{3C82DBED-EA11-4FCA-87E5-0A728096FAF9}"/>
              </a:ext>
            </a:extLst>
          </p:cNvPr>
          <p:cNvSpPr>
            <a:spLocks noGrp="1"/>
          </p:cNvSpPr>
          <p:nvPr>
            <p:ph type="body" sz="quarter" idx="3"/>
          </p:nvPr>
        </p:nvSpPr>
        <p:spPr>
          <a:xfrm>
            <a:off x="6169018" y="720719"/>
            <a:ext cx="4878392" cy="823912"/>
          </a:xfrm>
        </p:spPr>
        <p:txBody>
          <a:bodyPr/>
          <a:lstStyle/>
          <a:p>
            <a:r>
              <a:rPr lang="es-EC" dirty="0"/>
              <a:t>Desventajas </a:t>
            </a:r>
          </a:p>
        </p:txBody>
      </p:sp>
      <p:sp>
        <p:nvSpPr>
          <p:cNvPr id="6" name="Marcador de contenido 5">
            <a:extLst>
              <a:ext uri="{FF2B5EF4-FFF2-40B4-BE49-F238E27FC236}">
                <a16:creationId xmlns:a16="http://schemas.microsoft.com/office/drawing/2014/main" id="{5FCE678E-4B59-4951-AFC8-4494977EC381}"/>
              </a:ext>
            </a:extLst>
          </p:cNvPr>
          <p:cNvSpPr>
            <a:spLocks noGrp="1"/>
          </p:cNvSpPr>
          <p:nvPr>
            <p:ph sz="quarter" idx="4"/>
          </p:nvPr>
        </p:nvSpPr>
        <p:spPr>
          <a:xfrm>
            <a:off x="6172200" y="1960560"/>
            <a:ext cx="4875210" cy="2717801"/>
          </a:xfrm>
        </p:spPr>
        <p:txBody>
          <a:bodyPr>
            <a:normAutofit fontScale="85000" lnSpcReduction="20000"/>
          </a:bodyPr>
          <a:lstStyle/>
          <a:p>
            <a:r>
              <a:rPr lang="es-EC" dirty="0">
                <a:effectLst/>
              </a:rPr>
              <a:t>Hay que crear un </a:t>
            </a:r>
            <a:r>
              <a:rPr lang="es-EC" dirty="0" err="1">
                <a:effectLst/>
              </a:rPr>
              <a:t>BuilderConrecto</a:t>
            </a:r>
            <a:r>
              <a:rPr lang="es-EC" dirty="0">
                <a:effectLst/>
              </a:rPr>
              <a:t> para cada representación de un producto, lo que puede acabar con multitud de clases.</a:t>
            </a:r>
          </a:p>
          <a:p>
            <a:endParaRPr lang="es-EC" dirty="0"/>
          </a:p>
        </p:txBody>
      </p:sp>
    </p:spTree>
    <p:extLst>
      <p:ext uri="{BB962C8B-B14F-4D97-AF65-F5344CB8AC3E}">
        <p14:creationId xmlns:p14="http://schemas.microsoft.com/office/powerpoint/2010/main" val="1102136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TM04033919[[fn=Circuito]]</Template>
  <TotalTime>182</TotalTime>
  <Words>287</Words>
  <Application>Microsoft Office PowerPoint</Application>
  <PresentationFormat>Panorámica</PresentationFormat>
  <Paragraphs>24</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Tw Cen MT</vt:lpstr>
      <vt:lpstr>Circuito</vt:lpstr>
      <vt:lpstr>Patrón de diseño Builder </vt:lpstr>
      <vt:lpstr>Presentación de PowerPoint</vt:lpstr>
      <vt:lpstr>Aplicaciones</vt:lpstr>
      <vt:lpstr>Presentación de PowerPoint</vt:lpstr>
      <vt:lpstr>Interface Builder </vt:lpstr>
      <vt:lpstr>ConcreteBuilder</vt:lpstr>
      <vt:lpstr>Director</vt:lpstr>
      <vt:lpstr>Producto </vt:lpstr>
      <vt:lpstr>Presentación de PowerPoint</vt:lpstr>
      <vt:lpstr>Concluciones</vt:lpstr>
      <vt:lpstr>Bibliografia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Patrón de diseño Builder </dc:title>
  <dc:creator>Rene Severo Avila Campoverde</dc:creator>
  <cp:lastModifiedBy>Rene Severo Avila Campoverde</cp:lastModifiedBy>
  <cp:revision>8</cp:revision>
  <dcterms:created xsi:type="dcterms:W3CDTF">2020-11-19T03:11:38Z</dcterms:created>
  <dcterms:modified xsi:type="dcterms:W3CDTF">2020-11-20T02:19:59Z</dcterms:modified>
</cp:coreProperties>
</file>