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layfair Display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E37091-7B45-4884-972C-6C044F9D3906}">
  <a:tblStyle styleId="{91E37091-7B45-4884-972C-6C044F9D39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layfairDisplay-regular.fntdata"/><Relationship Id="rId41" Type="http://schemas.openxmlformats.org/officeDocument/2006/relationships/slide" Target="slides/slide35.xml"/><Relationship Id="rId44" Type="http://schemas.openxmlformats.org/officeDocument/2006/relationships/font" Target="fonts/PlayfairDisplay-italic.fntdata"/><Relationship Id="rId43" Type="http://schemas.openxmlformats.org/officeDocument/2006/relationships/font" Target="fonts/PlayfairDisplay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2e95cd45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2e95cd45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e95cd45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22e95cd4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2e95cd45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2e95cd45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2e95cd45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22e95cd4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2e95cd45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22e95cd45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Kemungkinan hanyalah probabilitas dari data (training), diberikan model dan nilai parameter spesifik(disini, beta)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2e95cd45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22e95cd45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22e95cd45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22e95cd45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2e95cd45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22e95cd4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2e95cd4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22e95cd4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22e95cd4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22e95cd4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2e95c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2e95c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22e95cd4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22e95cd4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2e95cd45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2e95cd45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2e95cd45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22e95cd4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22e95cd45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22e95cd45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22e95cd45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22e95cd45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22e95cd45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22e95cd45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2e95cd4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22e95cd4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275e18d56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275e18d56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275e18d56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275e18d56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275d13c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275d13c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2e95cd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22e95cd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275e18d56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275e18d56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275e18d56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275e18d5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275e18d56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275e18d56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275e18d5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275e18d5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75e18d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275e18d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75e18d5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275e18d5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2e95cd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2e95cd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2e95cd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2e95cd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2e95cd45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2e95cd45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2e95cd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22e95cd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2e95cd45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2e95cd45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2e95cd45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2e95cd45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mohansacharya/graduate-admissions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Romeless/BigData_LogicalRegression/blob/main/img/plotting.png" TargetMode="External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Romeless/BigData_LogicalRegressio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kaggle.com/mohansacharya/graduate-admissions" TargetMode="External"/><Relationship Id="rId4" Type="http://schemas.openxmlformats.org/officeDocument/2006/relationships/hyperlink" Target="https://www.geeksforgeeks.org/understanding-logistic-regression/" TargetMode="External"/><Relationship Id="rId5" Type="http://schemas.openxmlformats.org/officeDocument/2006/relationships/hyperlink" Target="https://github.com/SSaishruthi/LogisticRegression_Vectorized_Implementati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1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Kelompok 2 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Rama Lesmana 		1313617011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Fachry Muhammad	1313617019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Razka Agniatara		</a:t>
            </a:r>
            <a:r>
              <a:rPr lang="en" sz="1900"/>
              <a:t>1313617023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543350"/>
            <a:ext cx="8520600" cy="4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Observasi ke i, xi, dapat direpresentasikan sebagai: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h(xi) merepresentasikan hasil yang diprediksikan untuk observasi ke i. Formula untuk menghitung h(xi) dinamakan Hipotesis.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961" y="1059725"/>
            <a:ext cx="1464100" cy="23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Hipotesis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Pada linear regression, formula hipotesis yang digunakan untuk prediksi adalah: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Dimana,                               adalah </a:t>
            </a:r>
            <a:r>
              <a:rPr lang="en"/>
              <a:t>regression coefficients dengan matriks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Dengan bentuk yang lebih padat: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988" y="1842100"/>
            <a:ext cx="4054025" cy="26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_0,\beta_1,...,\beta_p" id="125" name="Google Shape;125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750" y="2305900"/>
            <a:ext cx="1660626" cy="3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9875" y="2756675"/>
            <a:ext cx="787450" cy="14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800" y="4391813"/>
            <a:ext cx="1549917" cy="3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Hipotesis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Pada logistic regression, bila dicoba menggunakan formula hipotesis linear regression, kemungkinan akan menghasilkan nilai kontinu. Terlebih, tidak masuk akal untuk nilai h(x_i) bernilai lebih dari 1 atau kurang dari 0. Sehingga, dibutuhkan perubahan pada formula hipotesis untuk klasifikasi.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Formula g(z) dinamakan </a:t>
            </a:r>
            <a:r>
              <a:rPr b="1" lang="en"/>
              <a:t>logistic function</a:t>
            </a:r>
            <a:r>
              <a:rPr lang="en"/>
              <a:t> atau </a:t>
            </a:r>
            <a:r>
              <a:rPr b="1" lang="en"/>
              <a:t>sigmoid function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38" y="2812875"/>
            <a:ext cx="33481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297" y="2771775"/>
            <a:ext cx="1931145" cy="6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Hipotesis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34075"/>
            <a:ext cx="5583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Didapat: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g(z) cenderung ke arah 1 saat z mendekati infinite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g(z) cenderung ke arah 0 saat z mendekati minus infinite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g(z) selalu di antara 0 dan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026" y="1349700"/>
            <a:ext cx="3580225" cy="27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384325"/>
            <a:ext cx="8520600" cy="4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Dapat didefinisikan probabilitas kondisional untuk 2 label (0 dan 1) untuk observasi 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atau: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Sekarang, didefinisikan istilah lain yaitu </a:t>
            </a:r>
            <a:r>
              <a:rPr b="1" lang="en"/>
              <a:t>kemungkinan parameter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725" y="997425"/>
            <a:ext cx="2346525" cy="4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682" y="1816181"/>
            <a:ext cx="3920625" cy="2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563" y="3005975"/>
            <a:ext cx="3124825" cy="13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384325"/>
            <a:ext cx="8520600" cy="4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mempermudah kalkulasi diambil </a:t>
            </a:r>
            <a:r>
              <a:rPr b="1" lang="en"/>
              <a:t>log kemungkinan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Cost function</a:t>
            </a:r>
            <a:r>
              <a:rPr lang="en"/>
              <a:t> untuk logistic regression sebanding dengan kebalik dari kemungkinan parameter. Oleh karena itu, kita dapat memperoleh ekspresi untuk fungsi biaya, J menggunakan persamaan log kemungkinan sebagai: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Dan tujuannya adalah untuk mengestimasi      sehingga cost function minimal.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875" y="959950"/>
            <a:ext cx="3688250" cy="89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750" y="3051350"/>
            <a:ext cx="4339400" cy="56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" id="158" name="Google Shape;158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725" y="3634400"/>
            <a:ext cx="195550" cy="3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Gradient Descent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Pertama, diambil turunan parsial J(beta) sehubungan dengan setiap                untuk mendapatkan aturan gradient descent rule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Disini, y dan h(x) merepresentasikan response vector dan response vector yang direpresentasikan. Untuk mendapatkan min J(beta):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Dimana alpha adalah </a:t>
            </a:r>
            <a:r>
              <a:rPr b="1" lang="en"/>
              <a:t>learning rate</a:t>
            </a:r>
            <a:r>
              <a:rPr lang="en"/>
              <a:t> dan harus diatur secara eksplisit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866" y="2030600"/>
            <a:ext cx="1920275" cy="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_j \in \beta" id="166" name="Google Shape;166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725" y="1281525"/>
            <a:ext cx="920750" cy="3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075" y="3366138"/>
            <a:ext cx="24098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Praktek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202275" y="11027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Konteks Judul Dataset: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 </a:t>
            </a:r>
            <a:r>
              <a:rPr b="1" lang="en"/>
              <a:t>Prediksi Penerimaan Pascasarjana “</a:t>
            </a:r>
            <a:br>
              <a:rPr lang="en"/>
            </a:br>
            <a:r>
              <a:rPr lang="en"/>
              <a:t>Berjumlah 500 row, </a:t>
            </a:r>
            <a:r>
              <a:rPr lang="en"/>
              <a:t>source: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gre, nilai GRE (dari 340)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toefl, nilai TOEFL (dari 120)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rating, rating Universitas (dari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sop, Statement of Purpose (dari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lor, Letter of </a:t>
            </a:r>
            <a:r>
              <a:rPr lang="en"/>
              <a:t>Recommendation </a:t>
            </a:r>
            <a:r>
              <a:rPr lang="en"/>
              <a:t>(dari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cgpa, GPA (dari 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research, pengalaman riset (0/1)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chance, dependent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00" y="2684825"/>
            <a:ext cx="4419500" cy="1884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Dari dataset di atas, dependent variable (chance) yang tertera adalah nilai dari 0 sampai 1 yang merepresentasikan kemungkinan sukses. Untuk keperluan klasifikasi biner, nilai dibulatkan menjadi 0 atau 1 dengan threshold 0.5.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025" y="2412350"/>
            <a:ext cx="4048275" cy="21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Regresi dapat diklasifikasikan kedalam dua tipe: </a:t>
            </a:r>
            <a:r>
              <a:rPr b="1" lang="en"/>
              <a:t>Linear regression </a:t>
            </a:r>
            <a:r>
              <a:rPr lang="en"/>
              <a:t>dan </a:t>
            </a:r>
            <a:r>
              <a:rPr b="1" lang="en"/>
              <a:t>logistic regression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Logistic regression adalah algoritma klasifikasi, digunakan untuk memprediksi hasil biner berdasarkan variabel-variabel independen. Yang dimaksud dari </a:t>
            </a:r>
            <a:r>
              <a:rPr b="1" lang="en"/>
              <a:t>hasil biner</a:t>
            </a:r>
            <a:r>
              <a:rPr lang="en"/>
              <a:t> adalah dimana hanya ada 2 skenario yang bisa terjadi, yaitu peristiwa terjadi (1) atau tidak terjadi (0).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62775" y="465975"/>
            <a:ext cx="2424300" cy="10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Plotting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-Link: </a:t>
            </a:r>
            <a:r>
              <a:rPr b="1" lang="en" sz="1500" u="sng">
                <a:solidFill>
                  <a:schemeClr val="hlink"/>
                </a:solidFill>
                <a:hlinkClick r:id="rId3"/>
              </a:rPr>
              <a:t>full img</a:t>
            </a:r>
            <a:endParaRPr b="1" sz="15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975" y="73650"/>
            <a:ext cx="5299001" cy="506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Sebelum memulai algoritma, independen variabel yang dimiliki di normalisasi sehingga bernilai di antara 0 sampai 1</a:t>
            </a:r>
            <a:endParaRPr/>
          </a:p>
        </p:txBody>
      </p:sp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114313"/>
            <a:ext cx="56769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 Variabel (X)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Mempersiapkan X dengan menambah 1 pada setiap observasi mengikuti aturan xi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550" y="1721338"/>
            <a:ext cx="45529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36" y="1897650"/>
            <a:ext cx="1464100" cy="23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 Variabel (y)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Menyiapkan response vector untuk perbandingan dengan prediksi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350" y="1738875"/>
            <a:ext cx="4175325" cy="30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Menghitung beta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Untuk menghitung beta, digunakan fungsi Gradient Descent</a:t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75" y="1898300"/>
            <a:ext cx="40386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775" y="1898300"/>
            <a:ext cx="3318415" cy="26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850" y="3473488"/>
            <a:ext cx="24098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Definisi Fungsi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Cost Function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88500"/>
            <a:ext cx="4339400" cy="5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975" y="1609725"/>
            <a:ext cx="33528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Sigmoid Function</a:t>
            </a:r>
            <a:endParaRPr/>
          </a:p>
        </p:txBody>
      </p:sp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Definisi Fungsi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838" y="2047875"/>
            <a:ext cx="34194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13" y="2285400"/>
            <a:ext cx="334811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3324850"/>
            <a:ext cx="85206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50"/>
              <a:buFont typeface="Courier New"/>
              <a:buChar char="●"/>
            </a:pPr>
            <a:r>
              <a:rPr b="1"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Estimated regression coefficients: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[[-4.058  2.325  3.097 -0.627 -1.619  3.447  9.142  0.008]]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50"/>
              <a:buFont typeface="Courier New"/>
              <a:buChar char="●"/>
            </a:pPr>
            <a:r>
              <a:rPr b="1"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No. of iterations		: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938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50"/>
              <a:buFont typeface="Courier New"/>
              <a:buChar char="●"/>
            </a:pPr>
            <a:r>
              <a:rPr b="1"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Correctly predicted labels	: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473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50"/>
              <a:buFont typeface="Courier New"/>
              <a:buChar char="●"/>
            </a:pPr>
            <a:r>
              <a:rPr b="1"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				: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0.946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978" y="163950"/>
            <a:ext cx="4693075" cy="3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Lain Logistic Regression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Binary Logistic Regression</a:t>
            </a:r>
            <a:r>
              <a:rPr lang="en"/>
              <a:t>, dimana ada 2 kemungkinan hasil (contoh: iya, tidak).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Multinomial Logistic Regression</a:t>
            </a:r>
            <a:r>
              <a:rPr lang="en"/>
              <a:t>, dimana ada 3 atau lebih kemungkinan hasil tanpa urutan (contoh: iya, tidak, mungkin).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Ordinal Logistic Regression</a:t>
            </a:r>
            <a:r>
              <a:rPr lang="en"/>
              <a:t>, dimana ada 3 atau lebih kemungkinan hasil diurut (contoh: rating suatu movie dari 1 sampai 10)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Multinomial dan Ordinal d</a:t>
            </a:r>
            <a:r>
              <a:rPr lang="en"/>
              <a:t>apat dicapai dengan perubahan pada fungsi klasifikasi setelah nilai hipotesis dikalkulasi.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Variabel Independen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Variabel independen dapat digolongkan menjadi beberapa kategori: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Continuous</a:t>
            </a:r>
            <a:r>
              <a:rPr lang="en"/>
              <a:t>, seperti derajat celcius atau berat 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Discrete, ordinal</a:t>
            </a:r>
            <a:r>
              <a:rPr lang="en"/>
              <a:t>, dimana data dapat ditempatkan pada suatu skala. Contohnya bila ditanya untuk menyatakan betapa puasnya anda pada skala 1-5, nilai pada skala tersebut mewakili data ordinal.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Discrete, nominal</a:t>
            </a:r>
            <a:r>
              <a:rPr lang="en"/>
              <a:t>, dimana data dapat ditempatkan pada grup-grup bernama yang tidak merepresentasikan suatu urutan atau skala. Contohnya warna mata dapat dikategorikan “biru”, “coklat”, atau “hijau”, tidak ada hirarki dalam kategori tersebut.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menggunakan model logit untuk menentukan suatu kejadian terjadi atau tidak terjadi (1/0). Sehingga algoritma Logistic Regression yang paling dasar digunakan untuk memprediksi kemungkinan biner.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Kelebihan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 tergolong cepat baik dari implementasi, training ataupun prediksi.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Dapat diekstensi menjadi hasil multinomial atau ordinal dengan beberapa perubahan pada fungsi klasifikasi dari hasil hipotesis beta.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idak hanya memberikan seberapa tepat sebuah prediktor (ukuran koefisien), tetapi juga arah asosiasinya (positif atau negatif).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Kekurangan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Membutuhkan sampel data yang terhitung besar sehingga tidak over-fit.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Membutuhkan asumsi linear dari independen variabel dan dependen variabel.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Hanya bisa memprediksi nilai diskrit.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Relasi dimana Logistic Regression diperlukan sulit ditemukan. Algoritma yang lebih fleksibel dan padat seperti NN lebih unggul dari Logistic Regression.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https://github.com/Romeless/BigData_LogisticRegression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19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Dataset: 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https://www.kaggle.com/mohansacharya/graduate-admissions</a:t>
            </a:r>
            <a:r>
              <a:rPr lang="en"/>
              <a:t> . Kaggle; “</a:t>
            </a:r>
            <a:r>
              <a:rPr lang="en">
                <a:highlight>
                  <a:srgbClr val="FFFFFF"/>
                </a:highlight>
              </a:rPr>
              <a:t>Prediction of Graduate Admissions from an Indian perspective.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Mohan S Acharya, et.al. (2019) : </a:t>
            </a:r>
            <a:r>
              <a:rPr i="1" lang="en">
                <a:highlight>
                  <a:srgbClr val="FFFFFF"/>
                </a:highlight>
              </a:rPr>
              <a:t>A Comparison of Regression Models for Prediction of Graduate Admissions</a:t>
            </a:r>
            <a:r>
              <a:rPr lang="en">
                <a:highlight>
                  <a:srgbClr val="FFFFFF"/>
                </a:highlight>
              </a:rPr>
              <a:t>, IEEE International Conference on Computational Intelligence in Data Science.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https://www.geeksforgeeks.org/understanding-logistic-regression/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https://github.com/SSaishruthi/LogisticRegression_Vectorized_Implementation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490250" y="526350"/>
            <a:ext cx="8031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Penggunaan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menentukan apakah logistik regression adalah analisis yang tepat untuk digunakan, ada dua pertanyaan yang harus dijawab: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Apakah variabel dependen dikotomis? Berarti, apakah cocok dengan salah satu dari dua kategori hasil?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Apakah variabel independen berupa continuous atau ordinal? Dengan kata lain, variabel independen bukanlah data tipe nominal.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Selain kedua kriteria ini, ada beberapa asumsi lain yang harus dipenuhi untuk dapat menggunakan logistic regression dengan benar.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Asumsi Logistic Regression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Variabel dependen adalah biner atau dikotomis</a:t>
            </a:r>
            <a:r>
              <a:rPr lang="en"/>
              <a:t>, berarti masuk kedalam dua kategori berbeda.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Sedikit multicollinearity antara variabel independen</a:t>
            </a:r>
            <a:r>
              <a:rPr lang="en"/>
              <a:t>, berarti variabel independen seharusnya independen dari satu sama lain.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Logistic regression memerlukan ukuran sampel yang cukup besar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Teori</a:t>
            </a:r>
            <a:endParaRPr sz="7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 seperti linear regression mengasumsi bahwa data mengikuti fungsi linear, logistic regression memodelkan data menggunakan fungsi sigmoid.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Linear regression menjadi teknik klasifikasi setelah threshold penentu ditambahkan pada algoritma.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475" y="2121762"/>
            <a:ext cx="3212675" cy="14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x) = \frac{1}{1+e^-z}&#10;" id="96" name="Google Shape;96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200" y="2519575"/>
            <a:ext cx="2503424" cy="68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Logistic Regression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dataset yang memetakan jumlah jam belajar dengan hasil ujian. Hasilnya hanya dapat mengambil dua nilai, yaitu lulus (1) atau gagal (0):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Sehingga dimiliki: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31170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{91E37091-7B45-4884-972C-6C044F9D3906}</a:tableStyleId>
              </a:tblPr>
              <a:tblGrid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  <a:gridCol w="532550"/>
              </a:tblGrid>
              <a:tr h="78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Jam(X)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1.50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1.75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2.25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2.50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2.75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3.00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3.25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3.50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3.75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4.00</a:t>
                      </a:r>
                      <a:endParaRPr sz="1000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Lulus (Y)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25" y="3508625"/>
            <a:ext cx="1683825" cy="6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</a:t>
            </a:r>
            <a:r>
              <a:rPr lang="en"/>
              <a:t>menggeneralisasi</a:t>
            </a:r>
            <a:r>
              <a:rPr lang="en"/>
              <a:t> model, diasumsikan: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memiliki ‘p’ independen variabel dan ‘n’ jumlah observasi.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Independen variabel direpresentasikan seperti: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00" y="2654475"/>
            <a:ext cx="3790125" cy="1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