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ee03jyrtCQLwfeulkw4s1/QRS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377949" y="2600909"/>
            <a:ext cx="7232651" cy="179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4300"/>
              <a:buFont typeface="Calibri"/>
              <a:buNone/>
            </a:pPr>
            <a:r>
              <a:rPr lang="ru-RU" sz="4300" b="1">
                <a:solidFill>
                  <a:srgbClr val="B02521"/>
                </a:solidFill>
              </a:rPr>
              <a:t>Глава 2. Проблемы верификации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Фрагментация в проектной цепочке</a:t>
            </a:r>
            <a:endParaRPr/>
          </a:p>
        </p:txBody>
      </p:sp>
      <p:sp>
        <p:nvSpPr>
          <p:cNvPr id="194" name="Google Shape;194;p10"/>
          <p:cNvSpPr txBox="1">
            <a:spLocks noGrp="1"/>
          </p:cNvSpPr>
          <p:nvPr>
            <p:ph type="body" idx="2"/>
          </p:nvPr>
        </p:nvSpPr>
        <p:spPr>
          <a:xfrm>
            <a:off x="697550" y="2651975"/>
            <a:ext cx="4498800" cy="1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Фрагментация проявляется и при переходе от проекта к проекту. </a:t>
            </a:r>
            <a:endParaRPr sz="170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Ни один инструмент или метод верификации в одиночку не решит проблему фрагментации. Только целостный подход к верификации способен уменьшить фрагментацию.</a:t>
            </a:r>
            <a:endParaRPr sz="1700" dirty="0"/>
          </a:p>
        </p:txBody>
      </p:sp>
      <p:sp>
        <p:nvSpPr>
          <p:cNvPr id="195" name="Google Shape;195;p10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2. Проблемы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Фрагментация в проектной цепочке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4467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10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0850" y="2451900"/>
            <a:ext cx="6605750" cy="276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Заключение</a:t>
            </a:r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2"/>
          </p:nvPr>
        </p:nvSpPr>
        <p:spPr>
          <a:xfrm>
            <a:off x="969450" y="2309750"/>
            <a:ext cx="4559400" cy="29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Существует множество проблем верификации, которые можно решить, используя продвинутые подходы.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Быстрое обнаружение ошибок полезно только тогда, когда это ускоряет весь процесс разработки.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Для уменьшения фрагментации необходим целостный подход к верификации.</a:t>
            </a:r>
            <a:endParaRPr sz="1700" dirty="0"/>
          </a:p>
        </p:txBody>
      </p:sp>
      <p:sp>
        <p:nvSpPr>
          <p:cNvPr id="206" name="Google Shape;206;p11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2. Проблемы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Заключение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1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4467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11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209" name="Google Shape;209;p11" title="4320863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9974" y="1484750"/>
            <a:ext cx="4559400" cy="45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4F4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1803" y="2834803"/>
            <a:ext cx="1188394" cy="118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9725" y="5109048"/>
            <a:ext cx="1352550" cy="61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0750" y="1253652"/>
            <a:ext cx="27305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>
              <a:solidFill>
                <a:srgbClr val="B02521"/>
              </a:solidFill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2"/>
          </p:nvPr>
        </p:nvSpPr>
        <p:spPr>
          <a:xfrm>
            <a:off x="697550" y="2317600"/>
            <a:ext cx="56967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Текущие проблемы верификации</a:t>
            </a:r>
            <a:endParaRPr sz="2000" dirty="0">
              <a:solidFill>
                <a:srgbClr val="B0252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Источники функциональных ошибок</a:t>
            </a:r>
            <a:endParaRPr sz="2000" dirty="0">
              <a:solidFill>
                <a:srgbClr val="B0252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Решения проблемы функциональных ошибок</a:t>
            </a:r>
            <a:endParaRPr sz="2000" dirty="0">
              <a:solidFill>
                <a:srgbClr val="B0252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Когда проекты следует заканчивать?</a:t>
            </a:r>
            <a:endParaRPr sz="2000" dirty="0">
              <a:solidFill>
                <a:srgbClr val="B0252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Нехватка времени</a:t>
            </a:r>
            <a:endParaRPr sz="2000" dirty="0">
              <a:solidFill>
                <a:srgbClr val="B0252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Проблемы, связанные с ограниченностью ресурсов, и их решения</a:t>
            </a:r>
            <a:endParaRPr sz="2000" dirty="0">
              <a:solidFill>
                <a:srgbClr val="B0252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Фрагментация типичного процесса верификации</a:t>
            </a:r>
            <a:endParaRPr sz="2000" dirty="0">
              <a:solidFill>
                <a:srgbClr val="B0252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Фрагментация в проектной цепочке</a:t>
            </a:r>
            <a:endParaRPr sz="2000" dirty="0">
              <a:solidFill>
                <a:srgbClr val="B02521"/>
              </a:solidFill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2. Проблемы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2</a:t>
            </a:fld>
            <a:endParaRPr sz="2000">
              <a:solidFill>
                <a:srgbClr val="B0252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Текущие проблемы верификации</a:t>
            </a:r>
            <a:endParaRPr>
              <a:solidFill>
                <a:srgbClr val="B02521"/>
              </a:solidFill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2"/>
          </p:nvPr>
        </p:nvSpPr>
        <p:spPr>
          <a:xfrm>
            <a:off x="818405" y="2701637"/>
            <a:ext cx="5279100" cy="22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700" dirty="0"/>
              <a:t>Текущие проблемы верификации можно разделить на три категории: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Пропущенные ошибки;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Нехватка времени;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Ограниченность ресурсов.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Рассмотрим подробнее каждую из этих проблем.</a:t>
            </a:r>
            <a:endParaRPr sz="1700"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2. Проблемы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Текущие проблемы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3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10" name="Google Shape;110;p3" title="2204.i402.032.F.m004.c9.Microchip concept flat background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6800" y="1619724"/>
            <a:ext cx="5366252" cy="46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Источники функциональных ошибок</a:t>
            </a:r>
            <a:endParaRPr>
              <a:solidFill>
                <a:srgbClr val="B02521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2"/>
          </p:nvPr>
        </p:nvSpPr>
        <p:spPr>
          <a:xfrm>
            <a:off x="788179" y="2734780"/>
            <a:ext cx="5279100" cy="1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Наиболее распространенными источниками функциональных ошибок в конечных продуктах являются: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Ошибки в проектировании;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Неверные или неполные спецификации;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Внесенные в спецификации изменения.</a:t>
            </a:r>
            <a:endParaRPr sz="1700"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2. Проблемы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Источники функциональных ошибок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4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21" name="Google Shape;121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976800" y="1790185"/>
            <a:ext cx="5466754" cy="3860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Решения проблемы функциональных ошибок</a:t>
            </a:r>
            <a:endParaRPr>
              <a:solidFill>
                <a:srgbClr val="B02521"/>
              </a:solidFill>
            </a:endParaRPr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2"/>
          </p:nvPr>
        </p:nvSpPr>
        <p:spPr>
          <a:xfrm>
            <a:off x="785500" y="2655025"/>
            <a:ext cx="4108800" cy="3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Ошибки проектирования 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Неполные или неверные </a:t>
            </a:r>
            <a:r>
              <a:rPr lang="ru-RU" sz="1700" dirty="0"/>
              <a:t>	спецификации</a:t>
            </a:r>
            <a:endParaRPr sz="1700"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Ошибки в коммуникации 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«Ошибки на миллион»</a:t>
            </a:r>
            <a:endParaRPr sz="1700" dirty="0"/>
          </a:p>
        </p:txBody>
      </p:sp>
      <p:sp>
        <p:nvSpPr>
          <p:cNvPr id="129" name="Google Shape;129;p5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2. Проблемы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Решения проблемы функциональных ошибок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5</a:t>
            </a:fld>
            <a:endParaRPr sz="2000">
              <a:solidFill>
                <a:srgbClr val="B02521"/>
              </a:solidFill>
            </a:endParaRPr>
          </a:p>
        </p:txBody>
      </p:sp>
      <p:cxnSp>
        <p:nvCxnSpPr>
          <p:cNvPr id="132" name="Google Shape;132;p5"/>
          <p:cNvCxnSpPr/>
          <p:nvPr/>
        </p:nvCxnSpPr>
        <p:spPr>
          <a:xfrm>
            <a:off x="4448828" y="3202029"/>
            <a:ext cx="1514100" cy="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133;p5"/>
          <p:cNvCxnSpPr/>
          <p:nvPr/>
        </p:nvCxnSpPr>
        <p:spPr>
          <a:xfrm>
            <a:off x="4448828" y="3999744"/>
            <a:ext cx="1514100" cy="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5"/>
          <p:cNvCxnSpPr/>
          <p:nvPr/>
        </p:nvCxnSpPr>
        <p:spPr>
          <a:xfrm>
            <a:off x="4448828" y="4684454"/>
            <a:ext cx="1514100" cy="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5"/>
          <p:cNvCxnSpPr/>
          <p:nvPr/>
        </p:nvCxnSpPr>
        <p:spPr>
          <a:xfrm>
            <a:off x="4448828" y="5292500"/>
            <a:ext cx="1514100" cy="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6" name="Google Shape;136;p5"/>
          <p:cNvSpPr txBox="1"/>
          <p:nvPr/>
        </p:nvSpPr>
        <p:spPr>
          <a:xfrm>
            <a:off x="6661625" y="2655025"/>
            <a:ext cx="5164500" cy="3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◉"/>
            </a:pPr>
            <a:r>
              <a:rPr lang="ru-RU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Использование инструментов для повышения качества программного кода и разработки тестбенчей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◉"/>
            </a:pPr>
            <a:r>
              <a:rPr lang="ru-RU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Внедрение исполняемых спецификаций и проведения тщательных процессов рецензирования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◉"/>
            </a:pPr>
            <a:r>
              <a:rPr lang="ru-RU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Аккуратная интеграция всех компонентов вместе и всестороннее тестирование итоговой системы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◉"/>
            </a:pPr>
            <a:r>
              <a:rPr lang="ru-RU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Использование новых или эффективных инструментов и процессов</a:t>
            </a:r>
            <a:endParaRPr sz="1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697550" y="2311175"/>
            <a:ext cx="47280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Назовем некоторые источники функциональных ошибок и их решения: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Когда проекты следует заканчивать?</a:t>
            </a:r>
            <a:endParaRPr>
              <a:solidFill>
                <a:srgbClr val="B02521"/>
              </a:solidFill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2"/>
          </p:nvPr>
        </p:nvSpPr>
        <p:spPr>
          <a:xfrm>
            <a:off x="939230" y="2224216"/>
            <a:ext cx="4325700" cy="14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Преждевременное завершение проекта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700" dirty="0"/>
          </a:p>
          <a:p>
            <a:pPr marL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Позднее завершение проекта</a:t>
            </a:r>
            <a:endParaRPr sz="1700" dirty="0"/>
          </a:p>
        </p:txBody>
      </p:sp>
      <p:sp>
        <p:nvSpPr>
          <p:cNvPr id="145" name="Google Shape;145;p6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2. Проблемы верификации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Когда проекты следует заканчивать?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6</a:t>
            </a:fld>
            <a:endParaRPr sz="2000">
              <a:solidFill>
                <a:srgbClr val="B02521"/>
              </a:solidFill>
            </a:endParaRPr>
          </a:p>
        </p:txBody>
      </p:sp>
      <p:cxnSp>
        <p:nvCxnSpPr>
          <p:cNvPr id="148" name="Google Shape;148;p6"/>
          <p:cNvCxnSpPr/>
          <p:nvPr/>
        </p:nvCxnSpPr>
        <p:spPr>
          <a:xfrm>
            <a:off x="5075567" y="2835176"/>
            <a:ext cx="1514100" cy="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9" name="Google Shape;149;p6"/>
          <p:cNvCxnSpPr/>
          <p:nvPr/>
        </p:nvCxnSpPr>
        <p:spPr>
          <a:xfrm>
            <a:off x="5075567" y="3579257"/>
            <a:ext cx="1514100" cy="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0" name="Google Shape;150;p6"/>
          <p:cNvSpPr txBox="1"/>
          <p:nvPr/>
        </p:nvSpPr>
        <p:spPr>
          <a:xfrm>
            <a:off x="6994954" y="2224234"/>
            <a:ext cx="4767900" cy="22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7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ru-RU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Серьезные ошибки, обнаруженные на поздних этапах</a:t>
            </a: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7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ru-RU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Потеря конкурентного преимущества на рынке </a:t>
            </a:r>
            <a:endParaRPr sz="17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2164925" y="4798400"/>
            <a:ext cx="69729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Таким образом, в каждом проекте момент завершения проекта может быть определен по-разному на основе опыта, данных и интуиции.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Нехватка времени</a:t>
            </a:r>
            <a:endParaRPr>
              <a:solidFill>
                <a:srgbClr val="B02521"/>
              </a:solidFill>
            </a:endParaRPr>
          </a:p>
        </p:txBody>
      </p:sp>
      <p:sp>
        <p:nvSpPr>
          <p:cNvPr id="158" name="Google Shape;158;p7"/>
          <p:cNvSpPr txBox="1">
            <a:spLocks noGrp="1"/>
          </p:cNvSpPr>
          <p:nvPr>
            <p:ph type="body" idx="2"/>
          </p:nvPr>
        </p:nvSpPr>
        <p:spPr>
          <a:xfrm>
            <a:off x="697550" y="2321625"/>
            <a:ext cx="5141400" cy="30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Несмотря на то что примерно 98% ошибок в проекте можно обнаружить за счет стандартных методик, на оставшиеся 2% уходит больше всего времени и усилий.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Быстрое выявление ошибок полезно только тогда, когда это ускоряет весь процесс разработки.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Чаще всего, если ошибка обнаружена поздно, срок сдачи проекта сдвигается (см. рис).</a:t>
            </a:r>
            <a:endParaRPr sz="1700" dirty="0"/>
          </a:p>
        </p:txBody>
      </p:sp>
      <p:sp>
        <p:nvSpPr>
          <p:cNvPr id="159" name="Google Shape;159;p7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2. Проблемы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Нехватка времени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7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8982" y="2050860"/>
            <a:ext cx="5941060" cy="395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697549" y="1267175"/>
            <a:ext cx="7618677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Проблемы, связанные с ограниченностью ресурсов, и их решения</a:t>
            </a:r>
            <a:endParaRPr dirty="0">
              <a:solidFill>
                <a:srgbClr val="B02521"/>
              </a:solidFill>
            </a:endParaRPr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2"/>
          </p:nvPr>
        </p:nvSpPr>
        <p:spPr>
          <a:xfrm>
            <a:off x="697554" y="2321625"/>
            <a:ext cx="5279245" cy="349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Нехватка квалифицированных кадров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Дорогие лицензии на специализированные инструменты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Инструменты верификации решают только одну специфическую задачу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Повторная разработка одних и тех же данных для разных инструментов </a:t>
            </a:r>
            <a:endParaRPr sz="1700" dirty="0"/>
          </a:p>
        </p:txBody>
      </p:sp>
      <p:sp>
        <p:nvSpPr>
          <p:cNvPr id="170" name="Google Shape;170;p8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2. Проблемы верификации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7101529" y="479445"/>
            <a:ext cx="2405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Проблемы, связанные с ограниченностью ресурсов, и их решения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8</a:t>
            </a:fld>
            <a:endParaRPr sz="2000">
              <a:solidFill>
                <a:srgbClr val="B02521"/>
              </a:solidFill>
            </a:endParaRPr>
          </a:p>
        </p:txBody>
      </p:sp>
      <p:cxnSp>
        <p:nvCxnSpPr>
          <p:cNvPr id="173" name="Google Shape;173;p8"/>
          <p:cNvCxnSpPr/>
          <p:nvPr/>
        </p:nvCxnSpPr>
        <p:spPr>
          <a:xfrm>
            <a:off x="5704892" y="2877695"/>
            <a:ext cx="1514100" cy="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4" name="Google Shape;174;p8"/>
          <p:cNvCxnSpPr/>
          <p:nvPr/>
        </p:nvCxnSpPr>
        <p:spPr>
          <a:xfrm>
            <a:off x="5704892" y="3491962"/>
            <a:ext cx="1514100" cy="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5" name="Google Shape;175;p8"/>
          <p:cNvCxnSpPr/>
          <p:nvPr/>
        </p:nvCxnSpPr>
        <p:spPr>
          <a:xfrm>
            <a:off x="5704892" y="4070241"/>
            <a:ext cx="1514100" cy="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6" name="Google Shape;176;p8"/>
          <p:cNvSpPr txBox="1"/>
          <p:nvPr/>
        </p:nvSpPr>
        <p:spPr>
          <a:xfrm>
            <a:off x="7898887" y="2321561"/>
            <a:ext cx="37518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ru-RU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Создание специализированных учебных заведений</a:t>
            </a: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ru-RU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Создание универсальных блоков, подходящих для любых проектов</a:t>
            </a: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ru-RU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Создание сред, которые могут быстро проверять блоки в разном системном окружении</a:t>
            </a: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Фрагментация типичного процесса верификации</a:t>
            </a: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body" idx="2"/>
          </p:nvPr>
        </p:nvSpPr>
        <p:spPr>
          <a:xfrm>
            <a:off x="697550" y="2651975"/>
            <a:ext cx="4936800" cy="3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Одной из главных причин снижения скорости и эффективности является фрагментация процесса верификации.</a:t>
            </a:r>
            <a:endParaRPr sz="1700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 типичном процессе верификации передача информации между этапами – вертикальное повторное использование (</a:t>
            </a:r>
            <a:r>
              <a:rPr lang="ru-RU" sz="17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vertical</a:t>
            </a: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7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reuse</a:t>
            </a: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– практически отсутствует. Это приводит к «информационному застою» (</a:t>
            </a:r>
            <a:r>
              <a:rPr lang="ru-RU" sz="17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7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</a:t>
            </a: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7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2. Проблемы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Фрагментация типичного процесса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9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3200" y="1989175"/>
            <a:ext cx="6344700" cy="361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591</Words>
  <Application>Microsoft Office PowerPoint</Application>
  <PresentationFormat>Широкоэкранный</PresentationFormat>
  <Paragraphs>111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Noto Sans Symbols</vt:lpstr>
      <vt:lpstr>Тема Office</vt:lpstr>
      <vt:lpstr>Глава 2. Проблемы верификации</vt:lpstr>
      <vt:lpstr>Содержание</vt:lpstr>
      <vt:lpstr>Текущие проблемы верификации</vt:lpstr>
      <vt:lpstr>Источники функциональных ошибок</vt:lpstr>
      <vt:lpstr>Решения проблемы функциональных ошибок</vt:lpstr>
      <vt:lpstr>Когда проекты следует заканчивать?</vt:lpstr>
      <vt:lpstr>Нехватка времени</vt:lpstr>
      <vt:lpstr>Проблемы, связанные с ограниченностью ресурсов, и их решения</vt:lpstr>
      <vt:lpstr>Фрагментация типичного процесса верификации</vt:lpstr>
      <vt:lpstr>Фрагментация в проектной цепочке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Георгий Перов</dc:creator>
  <cp:lastModifiedBy>Алина Тимощук</cp:lastModifiedBy>
  <cp:revision>2</cp:revision>
  <dcterms:created xsi:type="dcterms:W3CDTF">2025-02-05T13:07:34Z</dcterms:created>
  <dcterms:modified xsi:type="dcterms:W3CDTF">2025-04-10T20:55:40Z</dcterms:modified>
</cp:coreProperties>
</file>