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j7Ahg9Ub4hTpmqnfvm6xBd8esW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367b017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34367b0170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34367b0170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367b0170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34367b01702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g34367b01702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367b0170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4367b01702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34367b01702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367b0170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34367b01702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34367b01702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367b0170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34367b01702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34367b01702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367b0170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34367b01702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34367b01702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367b0170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34367b01702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34367b01702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377949" y="2600909"/>
            <a:ext cx="7232651" cy="179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4300"/>
              <a:buFont typeface="Calibri"/>
              <a:buNone/>
            </a:pPr>
            <a:r>
              <a:rPr lang="ru-RU" sz="4300" b="1">
                <a:solidFill>
                  <a:srgbClr val="B02521"/>
                </a:solidFill>
              </a:rPr>
              <a:t>Глава 4. Успешная верификация</a:t>
            </a:r>
            <a:endParaRPr sz="4300" b="1">
              <a:solidFill>
                <a:srgbClr val="B02521"/>
              </a:solidFill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400700" y="5005975"/>
            <a:ext cx="58128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Управление временем и ресурсами с помощью расширенной функциональной верификации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4F4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1803" y="2834803"/>
            <a:ext cx="1188394" cy="118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9725" y="5109048"/>
            <a:ext cx="1352550" cy="61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0750" y="1253652"/>
            <a:ext cx="27305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4000"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</a:rPr>
              <a:t>Содержание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2"/>
          </p:nvPr>
        </p:nvSpPr>
        <p:spPr>
          <a:xfrm>
            <a:off x="697555" y="2574398"/>
            <a:ext cx="5279245" cy="365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Calibri"/>
              <a:buChar char="◉"/>
            </a:pPr>
            <a:r>
              <a:rPr lang="ru-RU" sz="2000" dirty="0">
                <a:solidFill>
                  <a:srgbClr val="B02521"/>
                </a:solidFill>
              </a:rPr>
              <a:t>Тайм-менеджмент</a:t>
            </a:r>
            <a:endParaRPr sz="2000" dirty="0">
              <a:solidFill>
                <a:srgbClr val="B0252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Calibri"/>
              <a:buChar char="◉"/>
            </a:pPr>
            <a:r>
              <a:rPr lang="ru-RU" sz="2000" dirty="0">
                <a:solidFill>
                  <a:srgbClr val="B02521"/>
                </a:solidFill>
              </a:rPr>
              <a:t>Управление ресурсами</a:t>
            </a:r>
            <a:endParaRPr sz="2000" dirty="0">
              <a:solidFill>
                <a:srgbClr val="B0252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Calibri"/>
              <a:buChar char="◉"/>
            </a:pPr>
            <a:r>
              <a:rPr lang="ru-RU" sz="2000" dirty="0">
                <a:solidFill>
                  <a:srgbClr val="B02521"/>
                </a:solidFill>
              </a:rPr>
              <a:t>Процессы верификации</a:t>
            </a:r>
            <a:endParaRPr sz="2000" dirty="0">
              <a:solidFill>
                <a:srgbClr val="B0252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Calibri"/>
              <a:buChar char="◉"/>
            </a:pPr>
            <a:r>
              <a:rPr lang="ru-RU" sz="2000" dirty="0">
                <a:solidFill>
                  <a:srgbClr val="B02521"/>
                </a:solidFill>
              </a:rPr>
              <a:t>Подходы к верификации</a:t>
            </a:r>
            <a:endParaRPr sz="2000" dirty="0">
              <a:solidFill>
                <a:srgbClr val="B0252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>
              <a:solidFill>
                <a:srgbClr val="B02521"/>
              </a:solidFill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4. Успешная верификация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2</a:t>
            </a:fld>
            <a:endParaRPr sz="2000">
              <a:solidFill>
                <a:srgbClr val="B0252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4000"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367b01702_0_0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</a:rPr>
              <a:t>Управление временем</a:t>
            </a:r>
            <a:endParaRPr/>
          </a:p>
        </p:txBody>
      </p:sp>
      <p:sp>
        <p:nvSpPr>
          <p:cNvPr id="107" name="Google Shape;107;g34367b01702_0_0"/>
          <p:cNvSpPr txBox="1">
            <a:spLocks noGrp="1"/>
          </p:cNvSpPr>
          <p:nvPr>
            <p:ph type="body" idx="2"/>
          </p:nvPr>
        </p:nvSpPr>
        <p:spPr>
          <a:xfrm>
            <a:off x="697555" y="2574398"/>
            <a:ext cx="5279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◉"/>
            </a:pPr>
            <a:r>
              <a:rPr lang="ru-RU" sz="1700" b="1" dirty="0"/>
              <a:t>Раннее начало </a:t>
            </a:r>
            <a:endParaRPr sz="1700" b="1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700" dirty="0"/>
              <a:t>Начало верификации на ранних стадиях позволяет адаптироваться к изменениям в проекте. </a:t>
            </a:r>
            <a:endParaRPr sz="1700" dirty="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◉"/>
            </a:pPr>
            <a:r>
              <a:rPr lang="ru-RU" sz="1700" b="1" dirty="0"/>
              <a:t>Подготовка</a:t>
            </a:r>
            <a:endParaRPr sz="1700" b="1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700" dirty="0"/>
              <a:t>Необходимо подготовить среду тестирования и тесты заранее, чтобы избежать простоев. </a:t>
            </a:r>
            <a:endParaRPr sz="1700" dirty="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◉"/>
            </a:pPr>
            <a:r>
              <a:rPr lang="ru-RU" sz="1700" b="1" dirty="0"/>
              <a:t>Параллельные процессы </a:t>
            </a:r>
            <a:endParaRPr sz="1700" b="1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700" dirty="0"/>
              <a:t>Разделение разработки и тестирования на этапы позволяет работать над разными задачами одновременно.</a:t>
            </a:r>
            <a:endParaRPr sz="1700" dirty="0"/>
          </a:p>
        </p:txBody>
      </p:sp>
      <p:sp>
        <p:nvSpPr>
          <p:cNvPr id="108" name="Google Shape;108;g34367b01702_0_0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4. Успешная верификация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4367b01702_0_0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Тайм-менеджмент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34367b01702_0_0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3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11" name="Google Shape;111;g34367b01702_0_0"/>
          <p:cNvSpPr txBox="1">
            <a:spLocks noGrp="1"/>
          </p:cNvSpPr>
          <p:nvPr>
            <p:ph type="body" idx="2"/>
          </p:nvPr>
        </p:nvSpPr>
        <p:spPr>
          <a:xfrm>
            <a:off x="6239355" y="2574398"/>
            <a:ext cx="5279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◉"/>
            </a:pPr>
            <a:r>
              <a:rPr lang="ru-RU" sz="1700" b="1"/>
              <a:t>Фокус на времени полной верификации </a:t>
            </a:r>
            <a:endParaRPr sz="1700" b="1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700"/>
              <a:t>Успешные команды верификации учитывают глобальные задачи проекта и адаптируют свои планы под них,  при рассмотрении нового подхода к верификации или её техникам оценивают не только снижение времени выполнения, но и время, затрачиваемое пользователем.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7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4000"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367b01702_0_10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</a:rPr>
              <a:t>Устранение зависимостей</a:t>
            </a:r>
            <a:endParaRPr/>
          </a:p>
        </p:txBody>
      </p:sp>
      <p:sp>
        <p:nvSpPr>
          <p:cNvPr id="118" name="Google Shape;118;g34367b01702_0_10"/>
          <p:cNvSpPr txBox="1">
            <a:spLocks noGrp="1"/>
          </p:cNvSpPr>
          <p:nvPr>
            <p:ph type="body" idx="2"/>
          </p:nvPr>
        </p:nvSpPr>
        <p:spPr>
          <a:xfrm>
            <a:off x="697555" y="2574398"/>
            <a:ext cx="5279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/>
              <a:t>Для того чтобы избежать потери времени, необходимо устранить зависимости между задачами, когда ожидание завершения одной задачи не дает начать работу над другой. 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/>
              <a:t>Способы устранения зависимостей: 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๏"/>
            </a:pPr>
            <a:r>
              <a:rPr lang="ru-RU" sz="1700"/>
              <a:t>Разработка собственных высокоуровневых системных моделей.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๏"/>
            </a:pPr>
            <a:r>
              <a:rPr lang="ru-RU" sz="1700"/>
              <a:t>Использование прототипов или эмуляций.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/>
          </a:p>
        </p:txBody>
      </p:sp>
      <p:sp>
        <p:nvSpPr>
          <p:cNvPr id="119" name="Google Shape;119;g34367b01702_0_10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4. Успешная верификация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34367b01702_0_10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Тайм-менеджмент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4367b01702_0_10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4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22" name="Google Shape;122;g34367b01702_0_10" title="9366775.png"/>
          <p:cNvPicPr preferRelativeResize="0"/>
          <p:nvPr/>
        </p:nvPicPr>
        <p:blipFill rotWithShape="1">
          <a:blip r:embed="rId4">
            <a:alphaModFix/>
          </a:blip>
          <a:srcRect l="52284" t="52451" r="8333" b="8167"/>
          <a:stretch/>
        </p:blipFill>
        <p:spPr>
          <a:xfrm>
            <a:off x="6853925" y="2078629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4000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367b01702_0_22"/>
          <p:cNvSpPr txBox="1">
            <a:spLocks noGrp="1"/>
          </p:cNvSpPr>
          <p:nvPr>
            <p:ph type="title"/>
          </p:nvPr>
        </p:nvSpPr>
        <p:spPr>
          <a:xfrm>
            <a:off x="697555" y="1250404"/>
            <a:ext cx="527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</a:rPr>
              <a:t>Управление ресурсами</a:t>
            </a:r>
            <a:endParaRPr/>
          </a:p>
        </p:txBody>
      </p:sp>
      <p:sp>
        <p:nvSpPr>
          <p:cNvPr id="129" name="Google Shape;129;g34367b01702_0_22"/>
          <p:cNvSpPr txBox="1">
            <a:spLocks noGrp="1"/>
          </p:cNvSpPr>
          <p:nvPr>
            <p:ph type="body" idx="2"/>
          </p:nvPr>
        </p:nvSpPr>
        <p:spPr>
          <a:xfrm>
            <a:off x="580250" y="2118600"/>
            <a:ext cx="55137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◉"/>
            </a:pPr>
            <a:r>
              <a:rPr lang="ru-RU" sz="1700" b="1"/>
              <a:t>Планирование и документирование</a:t>
            </a:r>
            <a:endParaRPr sz="1700" b="1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700"/>
              <a:t>План верификации – это основа для разработки стратегий и отслеживания прогресса.</a:t>
            </a:r>
            <a:endParaRPr sz="17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700"/>
              <a:t>Документация – это средство коммуникации внутренних и внешних ожиданий и требований.</a:t>
            </a:r>
            <a:endParaRPr sz="170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◉"/>
            </a:pPr>
            <a:r>
              <a:rPr lang="ru-RU" sz="1700" b="1"/>
              <a:t>Роль квалифицированного менеджера</a:t>
            </a:r>
            <a:endParaRPr sz="1700" b="1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700"/>
              <a:t>Квалифицированный менеджер эффективно планирует проект, управляет временем и ресурсами, координирует действия команды, решает проблемы и обеспечивает синхронную работу с другими подразделениями. </a:t>
            </a:r>
            <a:endParaRPr sz="17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700"/>
              <a:t>У успешных команд верификации есть как менеджер, так и технический лидер.</a:t>
            </a:r>
            <a:endParaRPr sz="1700"/>
          </a:p>
        </p:txBody>
      </p:sp>
      <p:sp>
        <p:nvSpPr>
          <p:cNvPr id="130" name="Google Shape;130;g34367b01702_0_22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4. Успешная верификация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34367b01702_0_22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Управление ресурсами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34367b01702_0_22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5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33" name="Google Shape;133;g34367b01702_0_22"/>
          <p:cNvSpPr txBox="1">
            <a:spLocks noGrp="1"/>
          </p:cNvSpPr>
          <p:nvPr>
            <p:ph type="body" idx="2"/>
          </p:nvPr>
        </p:nvSpPr>
        <p:spPr>
          <a:xfrm>
            <a:off x="6254455" y="2118598"/>
            <a:ext cx="5279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◉"/>
            </a:pPr>
            <a:r>
              <a:rPr lang="ru-RU" sz="1700" b="1"/>
              <a:t>Создание команды </a:t>
            </a:r>
            <a:endParaRPr sz="1700" b="1"/>
          </a:p>
          <a:p>
            <a:pPr marL="914400" lvl="1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๏"/>
            </a:pPr>
            <a:r>
              <a:rPr lang="ru-RU" sz="1700" b="1"/>
              <a:t>Разнообразие навыков </a:t>
            </a:r>
            <a:endParaRPr sz="1700" b="1"/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700"/>
              <a:t>Команда должна включать людей с разными знаниями: разработка ПО, создание тестбенчей, разработка скриптов или эмуляция.</a:t>
            </a:r>
            <a:endParaRPr sz="1700"/>
          </a:p>
          <a:p>
            <a:pPr marL="914400" lvl="1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๏"/>
            </a:pPr>
            <a:r>
              <a:rPr lang="ru-RU" sz="1700" b="1"/>
              <a:t>Совместная работа и наставничество </a:t>
            </a:r>
            <a:endParaRPr sz="1700" b="1"/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700"/>
              <a:t>Работая вместе, члены команды верификации учатся эффективно использовать индивидуальные навыки для достижения общих целей. </a:t>
            </a:r>
            <a:endParaRPr sz="1700"/>
          </a:p>
          <a:p>
            <a:pPr marL="914400" lvl="1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๏"/>
            </a:pPr>
            <a:r>
              <a:rPr lang="ru-RU" sz="1700" b="1"/>
              <a:t>Грамотное распределение задач </a:t>
            </a:r>
            <a:endParaRPr sz="1700" b="1"/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700"/>
              <a:t>Опытные специалисты берут на себя сложные задачи, менее опытные – более простые.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4000"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367b01702_0_33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</a:rPr>
              <a:t>Роль правильного выбора</a:t>
            </a:r>
            <a:endParaRPr/>
          </a:p>
        </p:txBody>
      </p:sp>
      <p:sp>
        <p:nvSpPr>
          <p:cNvPr id="140" name="Google Shape;140;g34367b01702_0_33"/>
          <p:cNvSpPr txBox="1">
            <a:spLocks noGrp="1"/>
          </p:cNvSpPr>
          <p:nvPr>
            <p:ph type="body" idx="2"/>
          </p:nvPr>
        </p:nvSpPr>
        <p:spPr>
          <a:xfrm>
            <a:off x="697555" y="2574398"/>
            <a:ext cx="5279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◉"/>
            </a:pPr>
            <a:r>
              <a:rPr lang="ru-RU" sz="1700" b="1" dirty="0"/>
              <a:t>Выбор правильных инструментов для работы </a:t>
            </a:r>
            <a:endParaRPr sz="1700" b="1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700" dirty="0"/>
              <a:t>Определение потребностей задачи и возможностей доступных инструментов помогает выбрать наиболее подходящие решения. </a:t>
            </a:r>
            <a:endParaRPr sz="17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700" dirty="0"/>
              <a:t>Платформы инструментов объединяют несколько видов инструментов, что позволяет снизить расходы и повысить гибкость в выборе решений. </a:t>
            </a:r>
            <a:endParaRPr sz="17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700" dirty="0"/>
              <a:t>Необходимо соблюдать баланс между производительностью и возможностью контроля.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 dirty="0"/>
          </a:p>
        </p:txBody>
      </p:sp>
      <p:sp>
        <p:nvSpPr>
          <p:cNvPr id="141" name="Google Shape;141;g34367b01702_0_33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4. Успешная верификация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34367b01702_0_33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Процессы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34367b01702_0_33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6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44" name="Google Shape;144;g34367b01702_0_33"/>
          <p:cNvSpPr txBox="1">
            <a:spLocks noGrp="1"/>
          </p:cNvSpPr>
          <p:nvPr>
            <p:ph type="body" idx="2"/>
          </p:nvPr>
        </p:nvSpPr>
        <p:spPr>
          <a:xfrm>
            <a:off x="6239355" y="2574398"/>
            <a:ext cx="5279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◉"/>
            </a:pPr>
            <a:r>
              <a:rPr lang="ru-RU" sz="1700" b="1" dirty="0"/>
              <a:t>Выбор правильной информации </a:t>
            </a:r>
            <a:endParaRPr sz="1700" b="1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700" dirty="0"/>
              <a:t>Задачи верификации требуют не только инструментов, но и эффективного использования информации о дизайне.</a:t>
            </a:r>
            <a:endParaRPr sz="17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700" dirty="0"/>
              <a:t>Необходимо соблюдать баланс между скоростью теста и точностью его результатов.</a:t>
            </a:r>
            <a:endParaRPr sz="17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ru-RU" sz="1700" dirty="0"/>
              <a:t>Важно выбрать подходящий уровень информации для представления проекта и верификации данных.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7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4000"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367b01702_0_44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</a:rPr>
              <a:t>Автоматизация</a:t>
            </a:r>
            <a:endParaRPr/>
          </a:p>
        </p:txBody>
      </p:sp>
      <p:sp>
        <p:nvSpPr>
          <p:cNvPr id="151" name="Google Shape;151;g34367b01702_0_44"/>
          <p:cNvSpPr txBox="1">
            <a:spLocks noGrp="1"/>
          </p:cNvSpPr>
          <p:nvPr>
            <p:ph type="body" idx="2"/>
          </p:nvPr>
        </p:nvSpPr>
        <p:spPr>
          <a:xfrm>
            <a:off x="697550" y="2574400"/>
            <a:ext cx="56319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Автоматизация рутинных задач верификации освобождает ресурсы для более сложных операций и помогает избежать ошибок. 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Кроме того, автоматизация упрощает документирование процесса и создание логов для последующего анализа.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 dirty="0"/>
          </a:p>
        </p:txBody>
      </p:sp>
      <p:sp>
        <p:nvSpPr>
          <p:cNvPr id="152" name="Google Shape;152;g34367b01702_0_44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4. Успешная верификация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34367b01702_0_44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Процессы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4367b01702_0_44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7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55" name="Google Shape;155;g34367b01702_0_44" title="9366777.png"/>
          <p:cNvPicPr preferRelativeResize="0"/>
          <p:nvPr/>
        </p:nvPicPr>
        <p:blipFill rotWithShape="1">
          <a:blip r:embed="rId4">
            <a:alphaModFix/>
          </a:blip>
          <a:srcRect l="8575" t="53073" r="52250" b="7749"/>
          <a:stretch/>
        </p:blipFill>
        <p:spPr>
          <a:xfrm>
            <a:off x="7101525" y="2018200"/>
            <a:ext cx="3600000" cy="359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4000"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367b01702_0_55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</a:rPr>
              <a:t>Верификация должна быть реалистичной</a:t>
            </a:r>
            <a:endParaRPr/>
          </a:p>
        </p:txBody>
      </p:sp>
      <p:sp>
        <p:nvSpPr>
          <p:cNvPr id="162" name="Google Shape;162;g34367b01702_0_55"/>
          <p:cNvSpPr txBox="1">
            <a:spLocks noGrp="1"/>
          </p:cNvSpPr>
          <p:nvPr>
            <p:ph type="body" idx="2"/>
          </p:nvPr>
        </p:nvSpPr>
        <p:spPr>
          <a:xfrm>
            <a:off x="697555" y="2574398"/>
            <a:ext cx="5279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/>
              <a:t>Верификация должна максимально отражать реальные условия работы дизайна.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/>
              <a:t>Использование визуальных инструментов помогает сделать процесс верификации более понятным и эффективным.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/>
              <a:t>Использование реальных входных данных и тестовых последовательностей повышает точность верификации.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/>
          </a:p>
        </p:txBody>
      </p:sp>
      <p:sp>
        <p:nvSpPr>
          <p:cNvPr id="163" name="Google Shape;163;g34367b01702_0_55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4. Успешная верификация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34367b01702_0_55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Подходы к верификации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34367b01702_0_55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8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66" name="Google Shape;166;g34367b01702_0_55" title="619489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01525" y="201820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4000"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367b01702_0_66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</a:rPr>
              <a:t>Апробация дизайна</a:t>
            </a:r>
            <a:endParaRPr/>
          </a:p>
        </p:txBody>
      </p:sp>
      <p:sp>
        <p:nvSpPr>
          <p:cNvPr id="173" name="Google Shape;173;g34367b01702_0_66"/>
          <p:cNvSpPr txBox="1">
            <a:spLocks noGrp="1"/>
          </p:cNvSpPr>
          <p:nvPr>
            <p:ph type="body" idx="2"/>
          </p:nvPr>
        </p:nvSpPr>
        <p:spPr>
          <a:xfrm>
            <a:off x="697555" y="2574398"/>
            <a:ext cx="5279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/>
              <a:t>Завершение верификации может занять больше времени, чем планировалось.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/>
              <a:t>Использование случайных тестов позволяет выявить ошибки, которые не были учтены на стадии проектирования.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/>
              <a:t>Проверка работы дизайна за пределами его нормальных условий помогает выявить скрытые ошибки и части дизайна, где наиболее вероятно их появление.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/>
          </a:p>
        </p:txBody>
      </p:sp>
      <p:sp>
        <p:nvSpPr>
          <p:cNvPr id="174" name="Google Shape;174;g34367b01702_0_66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4. Успешная верификация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34367b01702_0_66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Подходы к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34367b01702_0_66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9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77" name="Google Shape;177;g34367b01702_0_66" title="9366777.png"/>
          <p:cNvPicPr preferRelativeResize="0"/>
          <p:nvPr/>
        </p:nvPicPr>
        <p:blipFill rotWithShape="1">
          <a:blip r:embed="rId4">
            <a:alphaModFix/>
          </a:blip>
          <a:srcRect l="52284" t="8368" r="9570" b="53524"/>
          <a:stretch/>
        </p:blipFill>
        <p:spPr>
          <a:xfrm>
            <a:off x="7101525" y="201820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Широкоэкранный</PresentationFormat>
  <Paragraphs>90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Глава 4. Успешная верификация</vt:lpstr>
      <vt:lpstr>Содержание</vt:lpstr>
      <vt:lpstr>Управление временем</vt:lpstr>
      <vt:lpstr>Устранение зависимостей</vt:lpstr>
      <vt:lpstr>Управление ресурсами</vt:lpstr>
      <vt:lpstr>Роль правильного выбора</vt:lpstr>
      <vt:lpstr>Автоматизация</vt:lpstr>
      <vt:lpstr>Верификация должна быть реалистичной</vt:lpstr>
      <vt:lpstr>Апробация дизайна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Георгий Перов</dc:creator>
  <cp:lastModifiedBy>Алина Тимощук</cp:lastModifiedBy>
  <cp:revision>2</cp:revision>
  <dcterms:created xsi:type="dcterms:W3CDTF">2025-02-05T13:07:34Z</dcterms:created>
  <dcterms:modified xsi:type="dcterms:W3CDTF">2025-04-10T20:56:08Z</dcterms:modified>
</cp:coreProperties>
</file>