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tw4TPNRqmFQuK1a61D4DJ7p4N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F85C0F-6961-4D51-A584-8FB6341000EE}">
  <a:tblStyle styleId="{D2F85C0F-6961-4D51-A584-8FB6341000E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8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600909"/>
            <a:ext cx="7232651" cy="17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6. Унифицированная методология верификации</a:t>
            </a:r>
            <a:endParaRPr sz="4300" b="1">
              <a:solidFill>
                <a:srgbClr val="B02521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7949" y="4923922"/>
            <a:ext cx="8151812" cy="9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600"/>
              <a:buFont typeface="Arial"/>
              <a:buNone/>
            </a:pPr>
            <a:r>
              <a:rPr lang="ru-RU" sz="1600">
                <a:solidFill>
                  <a:srgbClr val="B02521"/>
                </a:solidFill>
              </a:rPr>
              <a:t>Новый подход к верификации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Утверждения</a:t>
            </a:r>
            <a:endParaRPr b="1">
              <a:solidFill>
                <a:srgbClr val="B02521"/>
              </a:solidFill>
            </a:endParaRPr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1700" b="1"/>
              <a:t>Утверждения</a:t>
            </a:r>
            <a:r>
              <a:rPr lang="ru-RU" sz="1700"/>
              <a:t> – это мониторы, размещенные в дизайне для отслеживания действий в нем.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В UVM используются три типа утверждений: </a:t>
            </a:r>
            <a:endParaRPr sz="1700"/>
          </a:p>
          <a:p>
            <a:pPr marL="45000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◉"/>
            </a:pPr>
            <a:r>
              <a:rPr lang="ru-RU" sz="1700"/>
              <a:t>архитектурные утверждения, проверяющие достоверность и наличие дедлоков;</a:t>
            </a:r>
            <a:endParaRPr sz="1700"/>
          </a:p>
          <a:p>
            <a:pPr marL="4500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/>
              <a:t>интерфейсные утверждения, проверяющие соблюдение протокола интерфейсов между блоками;</a:t>
            </a:r>
            <a:endParaRPr sz="1700"/>
          </a:p>
          <a:p>
            <a:pPr marL="4500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/>
              <a:t>структурные утверждения, проверяющие работу низкоуровневых внутренних блоков внутри дизайна.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800"/>
          </a:p>
        </p:txBody>
      </p:sp>
      <p:sp>
        <p:nvSpPr>
          <p:cNvPr id="190" name="Google Shape;190;p10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Утверждения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>
            <a:spLocks noGrp="1"/>
          </p:cNvSpPr>
          <p:nvPr>
            <p:ph type="sldNum" idx="12"/>
          </p:nvPr>
        </p:nvSpPr>
        <p:spPr>
          <a:xfrm>
            <a:off x="9979758" y="573875"/>
            <a:ext cx="54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10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2225" y="1759239"/>
            <a:ext cx="5393350" cy="41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body" idx="2"/>
          </p:nvPr>
        </p:nvSpPr>
        <p:spPr>
          <a:xfrm>
            <a:off x="707380" y="22237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ru-RU" sz="1729"/>
              <a:t>Утверждения повышают скорость и эффективность процесса верификации за счет того, что:</a:t>
            </a:r>
            <a:endParaRPr sz="1729"/>
          </a:p>
          <a:p>
            <a:pPr marL="457200" lvl="0" indent="-33845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30"/>
              <a:buChar char="๏"/>
            </a:pPr>
            <a:r>
              <a:rPr lang="ru-RU" sz="1729"/>
              <a:t>показывают, где в дизайне ошибка возникает впервые;</a:t>
            </a:r>
            <a:endParaRPr sz="1729"/>
          </a:p>
          <a:p>
            <a:pPr marL="457200" lvl="0" indent="-338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0"/>
              <a:buChar char="๏"/>
            </a:pPr>
            <a:r>
              <a:rPr lang="ru-RU" sz="1729"/>
              <a:t>позволяют автоматизировать внедрение мониторов и схем проверки в дизайн;</a:t>
            </a:r>
            <a:endParaRPr sz="1729"/>
          </a:p>
          <a:p>
            <a:pPr marL="457200" lvl="0" indent="-338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0"/>
              <a:buChar char="๏"/>
            </a:pPr>
            <a:r>
              <a:rPr lang="ru-RU" sz="1729"/>
              <a:t>быстро выявляют ситуации, когда тестовые последовательности или интерфейсные блоки ведут себя не так, как предполагал разработчик;</a:t>
            </a:r>
            <a:endParaRPr sz="1729"/>
          </a:p>
          <a:p>
            <a:pPr marL="457200" lvl="0" indent="-338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0"/>
              <a:buChar char="๏"/>
            </a:pPr>
            <a:r>
              <a:rPr lang="ru-RU" sz="1729"/>
              <a:t>выявляют ошибки, которые не обнаружены схемами проверки или мониторами;</a:t>
            </a:r>
            <a:endParaRPr sz="1729"/>
          </a:p>
          <a:p>
            <a:pPr marL="457200" lvl="0" indent="-338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0"/>
              <a:buChar char="๏"/>
            </a:pPr>
            <a:r>
              <a:rPr lang="ru-RU" sz="1729"/>
              <a:t>обнаруживают нарушения протокола;</a:t>
            </a:r>
            <a:endParaRPr sz="1729"/>
          </a:p>
          <a:p>
            <a:pPr marL="457200" lvl="0" indent="-33845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30"/>
              <a:buChar char="๏"/>
            </a:pPr>
            <a:r>
              <a:rPr lang="ru-RU" sz="1729"/>
              <a:t>возвращают обратную связь генераторам тестовых последовательностей. </a:t>
            </a:r>
            <a:endParaRPr sz="1530"/>
          </a:p>
        </p:txBody>
      </p:sp>
      <p:sp>
        <p:nvSpPr>
          <p:cNvPr id="200" name="Google Shape;200;p11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Утверждения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>
            <a:spLocks noGrp="1"/>
          </p:cNvSpPr>
          <p:nvPr>
            <p:ph type="sldNum" idx="12"/>
          </p:nvPr>
        </p:nvSpPr>
        <p:spPr>
          <a:xfrm>
            <a:off x="9979758" y="573875"/>
            <a:ext cx="54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11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2225" y="1759239"/>
            <a:ext cx="5393350" cy="411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8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Покрытие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2"/>
          </p:nvPr>
        </p:nvSpPr>
        <p:spPr>
          <a:xfrm>
            <a:off x="7779950" y="2251550"/>
            <a:ext cx="39390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700"/>
              <a:t>Информация о покрытии помогает выявить непроверенные области дизайна.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700"/>
              <a:t>UVM использует четыре типа информации о покрытии: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покрытие уровня приложений;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покрытие интерфейсов;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структурное покрытие;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покрытие кода.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sp>
        <p:nvSpPr>
          <p:cNvPr id="211" name="Google Shape;211;p12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Покрытие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>
            <a:spLocks noGrp="1"/>
          </p:cNvSpPr>
          <p:nvPr>
            <p:ph type="sldNum" idx="12"/>
          </p:nvPr>
        </p:nvSpPr>
        <p:spPr>
          <a:xfrm>
            <a:off x="9979757" y="573875"/>
            <a:ext cx="5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12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697555" y="5569002"/>
            <a:ext cx="7529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550" y="2149925"/>
            <a:ext cx="6587474" cy="304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8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Использование покрытий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body" idx="2"/>
          </p:nvPr>
        </p:nvSpPr>
        <p:spPr>
          <a:xfrm>
            <a:off x="7779950" y="1994369"/>
            <a:ext cx="39390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Покрытие повышает скорость и эффективность процесса верификации за счет того, что: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определяет в дизайне области, которые не были проверены;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направляет тестирование на наиболее важные области дизайна;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обеспечивает тестирование запланированной функциональности;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позволяет выбрать наиболее эффективный и действенный набор регрессионных тестов.</a:t>
            </a: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dirty="0"/>
          </a:p>
        </p:txBody>
      </p:sp>
      <p:sp>
        <p:nvSpPr>
          <p:cNvPr id="223" name="Google Shape;223;p13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Покрытие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 txBox="1">
            <a:spLocks noGrp="1"/>
          </p:cNvSpPr>
          <p:nvPr>
            <p:ph type="sldNum" idx="12"/>
          </p:nvPr>
        </p:nvSpPr>
        <p:spPr>
          <a:xfrm>
            <a:off x="9979757" y="573875"/>
            <a:ext cx="5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697555" y="5569002"/>
            <a:ext cx="7529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550" y="2149913"/>
            <a:ext cx="6587474" cy="304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8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</a:rPr>
              <a:t>Аппаратное ускорение</a:t>
            </a:r>
            <a:endParaRPr dirty="0"/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2"/>
          </p:nvPr>
        </p:nvSpPr>
        <p:spPr>
          <a:xfrm>
            <a:off x="7779950" y="2251550"/>
            <a:ext cx="39390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Увеличение скорости моделирования позволяет выполнить больше тестов за более короткий промежуток времени.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Ускорение по требованию позволяет перейти от симуляции к аппаратному ускорению без изменения среды разработки.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Ускорение повышает скорость регрессионного тестирования, обеспечивает необходимое повышение скорости для облегчения верификации системы.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dirty="0"/>
          </a:p>
        </p:txBody>
      </p:sp>
      <p:sp>
        <p:nvSpPr>
          <p:cNvPr id="235" name="Google Shape;235;p14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Аппаратное ускорение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>
            <a:spLocks noGrp="1"/>
          </p:cNvSpPr>
          <p:nvPr>
            <p:ph type="sldNum" idx="12"/>
          </p:nvPr>
        </p:nvSpPr>
        <p:spPr>
          <a:xfrm>
            <a:off x="9979757" y="573875"/>
            <a:ext cx="5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14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697555" y="5569002"/>
            <a:ext cx="7529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550" y="2405150"/>
            <a:ext cx="6863651" cy="25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8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Стандартная методология верификации</a:t>
            </a: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body" idx="2"/>
          </p:nvPr>
        </p:nvSpPr>
        <p:spPr>
          <a:xfrm>
            <a:off x="7779950" y="2251550"/>
            <a:ext cx="39390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Недостатки стандартной методологии верификации: 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отсутствие координации тестирования;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проведение тестирования на поздних этапах разработки;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недостаточная производительность в ключевые моменты времени.</a:t>
            </a:r>
            <a:endParaRPr sz="1800"/>
          </a:p>
        </p:txBody>
      </p:sp>
      <p:sp>
        <p:nvSpPr>
          <p:cNvPr id="247" name="Google Shape;247;p15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Стандартная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9979757" y="573875"/>
            <a:ext cx="5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15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697555" y="5569002"/>
            <a:ext cx="7529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550" y="2251552"/>
            <a:ext cx="6863651" cy="340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</a:rPr>
              <a:t>Преимущества UVM</a:t>
            </a:r>
            <a:endParaRPr dirty="0"/>
          </a:p>
        </p:txBody>
      </p:sp>
      <p:sp>
        <p:nvSpPr>
          <p:cNvPr id="258" name="Google Shape;258;p16"/>
          <p:cNvSpPr txBox="1">
            <a:spLocks noGrp="1"/>
          </p:cNvSpPr>
          <p:nvPr>
            <p:ph type="body" idx="1"/>
          </p:nvPr>
        </p:nvSpPr>
        <p:spPr>
          <a:xfrm>
            <a:off x="6215200" y="2574400"/>
            <a:ext cx="5327400" cy="3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1700" b="1" dirty="0"/>
              <a:t>Скорость и эффективность:</a:t>
            </a:r>
            <a:endParaRPr sz="17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 dirty="0"/>
              <a:t>UVM позволяет повысить скорость симуляции за счет оптимизации процессов;</a:t>
            </a:r>
            <a:endParaRPr sz="1700" dirty="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 dirty="0"/>
              <a:t>UVM помогает найти баланс между временем, энергией и затратами;</a:t>
            </a:r>
            <a:endParaRPr sz="1700" dirty="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 dirty="0"/>
              <a:t>UVM устраняет лишние зависимости между этапами.</a:t>
            </a:r>
            <a:endParaRPr sz="1700" dirty="0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100"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sz="1800" dirty="0"/>
          </a:p>
        </p:txBody>
      </p:sp>
      <p:sp>
        <p:nvSpPr>
          <p:cNvPr id="259" name="Google Shape;259;p16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1700" b="1" dirty="0"/>
              <a:t>Унификация процессов и инструментов:</a:t>
            </a:r>
            <a:endParaRPr sz="17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 dirty="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 dirty="0"/>
              <a:t>UVM объединяет инструменты, технологии, процессы и людей;</a:t>
            </a:r>
            <a:endParaRPr sz="1700" dirty="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 dirty="0"/>
              <a:t>утилиты работают параллельно, избегая дублирования процессов;</a:t>
            </a:r>
            <a:endParaRPr sz="1700" dirty="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 dirty="0"/>
              <a:t>данные собираются и представляются в едином формате, что упрощает анализ;</a:t>
            </a:r>
            <a:endParaRPr sz="1700" dirty="0"/>
          </a:p>
          <a:p>
            <a:pPr marL="9144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 dirty="0"/>
              <a:t>гибкое описание этапов позволяет возвращаться и продвигаться в процессе без потери времени и данных.</a:t>
            </a:r>
            <a:endParaRPr sz="1700" dirty="0"/>
          </a:p>
        </p:txBody>
      </p:sp>
      <p:sp>
        <p:nvSpPr>
          <p:cNvPr id="260" name="Google Shape;260;p16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Преимущества UVM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"/>
          <p:cNvSpPr txBox="1">
            <a:spLocks noGrp="1"/>
          </p:cNvSpPr>
          <p:nvPr>
            <p:ph type="sldNum" idx="12"/>
          </p:nvPr>
        </p:nvSpPr>
        <p:spPr>
          <a:xfrm>
            <a:off x="9979755" y="573875"/>
            <a:ext cx="479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16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body" idx="2"/>
          </p:nvPr>
        </p:nvSpPr>
        <p:spPr>
          <a:xfrm>
            <a:off x="7779950" y="2251550"/>
            <a:ext cx="3939000" cy="3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Преимущества использования UVM: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ранняя интеграция и тестирование с использованием FVP;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использование аппаратного ускорения;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повышение эффективности;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 dirty="0"/>
              <a:t>возможность параллельной работы над дизайном и тестированием.</a:t>
            </a: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 dirty="0"/>
          </a:p>
        </p:txBody>
      </p:sp>
      <p:sp>
        <p:nvSpPr>
          <p:cNvPr id="269" name="Google Shape;269;p17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Преимущества UVM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 txBox="1">
            <a:spLocks noGrp="1"/>
          </p:cNvSpPr>
          <p:nvPr>
            <p:ph type="sldNum" idx="12"/>
          </p:nvPr>
        </p:nvSpPr>
        <p:spPr>
          <a:xfrm>
            <a:off x="9979757" y="573875"/>
            <a:ext cx="52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17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97555" y="5569002"/>
            <a:ext cx="7529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550" y="1965488"/>
            <a:ext cx="6590814" cy="39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Заключение</a:t>
            </a:r>
            <a:endParaRPr b="1">
              <a:solidFill>
                <a:srgbClr val="B02521"/>
              </a:solidFill>
            </a:endParaRPr>
          </a:p>
        </p:txBody>
      </p:sp>
      <p:sp>
        <p:nvSpPr>
          <p:cNvPr id="280" name="Google Shape;280;p18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◉"/>
            </a:pPr>
            <a:r>
              <a:rPr lang="ru-RU" sz="1729" dirty="0"/>
              <a:t>UVM – это современный подход к верификации, объединяющий инструменты, технологии, процессы и людей.</a:t>
            </a:r>
            <a:endParaRPr sz="1729" dirty="0"/>
          </a:p>
          <a:p>
            <a:pPr marL="457200" lvl="0" indent="-33839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29"/>
              <a:buChar char="◉"/>
            </a:pPr>
            <a:r>
              <a:rPr lang="ru-RU" sz="1729"/>
              <a:t>Одно из основных преимуществ – раннее обнаружение ошибок и ускоряет процесс разработки.</a:t>
            </a:r>
            <a:endParaRPr sz="1729"/>
          </a:p>
          <a:p>
            <a:pPr marL="457200" lvl="0" indent="-33839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29"/>
              <a:buChar char="◉"/>
            </a:pPr>
            <a:r>
              <a:rPr lang="ru-RU" sz="1729" dirty="0"/>
              <a:t>UVM – это не просто методология, а стратегия, которая меняет подход к верификации.</a:t>
            </a:r>
            <a:endParaRPr sz="1729" dirty="0"/>
          </a:p>
        </p:txBody>
      </p:sp>
      <p:sp>
        <p:nvSpPr>
          <p:cNvPr id="281" name="Google Shape;281;p18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>
            <a:spLocks noGrp="1"/>
          </p:cNvSpPr>
          <p:nvPr>
            <p:ph type="sldNum" idx="12"/>
          </p:nvPr>
        </p:nvSpPr>
        <p:spPr>
          <a:xfrm>
            <a:off x="9979758" y="573875"/>
            <a:ext cx="54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18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284" name="Google Shape;28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1475" y="1136913"/>
            <a:ext cx="451485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Содержание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45925" y="2090525"/>
            <a:ext cx="63183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Унифицированная методология верификации (UVM)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История UVM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Функциональный виртуальный прототип (FVP)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FVP и UVM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Унифицированная тестовая среда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Верификация на уровне транзакций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Утверждения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Покрытие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Аппаратное ускорение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Стандартная методология верификации</a:t>
            </a:r>
            <a:endParaRPr sz="2000" b="0" i="0" u="none" strike="noStrike" cap="none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Arial"/>
              <a:buChar char="◉"/>
            </a:pPr>
            <a:r>
              <a:rPr lang="ru-RU" sz="20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Преимущества UVM</a:t>
            </a:r>
            <a:endParaRPr sz="2000" b="0" i="0" u="none" strike="noStrike" cap="none" dirty="0">
              <a:solidFill>
                <a:srgbClr val="B0252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97551" y="1356150"/>
            <a:ext cx="9831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Унифицированная методология верификации (Unified Verification Methodology, UVM)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2"/>
          </p:nvPr>
        </p:nvSpPr>
        <p:spPr>
          <a:xfrm>
            <a:off x="299775" y="2574400"/>
            <a:ext cx="115950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b="1">
                <a:solidFill>
                  <a:schemeClr val="lt1"/>
                </a:solidFill>
              </a:rPr>
              <a:t>Необходимость создания новой методологии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</p:txBody>
      </p:sp>
      <p:sp>
        <p:nvSpPr>
          <p:cNvPr id="108" name="Google Shape;108;p3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Унифицированная методология верификации (UVM)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graphicFrame>
        <p:nvGraphicFramePr>
          <p:cNvPr id="111" name="Google Shape;111;p3"/>
          <p:cNvGraphicFramePr/>
          <p:nvPr/>
        </p:nvGraphicFramePr>
        <p:xfrm>
          <a:off x="697530" y="3180627"/>
          <a:ext cx="2871425" cy="1684525"/>
        </p:xfrm>
        <a:graphic>
          <a:graphicData uri="http://schemas.openxmlformats.org/drawingml/2006/table">
            <a:tbl>
              <a:tblPr firstRow="1" bandRow="1">
                <a:noFill/>
                <a:tableStyleId>{D2F85C0F-6961-4D51-A584-8FB6341000EE}</a:tableStyleId>
              </a:tblPr>
              <a:tblGrid>
                <a:gridCol w="287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ru-RU" sz="1500" u="none" strike="noStrike" cap="none"/>
                        <a:t>Проблемы современной функциональной верификации:</a:t>
                      </a:r>
                      <a:endParaRPr sz="15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44F41">
                        <a:alpha val="8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-RU" sz="1700" b="1" u="none" strike="noStrike" cap="none">
                          <a:solidFill>
                            <a:srgbClr val="B02521"/>
                          </a:solidFill>
                        </a:rPr>
                        <a:t>фрагментация</a:t>
                      </a:r>
                      <a:endParaRPr sz="1700" b="1" u="none" strike="noStrike" cap="none">
                        <a:solidFill>
                          <a:srgbClr val="B0252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-RU" sz="1700" b="1" u="none" strike="noStrike" cap="none">
                          <a:solidFill>
                            <a:srgbClr val="B02521"/>
                          </a:solidFill>
                        </a:rPr>
                        <a:t>низкая скорость</a:t>
                      </a:r>
                      <a:endParaRPr sz="1700" b="1" u="none" strike="noStrike" cap="none">
                        <a:solidFill>
                          <a:srgbClr val="B0252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ru-RU" sz="1700" b="1" u="none" strike="noStrike" cap="none">
                          <a:solidFill>
                            <a:srgbClr val="B02521"/>
                          </a:solidFill>
                        </a:rPr>
                        <a:t>низкая эффективность</a:t>
                      </a:r>
                      <a:endParaRPr sz="1700" b="1" u="none" strike="noStrike" cap="none">
                        <a:solidFill>
                          <a:srgbClr val="B0252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2" name="Google Shape;112;p3"/>
          <p:cNvCxnSpPr/>
          <p:nvPr/>
        </p:nvCxnSpPr>
        <p:spPr>
          <a:xfrm rot="10800000" flipH="1">
            <a:off x="3810438" y="4022113"/>
            <a:ext cx="1280700" cy="1500"/>
          </a:xfrm>
          <a:prstGeom prst="straightConnector1">
            <a:avLst/>
          </a:prstGeom>
          <a:noFill/>
          <a:ln w="28575" cap="flat" cmpd="sng">
            <a:solidFill>
              <a:srgbClr val="710D0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3"/>
          <p:cNvSpPr/>
          <p:nvPr/>
        </p:nvSpPr>
        <p:spPr>
          <a:xfrm>
            <a:off x="5332625" y="3588788"/>
            <a:ext cx="2108100" cy="868200"/>
          </a:xfrm>
          <a:prstGeom prst="rect">
            <a:avLst/>
          </a:prstGeom>
          <a:solidFill>
            <a:srgbClr val="E44F41">
              <a:alpha val="89411"/>
            </a:srgbClr>
          </a:solidFill>
          <a:ln w="9525" cap="flat" cmpd="sng">
            <a:solidFill>
              <a:srgbClr val="E44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Необходимость создания новой методологии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9204425" y="3588788"/>
            <a:ext cx="2308200" cy="868200"/>
          </a:xfrm>
          <a:prstGeom prst="rect">
            <a:avLst/>
          </a:prstGeom>
          <a:solidFill>
            <a:srgbClr val="E44F41">
              <a:alpha val="89411"/>
            </a:srgbClr>
          </a:solidFill>
          <a:ln w="9525" cap="flat" cmpd="sng">
            <a:solidFill>
              <a:srgbClr val="E44F4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Унифицированная методология верификации (UVM)</a:t>
            </a:r>
            <a:endParaRPr sz="17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 rot="10800000" flipH="1">
            <a:off x="7682225" y="4022125"/>
            <a:ext cx="1280700" cy="1500"/>
          </a:xfrm>
          <a:prstGeom prst="straightConnector1">
            <a:avLst/>
          </a:prstGeom>
          <a:noFill/>
          <a:ln w="28575" cap="flat" cmpd="sng">
            <a:solidFill>
              <a:srgbClr val="710D0B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</a:rPr>
              <a:t>История UVM</a:t>
            </a:r>
            <a:endParaRPr dirty="0"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b="1" dirty="0"/>
              <a:t>Осень 2002:</a:t>
            </a:r>
            <a:r>
              <a:rPr lang="ru-RU" sz="1700" dirty="0"/>
              <a:t> </a:t>
            </a:r>
            <a:r>
              <a:rPr lang="ru-RU" sz="1700" dirty="0" err="1"/>
              <a:t>Cadence</a:t>
            </a:r>
            <a:r>
              <a:rPr lang="ru-RU" sz="1700" dirty="0"/>
              <a:t> Design Systems собрала группу опытных инженеров для создания универсальной методологии.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b="1" dirty="0"/>
              <a:t>Февраль 2003:</a:t>
            </a:r>
            <a:r>
              <a:rPr lang="ru-RU" sz="1700" dirty="0"/>
              <a:t> Выпуск первой версии UVM.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UVM – основа для многих современных методологий верификации.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Методология постоянно развивается на основе опыта клиентов и новых практик.</a:t>
            </a:r>
            <a:endParaRPr sz="1700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История UVM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1475" y="1136913"/>
            <a:ext cx="451485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697550" y="1356150"/>
            <a:ext cx="106923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Функциональный виртуальный прототип (Functional Virtual Prototype, FVP)</a:t>
            </a:r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954375" y="5056600"/>
            <a:ext cx="106923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700"/>
          </a:p>
          <a:p>
            <a:pPr marL="45720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/>
              <a:t>FVP – это идеальное функциональное представление проекта и его тестбенча.</a:t>
            </a:r>
            <a:endParaRPr sz="1700"/>
          </a:p>
          <a:p>
            <a:pPr marL="45720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/>
              <a:t>Используется для тестирования ПО, архитектурного анализа и функциональной верификации.</a:t>
            </a:r>
            <a:endParaRPr sz="1700"/>
          </a:p>
          <a:p>
            <a:pPr marL="457200" lvl="0" indent="-3365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Char char="◉"/>
            </a:pPr>
            <a:r>
              <a:rPr lang="ru-RU" sz="1700"/>
              <a:t>FVP состоит из функциональных моделей, интерфейсных мониторов и тестбенчей.</a:t>
            </a:r>
            <a:endParaRPr sz="1700"/>
          </a:p>
        </p:txBody>
      </p:sp>
      <p:sp>
        <p:nvSpPr>
          <p:cNvPr id="134" name="Google Shape;134;p5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Функциональный виртуальный прототип (FVP)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l="-1132"/>
          <a:stretch/>
        </p:blipFill>
        <p:spPr>
          <a:xfrm>
            <a:off x="1635427" y="2382275"/>
            <a:ext cx="8921150" cy="25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FVP и UVM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697550" y="2224350"/>
            <a:ext cx="42969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FVP в UVM выполняет различные функции: 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/>
              <a:t>обеспечивает однозначную исполняемую спецификацию;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/>
              <a:t>предоставляет быструю исполняемую модель для ранней разработки встроенного ПО;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/>
              <a:t>является средством ранней передачи информации о разрабатываемой системе для разработчиков;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/>
              <a:t>является эталоном для определения требований к покрытию транзакций;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/>
              <a:t>является источником для эталонных моделей на уровне подсистем;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/>
              <a:t>эталонная среда верификации верхнего уровня и средство интеграции.</a:t>
            </a:r>
            <a:endParaRPr sz="1700"/>
          </a:p>
        </p:txBody>
      </p:sp>
      <p:sp>
        <p:nvSpPr>
          <p:cNvPr id="145" name="Google Shape;145;p6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FVP и UVM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r="-938"/>
          <a:stretch/>
        </p:blipFill>
        <p:spPr>
          <a:xfrm>
            <a:off x="4849212" y="1123250"/>
            <a:ext cx="7051125" cy="51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Унифицированная тестовая среда</a:t>
            </a:r>
            <a:endParaRPr b="1">
              <a:solidFill>
                <a:srgbClr val="B02521"/>
              </a:solidFill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Цель UVM – создание унифицированной тестовой среды, которая отличается высокой продуктивностью.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Для повышения скорости и эффективности процесса верификации в UVM используются: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транзакции;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утверждения;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информация о покрытии;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๏"/>
            </a:pPr>
            <a:r>
              <a:rPr lang="ru-RU" sz="1700"/>
              <a:t>аппаратное ускорение.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800"/>
          </a:p>
        </p:txBody>
      </p:sp>
      <p:sp>
        <p:nvSpPr>
          <p:cNvPr id="156" name="Google Shape;156;p7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Унифицированная тестовая среда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1475" y="1136913"/>
            <a:ext cx="4514850" cy="5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697548" y="1356150"/>
            <a:ext cx="77316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Верификация на уровне транзакций</a:t>
            </a:r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2"/>
          </p:nvPr>
        </p:nvSpPr>
        <p:spPr>
          <a:xfrm>
            <a:off x="2900238" y="4897725"/>
            <a:ext cx="6391500" cy="17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7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7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b="1"/>
              <a:t>Транзакция </a:t>
            </a:r>
            <a:r>
              <a:rPr lang="ru-RU" sz="1700"/>
              <a:t>– это представление набора сигналов и переходов между двумя блоками в форме, легко понятной для составителя тестов и дебаггера.</a:t>
            </a:r>
            <a:endParaRPr sz="17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Транзакции используются во всей UVM.</a:t>
            </a:r>
            <a:endParaRPr sz="1700"/>
          </a:p>
        </p:txBody>
      </p:sp>
      <p:sp>
        <p:nvSpPr>
          <p:cNvPr id="167" name="Google Shape;167;p8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Верификация на уровне транзакций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4813" y="2420725"/>
            <a:ext cx="6562376" cy="256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8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Иерархия транзакций</a:t>
            </a: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7779950" y="2251550"/>
            <a:ext cx="3939300" cy="29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Использование транзакций в UVM повышает скорость и эффективность процесса верификации, упрощает разработку тестов и отладку.</a:t>
            </a:r>
            <a:endParaRPr sz="17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/>
          </a:p>
        </p:txBody>
      </p:sp>
      <p:sp>
        <p:nvSpPr>
          <p:cNvPr id="178" name="Google Shape;178;p9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6. Унифицированная методология верификации</a:t>
            </a:r>
            <a:endParaRPr sz="1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Верификация на уровне транзакций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>
            <a:spLocks noGrp="1"/>
          </p:cNvSpPr>
          <p:nvPr>
            <p:ph type="sldNum" idx="12"/>
          </p:nvPr>
        </p:nvSpPr>
        <p:spPr>
          <a:xfrm>
            <a:off x="9979755" y="573875"/>
            <a:ext cx="46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697555" y="5569002"/>
            <a:ext cx="7529520" cy="66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550" y="2149800"/>
            <a:ext cx="6587474" cy="36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931</Words>
  <Application>Microsoft Office PowerPoint</Application>
  <PresentationFormat>Широкоэкранный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Calibri</vt:lpstr>
      <vt:lpstr>Тема Office</vt:lpstr>
      <vt:lpstr>Глава 6. Унифицированная методология верификации</vt:lpstr>
      <vt:lpstr>Содержание</vt:lpstr>
      <vt:lpstr>Унифицированная методология верификации (Unified Verification Methodology, UVM)</vt:lpstr>
      <vt:lpstr>История UVM</vt:lpstr>
      <vt:lpstr>Функциональный виртуальный прототип (Functional Virtual Prototype, FVP)</vt:lpstr>
      <vt:lpstr>FVP и UVM</vt:lpstr>
      <vt:lpstr>Унифицированная тестовая среда</vt:lpstr>
      <vt:lpstr>Верификация на уровне транзакций</vt:lpstr>
      <vt:lpstr>Иерархия транзакций</vt:lpstr>
      <vt:lpstr>Утверждения</vt:lpstr>
      <vt:lpstr>Презентация PowerPoint</vt:lpstr>
      <vt:lpstr>Покрытие</vt:lpstr>
      <vt:lpstr>Использование покрытий</vt:lpstr>
      <vt:lpstr>Аппаратное ускорение</vt:lpstr>
      <vt:lpstr>Стандартная методология верификации</vt:lpstr>
      <vt:lpstr>Преимущества UVM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Алина</dc:creator>
  <cp:lastModifiedBy>Алина Тимощук</cp:lastModifiedBy>
  <cp:revision>2</cp:revision>
  <dcterms:modified xsi:type="dcterms:W3CDTF">2025-04-10T20:56:31Z</dcterms:modified>
</cp:coreProperties>
</file>