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HoIW9j7v1ng8rAC8jvFV1EbS8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Алина «team_o_wuk» Тимощук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3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400699" y="2348350"/>
            <a:ext cx="8756700" cy="23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7. Проектирование на системном уровне унифицированной методологии верификации 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1400700" y="5005975"/>
            <a:ext cx="58128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функционального виртуального прототипа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619325" y="1281725"/>
            <a:ext cx="111180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аналоговой модели уровня транзакций для FVP: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аналоговых и цифровых моделей уровня транзакций для FVP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0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88" name="Google Shape;188;p10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42117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Особенности аналоговых моделей: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Аналоговые компоненты моделируются в непрерывном времени, в отличие от традиционных транзакционных моделей.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Транзакции аналогового компонента могут быть представлены как последовательный ответ в течение единицы времени.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Процесс разработки: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На начальном этапе алгоритмы представлены в виде высокоуровневых функций (например, на языке C), а затем уточняются до поведенческих моделей.</a:t>
            </a:r>
            <a:endParaRPr sz="1700"/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09250" y="3276475"/>
            <a:ext cx="6912300" cy="147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FVP из аналоговой модели:</a:t>
            </a:r>
            <a:endParaRPr dirty="0"/>
          </a:p>
        </p:txBody>
      </p:sp>
      <p:sp>
        <p:nvSpPr>
          <p:cNvPr id="196" name="Google Shape;196;p11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аналоговых и цифровых моделей уровня транзакций для FVP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501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99" name="Google Shape;199;p11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45744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Взаимодействие с другими подсистемами: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Важно моделировать взаимодействие аналоговых блоков с моделями других подсистем.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Взаимодействие происходит непрерывно во времени, что важно при интеграции.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Роль ЦАП и АЦП: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Для интеграции аналоговых и цифровых подсистем используются ЦАП (цифро-аналоговые преобразователи) и АЦП (аналогово-цифровые преобразователи).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Эти преобразователи позволяют преобразовать аналоговый сигнал в цифровой интерфейс, который может быть интегрирован с цифровыми TLM.</a:t>
            </a:r>
            <a:endParaRPr sz="1700"/>
          </a:p>
        </p:txBody>
      </p:sp>
      <p:pic>
        <p:nvPicPr>
          <p:cNvPr id="200" name="Google Shape;20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1950" y="2980222"/>
            <a:ext cx="6470452" cy="190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697550" y="1281725"/>
            <a:ext cx="88092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алгоритмической цифровой модели уровня транзакций:</a:t>
            </a:r>
            <a:endParaRPr/>
          </a:p>
        </p:txBody>
      </p:sp>
      <p:sp>
        <p:nvSpPr>
          <p:cNvPr id="207" name="Google Shape;207;p12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аналоговых и цифровых моделей уровня транзакций для FVP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0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2"/>
          </p:nvPr>
        </p:nvSpPr>
        <p:spPr>
          <a:xfrm>
            <a:off x="697550" y="2315950"/>
            <a:ext cx="44535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Алгоритмические цифровые подсистемы: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На начальном этапе алгоритмические цифровые подсистемы моделируются как непрерывные алгоритмы, затем уточняются до моделей с фиксированной точкой.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Эти подсистемы интегрируются с цифровыми управляющими подсистемами в FVP, где используется стандартный шинный интерфейс для упрощения взаимодействия.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Взаимодействие и интеграция: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Цифровые подсистемы моделируются с использованием TLM для упрощения взаимодействия и конфигурации.</a:t>
            </a:r>
            <a:endParaRPr sz="1700" dirty="0"/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6025" y="3423800"/>
            <a:ext cx="6745300" cy="14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генераторов тестовых последовательностей, мониторов интерфейсов и контроллеров архитектуры:</a:t>
            </a:r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3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FVP</a:t>
            </a:r>
            <a:endParaRPr sz="1200"/>
          </a:p>
        </p:txBody>
      </p:sp>
      <p:sp>
        <p:nvSpPr>
          <p:cNvPr id="220" name="Google Shape;220;p1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59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697555" y="2398063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Генераторы тестовых последовательностей: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Подают данные в модель на уровне транзакций;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включать направленные тесты, прогонные тестовые последовательности или тестовые векторы;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 требуют драйверов для синхронизации сигналов.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Генераторы откликов: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Обеспечивают точные функциональные отклики модели на входные запросы;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включать внешние компоненты TLM или разрабатываться по аналогии с моделями FVP.</a:t>
            </a:r>
            <a:endParaRPr sz="1700"/>
          </a:p>
        </p:txBody>
      </p:sp>
      <p:sp>
        <p:nvSpPr>
          <p:cNvPr id="222" name="Google Shape;222;p13"/>
          <p:cNvSpPr txBox="1"/>
          <p:nvPr/>
        </p:nvSpPr>
        <p:spPr>
          <a:xfrm>
            <a:off x="5511650" y="2398063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Мониторы интерфейсов: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Контролируют передачу данных между блоками FVP;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Помогают в отладке и локализации ошибок.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Генераторы откликов: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Проверяют соответствие архитектурным, функциональным и эксплуатационным требованиям;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Включают мониторы производительности, сравнения с поведенческими моделями и проверку алгоритмов.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Уровни и методы верификации FVP: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Верификация FVP</a:t>
            </a:r>
            <a:endParaRPr sz="1200"/>
          </a:p>
        </p:txBody>
      </p:sp>
      <p:sp>
        <p:nvSpPr>
          <p:cNvPr id="231" name="Google Shape;231;p1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596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32" name="Google Shape;232;p14"/>
          <p:cNvSpPr txBox="1"/>
          <p:nvPr/>
        </p:nvSpPr>
        <p:spPr>
          <a:xfrm>
            <a:off x="697555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Уровни верификации: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Производительность и функциональные требования;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Поведение;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Алгоритмы и процессы.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Генерация тестовых последовательностей: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Направленные тесты для верификации базовых сценариев и экстремальных условий;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Случайные тесты для проверки неизвестных сценариев.</a:t>
            </a:r>
            <a:endParaRPr sz="1700"/>
          </a:p>
        </p:txBody>
      </p:sp>
      <p:sp>
        <p:nvSpPr>
          <p:cNvPr id="233" name="Google Shape;233;p14"/>
          <p:cNvSpPr txBox="1"/>
          <p:nvPr/>
        </p:nvSpPr>
        <p:spPr>
          <a:xfrm>
            <a:off x="5511800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Архитектурные проверки: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отклика FVP на тестовые последовательности;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Оценка функциональных и эксплуатационных требований через мониторы производительности и поведенческие модели.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Методы продвинутой верификации: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утверждений и анализ покрытия для ускорения верификации;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Включение мониторов покрытия для проверки функциональных требований и покрытия интерфейсов.</a:t>
            </a:r>
            <a:endParaRPr sz="17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239" name="Google Shape;2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97554" y="2224216"/>
            <a:ext cx="9282183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Первый этап унифицированной методологии верификации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Разработка функционального виртуального прототипа</a:t>
            </a:r>
            <a:endParaRPr sz="2000" dirty="0">
              <a:solidFill>
                <a:srgbClr val="B02521"/>
              </a:solidFill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Преимущества и издержки FVP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Применение FVP</a:t>
            </a:r>
            <a:endParaRPr sz="2000" dirty="0"/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Разработка аналоговых и цифровых моделей уровня транзакций для FVP</a:t>
            </a:r>
            <a:endParaRPr sz="2000" dirty="0">
              <a:solidFill>
                <a:srgbClr val="B02521"/>
              </a:solidFill>
            </a:endParaRPr>
          </a:p>
          <a:p>
            <a:pPr marL="22860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Верификация FVP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None/>
            </a:pPr>
            <a:r>
              <a:rPr lang="ru-RU" sz="2000" dirty="0"/>
              <a:t> </a:t>
            </a:r>
            <a:endParaRPr sz="2000" dirty="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Noto Sans Symbols"/>
              <a:buNone/>
            </a:pPr>
            <a:endParaRPr sz="2000" dirty="0"/>
          </a:p>
        </p:txBody>
      </p:sp>
      <p:sp>
        <p:nvSpPr>
          <p:cNvPr id="98" name="Google Shape;98;p2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/>
          </a:p>
        </p:txBody>
      </p:sp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697557" y="1300776"/>
            <a:ext cx="6293794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Первый этап унифицированной методологии верификации</a:t>
            </a:r>
            <a:endParaRPr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Первый этап унифицированной методологии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2"/>
          </p:nvPr>
        </p:nvSpPr>
        <p:spPr>
          <a:xfrm>
            <a:off x="697555" y="2398063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Первым этапом унифицированной методологии верификации (UVM) является проектирование на системном уровне.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Работа в области верификации начинается на ранней стадии с разработки и проверки функционального виртуального прототипа (</a:t>
            </a:r>
            <a:r>
              <a:rPr lang="ru-RU" sz="1700" dirty="0" err="1"/>
              <a:t>functional</a:t>
            </a:r>
            <a:r>
              <a:rPr lang="ru-RU" sz="1700" dirty="0"/>
              <a:t> </a:t>
            </a:r>
            <a:r>
              <a:rPr lang="ru-RU" sz="1700" dirty="0" err="1"/>
              <a:t>virtual</a:t>
            </a:r>
            <a:r>
              <a:rPr lang="ru-RU" sz="1700" dirty="0"/>
              <a:t> </a:t>
            </a:r>
            <a:r>
              <a:rPr lang="ru-RU" sz="1700" dirty="0" err="1"/>
              <a:t>prototype</a:t>
            </a:r>
            <a:r>
              <a:rPr lang="ru-RU" sz="1700" dirty="0"/>
              <a:t>, FVP). 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В UVM первый этап очень важен, поскольку он создает основу для унификации всех последующих этапов методологии. 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11" name="Google Shape;111;p3"/>
          <p:cNvSpPr/>
          <p:nvPr/>
        </p:nvSpPr>
        <p:spPr>
          <a:xfrm>
            <a:off x="7597163" y="6237748"/>
            <a:ext cx="3005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Схема дизайна UVM на системном уровне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350" y="1281725"/>
            <a:ext cx="4216714" cy="48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Этапы реализации проекта от идеи до продукта:</a:t>
            </a:r>
            <a:endParaRPr/>
          </a:p>
        </p:txBody>
      </p:sp>
      <p:sp>
        <p:nvSpPr>
          <p:cNvPr id="119" name="Google Shape;119;p4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функционального виртуального прототипа</a:t>
            </a:r>
            <a:endParaRPr sz="120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Проекты могут начинаться по-разному: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С оригинальной идеи;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На основе существующих решений;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Путем улучшения текущих проектов.</a:t>
            </a:r>
            <a:endParaRPr sz="1700" dirty="0"/>
          </a:p>
        </p:txBody>
      </p:sp>
      <p:sp>
        <p:nvSpPr>
          <p:cNvPr id="123" name="Google Shape;123;p4"/>
          <p:cNvSpPr txBox="1"/>
          <p:nvPr/>
        </p:nvSpPr>
        <p:spPr>
          <a:xfrm>
            <a:off x="6096000" y="2149788"/>
            <a:ext cx="5507978" cy="370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Общая структура жизненного цикла проекта выглядит следующим образом: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Генерация идеи: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Формулирование проблемы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концепции решения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Определение продукта: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Разработка спецификации;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Определение функций, интерфейсов, архитектуры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Циклы уточнения характеристик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Реализация: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Проектирование дизайна;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Учет системных и временных ограничений.</a:t>
            </a: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697550" y="1281725"/>
            <a:ext cx="90759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Сравнение функционального виртуального прототипа и системной модели:</a:t>
            </a:r>
            <a:endParaRPr dirty="0"/>
          </a:p>
        </p:txBody>
      </p:sp>
      <p:sp>
        <p:nvSpPr>
          <p:cNvPr id="130" name="Google Shape;130;p5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функционального виртуального прототипа</a:t>
            </a:r>
            <a:endParaRPr sz="1200" dirty="0"/>
          </a:p>
        </p:txBody>
      </p:sp>
      <p:sp>
        <p:nvSpPr>
          <p:cNvPr id="132" name="Google Shape;132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2"/>
          </p:nvPr>
        </p:nvSpPr>
        <p:spPr>
          <a:xfrm>
            <a:off x="697555" y="2285738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Системные модели: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Разрабатываются архитекторами и разработчиками;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Часто не учитывают функциональную верификацию;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Могут быть разделены на секции, что усложняет их использование для верификации;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Высокий или низкий уровень абстракции снижает эффективность;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Часто неполные и не поддерживаются на поздних этапах.</a:t>
            </a:r>
            <a:endParaRPr sz="1700" dirty="0"/>
          </a:p>
        </p:txBody>
      </p:sp>
      <p:sp>
        <p:nvSpPr>
          <p:cNvPr id="134" name="Google Shape;134;p5"/>
          <p:cNvSpPr txBox="1"/>
          <p:nvPr/>
        </p:nvSpPr>
        <p:spPr>
          <a:xfrm>
            <a:off x="5511650" y="2285738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Функциональный виртуальный прототип (FVP):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Создается с акцентом на верификацию;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Включает архитектурный анализ, проектирование системы и разработку программного обеспечения;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Разрабатывается на уровне абстракции транзакций;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Согласован с процессом верификации на всех этапах;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Обеспечивает полноту и актуальность модели в процессе разработки.</a:t>
            </a:r>
            <a:endParaRPr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Издержки и преимущества FVP: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и издержки FVP</a:t>
            </a:r>
            <a:endParaRPr sz="1200"/>
          </a:p>
        </p:txBody>
      </p:sp>
      <p:sp>
        <p:nvSpPr>
          <p:cNvPr id="143" name="Google Shape;143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Издержки: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Время разработки: зависит от опыта команды и сложности проекта (10-20% времени, необходимого для реализации проекта);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Ресурсы: использование готовых моделей или повторное использование снижает затраты;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Оптимизация: объединение с другими задачами (архитектурное моделирование, разработка ПО) уменьшает время.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</p:txBody>
      </p:sp>
      <p:sp>
        <p:nvSpPr>
          <p:cNvPr id="145" name="Google Shape;145;p6"/>
          <p:cNvSpPr txBox="1"/>
          <p:nvPr/>
        </p:nvSpPr>
        <p:spPr>
          <a:xfrm>
            <a:off x="5651348" y="2149787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Преимущества: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Экономия времени и ресурсов: параллельная работа с командой реализации, раннее выявление архитектурных ошибок;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Качество верификации: снижение ошибок и времени на тестирование.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Применение FVP в разработке: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Применение FVP</a:t>
            </a:r>
            <a:endParaRPr sz="1200"/>
          </a:p>
        </p:txBody>
      </p:sp>
      <p:sp>
        <p:nvSpPr>
          <p:cNvPr id="154" name="Google Shape;154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Разработка программного обеспечения: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Сервисные процессоры: минимальная точность FVP, моделирование регистров и памяти;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Пользовательский интерфейс: более высокая точность, отслеживание событий времени выполнения;</a:t>
            </a:r>
            <a:endParaRPr sz="170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/>
              <a:t>Программные приложения реального времени: высокая точность, тесная интеграция с аппаратными средствами.</a:t>
            </a:r>
            <a:endParaRPr sz="1700"/>
          </a:p>
        </p:txBody>
      </p:sp>
      <p:sp>
        <p:nvSpPr>
          <p:cNvPr id="156" name="Google Shape;156;p7"/>
          <p:cNvSpPr txBox="1"/>
          <p:nvPr/>
        </p:nvSpPr>
        <p:spPr>
          <a:xfrm>
            <a:off x="5651348" y="2149787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подсистем: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блоков, используемых для интеграции или создания новых подсистем;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TLM (transaction-level modeling) для верификации.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Процесс совместной разработки: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FVP используется в рамках совместной работы для интеграции в более масштабные системы;</a:t>
            </a:r>
            <a:endParaRPr sz="1700"/>
          </a:p>
          <a:p>
            <a:pPr marL="285750" marR="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Демонстрация заказчикам и партнерам хода разработки и соответствия ожиданиям.</a:t>
            </a:r>
            <a:endParaRPr sz="170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FVP: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аналоговых и цифровых моделей уровня транзакций для FVP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66" name="Google Shape;166;p8"/>
          <p:cNvSpPr txBox="1">
            <a:spLocks noGrp="1"/>
          </p:cNvSpPr>
          <p:nvPr>
            <p:ph type="body" idx="2"/>
          </p:nvPr>
        </p:nvSpPr>
        <p:spPr>
          <a:xfrm>
            <a:off x="697550" y="2149800"/>
            <a:ext cx="46347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 моделировании на уровне транзакций (</a:t>
            </a:r>
            <a:r>
              <a:rPr lang="ru-RU" sz="1700" dirty="0" err="1"/>
              <a:t>Transaction</a:t>
            </a:r>
            <a:r>
              <a:rPr lang="ru-RU" sz="1700" dirty="0"/>
              <a:t> Level Model, TLM) для передачи данных между модулями используются порты и каналы.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Используются следующие операции: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Получение – передача данных;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Хранение – сохранение состояния;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๏"/>
            </a:pPr>
            <a:r>
              <a:rPr lang="ru-RU" sz="1700" dirty="0"/>
              <a:t>Присоединение – интеграция с другими подсистемами.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Модели функционируют через транзакции, где данные передаются по каналам, а каждый процесс управляет состоянием.</a:t>
            </a:r>
            <a:endParaRPr sz="1700" dirty="0"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0800" y="3160800"/>
            <a:ext cx="6698624" cy="16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697555" y="1281726"/>
            <a:ext cx="1062611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FVP из поведенческой модели: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4448818" y="374670"/>
            <a:ext cx="2405061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7. Проектирование на системном уровне унифицированной методологии верификации 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7101529" y="479445"/>
            <a:ext cx="24050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Разработка аналоговых и цифровых моделей уровня транзакций для FVP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77" name="Google Shape;177;p9"/>
          <p:cNvSpPr txBox="1">
            <a:spLocks noGrp="1"/>
          </p:cNvSpPr>
          <p:nvPr>
            <p:ph type="body" idx="2"/>
          </p:nvPr>
        </p:nvSpPr>
        <p:spPr>
          <a:xfrm>
            <a:off x="697551" y="2285775"/>
            <a:ext cx="37512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Если подсистема уже реализована, но TLM нет, создаётся обертка транзакций вокруг поведенческой модели.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Эта обертка преобразует интерфейс поведенческой модели в интерфейс уровня транзакций, позволяя интегрировать ее в FVP.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/>
              <a:t>Модели, использующие такую обертку, могут взаимодействовать с другими подсистемами через каналы транзакций.</a:t>
            </a:r>
            <a:endParaRPr sz="1700"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48825" y="3117865"/>
            <a:ext cx="7289700" cy="1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1212</Words>
  <Application>Microsoft Office PowerPoint</Application>
  <PresentationFormat>Широкоэкранный</PresentationFormat>
  <Paragraphs>179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Тема Office</vt:lpstr>
      <vt:lpstr>Глава 7. Проектирование на системном уровне унифицированной методологии верификации </vt:lpstr>
      <vt:lpstr>Содержание</vt:lpstr>
      <vt:lpstr>Первый этап унифицированной методологии верификации</vt:lpstr>
      <vt:lpstr>Этапы реализации проекта от идеи до продукта:</vt:lpstr>
      <vt:lpstr>Сравнение функционального виртуального прототипа и системной модели:</vt:lpstr>
      <vt:lpstr>Издержки и преимущества FVP:</vt:lpstr>
      <vt:lpstr>Применение FVP в разработке:</vt:lpstr>
      <vt:lpstr>Разработка FVP:</vt:lpstr>
      <vt:lpstr>Разработка FVP из поведенческой модели:</vt:lpstr>
      <vt:lpstr>Разработка аналоговой модели уровня транзакций для FVP:</vt:lpstr>
      <vt:lpstr>Разработка FVP из аналоговой модели:</vt:lpstr>
      <vt:lpstr>Разработка алгоритмической цифровой модели уровня транзакций:</vt:lpstr>
      <vt:lpstr>Разработка генераторов тестовых последовательностей, мониторов интерфейсов и контроллеров архитектуры:</vt:lpstr>
      <vt:lpstr>Уровни и методы верификации FVP: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3</cp:revision>
  <dcterms:created xsi:type="dcterms:W3CDTF">2025-02-05T13:07:34Z</dcterms:created>
  <dcterms:modified xsi:type="dcterms:W3CDTF">2025-04-10T20:56:41Z</dcterms:modified>
</cp:coreProperties>
</file>