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sHIDa69Y0OK0ZikqKBrQ1ddlWM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Елизавета Воронина" initials="" lastIdx="2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customschemas.google.com/relationships/presentationmetadata" Target="meta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7a8d6393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47a8d639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7a8d6393c_0_18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347a8d6393c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7a8d6393c_0_20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347a8d6393c_0_2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7a8d6393c_0_24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347a8d6393c_0_2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7a8d6393c_0_2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347a8d6393c_0_2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47a8d6393c_0_30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347a8d6393c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7a8d6393c_0_32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347a8d6393c_0_3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7a8d6393c_0_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47a8d6393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7a8d6393c_0_7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47a8d6393c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7a8d6393c_0_4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347a8d6393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7a8d6393c_0_7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47a8d6393c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7a8d6393c_0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347a8d6393c_0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7a8d6393c_0_1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347a8d6393c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7a8d6393c_0_12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47a8d6393c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7a8d6393c_0_15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7a8d6393c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7a8d6393c_0_323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347a8d6393c_0_323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g347a8d6393c_0_32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47a8d6393c_0_32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47a8d6393c_0_32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7a8d6393c_0_32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47a8d6393c_0_323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9" name="Google Shape;99;g347a8d6393c_0_323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0" name="Google Shape;100;g347a8d6393c_0_32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347a8d6393c_0_32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g347a8d6393c_0_32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7a8d6393c_0_32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347a8d6393c_0_32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347a8d6393c_0_32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7a8d6393c_0_32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347a8d6393c_0_32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g347a8d6393c_0_32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g347a8d6393c_0_32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g347a8d6393c_0_32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7a8d6393c_0_325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347a8d6393c_0_325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g347a8d6393c_0_32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347a8d6393c_0_32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347a8d6393c_0_32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7a8d6393c_0_32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347a8d6393c_0_326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347a8d6393c_0_326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g347a8d6393c_0_32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g347a8d6393c_0_32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347a8d6393c_0_32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7a8d6393c_0_326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g347a8d6393c_0_326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g347a8d6393c_0_326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g347a8d6393c_0_326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g347a8d6393c_0_326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347a8d6393c_0_32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g347a8d6393c_0_32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347a8d6393c_0_32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7a8d6393c_0_32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g347a8d6393c_0_32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347a8d6393c_0_32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g347a8d6393c_0_32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7a8d6393c_0_328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347a8d6393c_0_328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g347a8d6393c_0_328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g347a8d6393c_0_32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347a8d6393c_0_32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g347a8d6393c_0_32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7a8d6393c_0_328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347a8d6393c_0_3289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347a8d6393c_0_32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347a8d6393c_0_32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g347a8d6393c_0_32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7a8d6393c_0_3295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347a8d6393c_0_3295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347a8d6393c_0_329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347a8d6393c_0_32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g347a8d6393c_0_32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a8d6393c_0_3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347a8d6393c_0_32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347a8d6393c_0_32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347a8d6393c_0_32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g347a8d6393c_0_32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7a8d6393c_0_0"/>
          <p:cNvSpPr txBox="1">
            <a:spLocks noGrp="1"/>
          </p:cNvSpPr>
          <p:nvPr>
            <p:ph type="ctrTitle"/>
          </p:nvPr>
        </p:nvSpPr>
        <p:spPr>
          <a:xfrm>
            <a:off x="1377950" y="2375075"/>
            <a:ext cx="75699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10. Аналоговые/высокочастотные подсистемы </a:t>
            </a:r>
            <a:endParaRPr/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CBEA5A2A-84E2-DC6D-5F09-D87EC96B9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7949" y="4923922"/>
            <a:ext cx="8151812" cy="900113"/>
          </a:xfrm>
        </p:spPr>
        <p:txBody>
          <a:bodyPr>
            <a:normAutofit/>
          </a:bodyPr>
          <a:lstStyle/>
          <a:p>
            <a:pPr algn="l"/>
            <a:r>
              <a:rPr lang="ru-RU" sz="1600" dirty="0">
                <a:solidFill>
                  <a:srgbClr val="B02521"/>
                </a:solidFill>
                <a:latin typeface="+mj-lt"/>
              </a:rPr>
              <a:t>Верификация аналоговых подсистем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7a8d6393c_0_1804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Стратегия моделирования</a:t>
            </a:r>
            <a:endParaRPr dirty="0"/>
          </a:p>
        </p:txBody>
      </p:sp>
      <p:sp>
        <p:nvSpPr>
          <p:cNvPr id="278" name="Google Shape;278;g347a8d6393c_0_1804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/>
          </a:p>
        </p:txBody>
      </p:sp>
      <p:sp>
        <p:nvSpPr>
          <p:cNvPr id="279" name="Google Shape;279;g347a8d6393c_0_1804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47a8d6393c_0_1804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81" name="Google Shape;281;g347a8d6393c_0_1804"/>
          <p:cNvSpPr txBox="1"/>
          <p:nvPr/>
        </p:nvSpPr>
        <p:spPr>
          <a:xfrm>
            <a:off x="697554" y="2137558"/>
            <a:ext cx="4978800" cy="4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Стратегия моделирования заключается в:</a:t>
            </a:r>
            <a:endParaRPr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Анализе обнаруженных проблемных мест и проведение их целевой верификации;</a:t>
            </a:r>
            <a:endParaRPr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Выборе подхода к моделированию, который позволит верифицировать этих проблемные места;</a:t>
            </a:r>
            <a:endParaRPr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Функциональном секционировании проекта.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Стратегия моделирования должна учитывать предполагаемые сроки завершения разработки каждого отдельного блока и задавать смешанный уровень абстракции для соответствующего моделирования.</a:t>
            </a:r>
            <a:endParaRPr dirty="0"/>
          </a:p>
        </p:txBody>
      </p:sp>
      <p:pic>
        <p:nvPicPr>
          <p:cNvPr id="282" name="Google Shape;282;g347a8d6393c_0_18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7107" y="2030920"/>
            <a:ext cx="5941063" cy="260286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47a8d6393c_0_1804"/>
          <p:cNvSpPr txBox="1"/>
          <p:nvPr/>
        </p:nvSpPr>
        <p:spPr>
          <a:xfrm>
            <a:off x="7784275" y="4862945"/>
            <a:ext cx="230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Секционирование ACD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7a8d6393c_0_2059"/>
          <p:cNvSpPr txBox="1">
            <a:spLocks noGrp="1"/>
          </p:cNvSpPr>
          <p:nvPr>
            <p:ph type="title"/>
          </p:nvPr>
        </p:nvSpPr>
        <p:spPr>
          <a:xfrm>
            <a:off x="697553" y="1356154"/>
            <a:ext cx="8038483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8"/>
                  </a:ext>
                </a:extLst>
              </a:rPr>
              <a:t>Пример части стратегии моделирования</a:t>
            </a:r>
            <a:endParaRPr dirty="0"/>
          </a:p>
        </p:txBody>
      </p:sp>
      <p:sp>
        <p:nvSpPr>
          <p:cNvPr id="289" name="Google Shape;289;g347a8d6393c_0_2059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90" name="Google Shape;290;g347a8d6393c_0_2059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347a8d6393c_0_2059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92" name="Google Shape;292;g347a8d6393c_0_2059"/>
          <p:cNvSpPr txBox="1"/>
          <p:nvPr/>
        </p:nvSpPr>
        <p:spPr>
          <a:xfrm>
            <a:off x="697554" y="5627076"/>
            <a:ext cx="10919914" cy="75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В</a:t>
            </a:r>
            <a:r>
              <a:rPr lang="ru-RU" sz="1700" b="0" i="0" u="none" strike="noStrik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больших SoC первый уровень иерархии каждого блока может напоминает структуру большого чипа и иметь те же проблемы, что и сам чип. В таких случаях могут использоваться дополнительные таблицы для каждого блока на верхнем уровне, а затем и на следующих уровнях иерархии.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347a8d6393c_0_20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554" y="2224216"/>
            <a:ext cx="10796892" cy="307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7a8d6393c_0_2492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347a8d6393c_0_2492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/>
          </a:p>
        </p:txBody>
      </p:sp>
      <p:sp>
        <p:nvSpPr>
          <p:cNvPr id="314" name="Google Shape;314;g347a8d6393c_0_249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47a8d6393c_0_2492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12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316" name="Google Shape;316;g347a8d6393c_0_2492"/>
          <p:cNvSpPr txBox="1"/>
          <p:nvPr/>
        </p:nvSpPr>
        <p:spPr>
          <a:xfrm>
            <a:off x="3606607" y="4409610"/>
            <a:ext cx="4978800" cy="1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Поведенческое моделирование. Моделирование на верхнем уровне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(Проводится в соответствии с управляемой спецификациями средой, где каждый тест документируется в стратегии моделирования)</a:t>
            </a:r>
            <a:endParaRPr/>
          </a:p>
        </p:txBody>
      </p:sp>
      <p:sp>
        <p:nvSpPr>
          <p:cNvPr id="317" name="Google Shape;317;g347a8d6393c_0_2492"/>
          <p:cNvSpPr txBox="1"/>
          <p:nvPr/>
        </p:nvSpPr>
        <p:spPr>
          <a:xfrm>
            <a:off x="782400" y="2235099"/>
            <a:ext cx="4978800" cy="13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Калибровка модели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(Осуществляется на основе данных, полученных при моделировании на уровне транзисторов после завершения топологического проектирования)</a:t>
            </a:r>
            <a:endParaRPr/>
          </a:p>
        </p:txBody>
      </p:sp>
      <p:sp>
        <p:nvSpPr>
          <p:cNvPr id="318" name="Google Shape;318;g347a8d6393c_0_2492"/>
          <p:cNvSpPr txBox="1"/>
          <p:nvPr/>
        </p:nvSpPr>
        <p:spPr>
          <a:xfrm>
            <a:off x="6534350" y="2161289"/>
            <a:ext cx="4978800" cy="1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Проектирование на уровне блоков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(Проверяется соответствие модулей их спецификациям, добавляются данные о паразитных емкостях и выполняется анализ на уровне кристаллов)</a:t>
            </a:r>
            <a:endParaRPr/>
          </a:p>
        </p:txBody>
      </p:sp>
      <p:cxnSp>
        <p:nvCxnSpPr>
          <p:cNvPr id="319" name="Google Shape;319;g347a8d6393c_0_2492"/>
          <p:cNvCxnSpPr>
            <a:stCxn id="317" idx="2"/>
          </p:cNvCxnSpPr>
          <p:nvPr/>
        </p:nvCxnSpPr>
        <p:spPr>
          <a:xfrm>
            <a:off x="3271800" y="3613599"/>
            <a:ext cx="874200" cy="6765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20" name="Google Shape;320;g347a8d6393c_0_2492"/>
          <p:cNvCxnSpPr>
            <a:endCxn id="318" idx="2"/>
          </p:cNvCxnSpPr>
          <p:nvPr/>
        </p:nvCxnSpPr>
        <p:spPr>
          <a:xfrm rot="10800000" flipH="1">
            <a:off x="8232650" y="3687389"/>
            <a:ext cx="791100" cy="5886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7a8d6393c_0_2595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343" name="Google Shape;343;g347a8d6393c_0_2595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47a8d6393c_0_2595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345" name="Google Shape;345;g347a8d6393c_0_2595"/>
          <p:cNvSpPr txBox="1"/>
          <p:nvPr/>
        </p:nvSpPr>
        <p:spPr>
          <a:xfrm>
            <a:off x="584000" y="1766994"/>
            <a:ext cx="56526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Стратегия физического проектирования</a:t>
            </a:r>
            <a:endParaRPr sz="1700"/>
          </a:p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(Определяются ограничения для трассировки, планирования кристалла и начального размещения на основе характеристик блоков дизайна)</a:t>
            </a:r>
            <a:endParaRPr sz="1700"/>
          </a:p>
        </p:txBody>
      </p:sp>
      <p:sp>
        <p:nvSpPr>
          <p:cNvPr id="346" name="Google Shape;346;g347a8d6393c_0_2595"/>
          <p:cNvSpPr txBox="1"/>
          <p:nvPr/>
        </p:nvSpPr>
        <p:spPr>
          <a:xfrm>
            <a:off x="920892" y="4987542"/>
            <a:ext cx="49788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Обновление трассировки</a:t>
            </a:r>
            <a:endParaRPr sz="1700"/>
          </a:p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(Данные заменяются точными абстрактными блоками, созданными на основе завершенного процесса компоновки блоков)</a:t>
            </a:r>
            <a:endParaRPr sz="1700"/>
          </a:p>
        </p:txBody>
      </p:sp>
      <p:sp>
        <p:nvSpPr>
          <p:cNvPr id="347" name="Google Shape;347;g347a8d6393c_0_2595"/>
          <p:cNvSpPr txBox="1"/>
          <p:nvPr/>
        </p:nvSpPr>
        <p:spPr>
          <a:xfrm>
            <a:off x="920900" y="3290997"/>
            <a:ext cx="4978800" cy="13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Планирование кристалла и предварительная трассировка верхнего уровня</a:t>
            </a:r>
            <a:endParaRPr sz="1700"/>
          </a:p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(Выявляются проблемы на верхнем уровне на ранних стадиях благодаря установкам и ограничениям)</a:t>
            </a:r>
            <a:endParaRPr sz="1700"/>
          </a:p>
        </p:txBody>
      </p:sp>
      <p:sp>
        <p:nvSpPr>
          <p:cNvPr id="348" name="Google Shape;348;g347a8d6393c_0_2595"/>
          <p:cNvSpPr txBox="1"/>
          <p:nvPr/>
        </p:nvSpPr>
        <p:spPr>
          <a:xfrm>
            <a:off x="6853925" y="4178973"/>
            <a:ext cx="4978800" cy="1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Оценка параметров RC-цепей</a:t>
            </a:r>
            <a:endParaRPr sz="1700"/>
          </a:p>
          <a:p>
            <a:pPr marL="0" marR="0" lvl="0" indent="0" algn="ctr" rtl="0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(Проводится анализ результатов топологического размещения на первой версии базы данных дизайна)</a:t>
            </a:r>
            <a:endParaRPr sz="1700"/>
          </a:p>
        </p:txBody>
      </p:sp>
      <p:cxnSp>
        <p:nvCxnSpPr>
          <p:cNvPr id="349" name="Google Shape;349;g347a8d6393c_0_2595"/>
          <p:cNvCxnSpPr>
            <a:endCxn id="347" idx="3"/>
          </p:cNvCxnSpPr>
          <p:nvPr/>
        </p:nvCxnSpPr>
        <p:spPr>
          <a:xfrm rot="10800000">
            <a:off x="5899700" y="3959097"/>
            <a:ext cx="1144800" cy="3048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50" name="Google Shape;350;g347a8d6393c_0_2595"/>
          <p:cNvCxnSpPr>
            <a:endCxn id="346" idx="3"/>
          </p:cNvCxnSpPr>
          <p:nvPr/>
        </p:nvCxnSpPr>
        <p:spPr>
          <a:xfrm flipH="1">
            <a:off x="5899692" y="5253792"/>
            <a:ext cx="1088400" cy="3156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triangle" w="sm" len="sm"/>
            <a:tailEnd type="none" w="med" len="med"/>
          </a:ln>
        </p:spPr>
      </p:cxnSp>
      <p:cxnSp>
        <p:nvCxnSpPr>
          <p:cNvPr id="351" name="Google Shape;351;g347a8d6393c_0_2595"/>
          <p:cNvCxnSpPr>
            <a:stCxn id="345" idx="2"/>
            <a:endCxn id="347" idx="0"/>
          </p:cNvCxnSpPr>
          <p:nvPr/>
        </p:nvCxnSpPr>
        <p:spPr>
          <a:xfrm>
            <a:off x="3410300" y="2930694"/>
            <a:ext cx="0" cy="3603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2" name="Google Shape;352;g347a8d6393c_0_2595"/>
          <p:cNvCxnSpPr>
            <a:stCxn id="347" idx="2"/>
            <a:endCxn id="346" idx="0"/>
          </p:cNvCxnSpPr>
          <p:nvPr/>
        </p:nvCxnSpPr>
        <p:spPr>
          <a:xfrm>
            <a:off x="3410300" y="4627197"/>
            <a:ext cx="0" cy="3603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7a8d6393c_0_3050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/>
          </a:p>
        </p:txBody>
      </p:sp>
      <p:sp>
        <p:nvSpPr>
          <p:cNvPr id="359" name="Google Shape;359;g347a8d6393c_0_3050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347a8d6393c_0_3050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14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361" name="Google Shape;361;g347a8d6393c_0_3050"/>
          <p:cNvSpPr txBox="1"/>
          <p:nvPr/>
        </p:nvSpPr>
        <p:spPr>
          <a:xfrm>
            <a:off x="3547632" y="2076904"/>
            <a:ext cx="4978800" cy="1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Анализ уровня кристалла</a:t>
            </a:r>
            <a:endParaRPr sz="17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(Охватывает те аспекты, которые не могут быть учтены при функциональном моделировании)</a:t>
            </a:r>
            <a:endParaRPr sz="1700" dirty="0"/>
          </a:p>
        </p:txBody>
      </p:sp>
      <p:sp>
        <p:nvSpPr>
          <p:cNvPr id="362" name="Google Shape;362;g347a8d6393c_0_3050"/>
          <p:cNvSpPr txBox="1"/>
          <p:nvPr/>
        </p:nvSpPr>
        <p:spPr>
          <a:xfrm>
            <a:off x="3547631" y="4148926"/>
            <a:ext cx="4978800" cy="1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Завершение разработки чипа</a:t>
            </a:r>
            <a:endParaRPr sz="170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(Выполняются задачи по подготовке к финальной передаче в производство и вносятся финальные изменения в соответствии с последними требованиями проекта)</a:t>
            </a:r>
            <a:endParaRPr sz="1700"/>
          </a:p>
        </p:txBody>
      </p:sp>
      <p:cxnSp>
        <p:nvCxnSpPr>
          <p:cNvPr id="363" name="Google Shape;363;g347a8d6393c_0_3050"/>
          <p:cNvCxnSpPr>
            <a:cxnSpLocks/>
          </p:cNvCxnSpPr>
          <p:nvPr/>
        </p:nvCxnSpPr>
        <p:spPr>
          <a:xfrm>
            <a:off x="6037056" y="3217982"/>
            <a:ext cx="0" cy="804577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7a8d6393c_0_3218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dirty="0"/>
          </a:p>
        </p:txBody>
      </p:sp>
      <p:sp>
        <p:nvSpPr>
          <p:cNvPr id="369" name="Google Shape;369;g347a8d6393c_0_3218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370" name="Google Shape;370;g347a8d6393c_0_3218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1200"/>
          </a:p>
        </p:txBody>
      </p:sp>
      <p:sp>
        <p:nvSpPr>
          <p:cNvPr id="371" name="Google Shape;371;g347a8d6393c_0_3218"/>
          <p:cNvSpPr txBox="1">
            <a:spLocks noGrp="1"/>
          </p:cNvSpPr>
          <p:nvPr>
            <p:ph type="sldNum" idx="12"/>
          </p:nvPr>
        </p:nvSpPr>
        <p:spPr>
          <a:xfrm>
            <a:off x="9979737" y="573881"/>
            <a:ext cx="44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372" name="Google Shape;372;g347a8d6393c_0_3218"/>
          <p:cNvSpPr txBox="1"/>
          <p:nvPr/>
        </p:nvSpPr>
        <p:spPr>
          <a:xfrm>
            <a:off x="697554" y="2224216"/>
            <a:ext cx="6156364" cy="40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1"/>
                  </a:ext>
                </a:extLst>
              </a:rPr>
              <a:t>Методология ACD разработана для решения задач, связанных с разработкой специализированных и смешанных аналого-цифровых дизайнов.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2"/>
                </a:ext>
              </a:extLst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3"/>
                  </a:ext>
                </a:extLst>
              </a:rPr>
              <a:t> Методология ACD основывается на принципе сходящегося проектирования, который позволяет достигнуть предсказуемость при проектировании сложных схем.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4"/>
                </a:ext>
              </a:extLst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5"/>
                  </a:ext>
                </a:extLst>
              </a:rPr>
              <a:t> Уровни абстракции являются основой сходящегося проектирования.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378" name="Google Shape;37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7a8d6393c_0_8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dirty="0"/>
          </a:p>
        </p:txBody>
      </p:sp>
      <p:sp>
        <p:nvSpPr>
          <p:cNvPr id="170" name="Google Shape;170;g347a8d6393c_0_80"/>
          <p:cNvSpPr txBox="1">
            <a:spLocks noGrp="1"/>
          </p:cNvSpPr>
          <p:nvPr>
            <p:ph type="body" idx="2"/>
          </p:nvPr>
        </p:nvSpPr>
        <p:spPr>
          <a:xfrm>
            <a:off x="697554" y="2082018"/>
            <a:ext cx="6156363" cy="414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>
                <a:solidFill>
                  <a:srgbClr val="B02521"/>
                </a:solidFill>
              </a:rPr>
              <a:t>Отличия ц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ифровых и аналоговых подсистем</a:t>
            </a:r>
            <a:endParaRPr lang="ru-RU" sz="2000" dirty="0">
              <a:solidFill>
                <a:srgbClr val="B02521"/>
              </a:solidFill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ACD</a:t>
            </a:r>
            <a:endParaRPr sz="20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Предсказуемость проекта</a:t>
            </a:r>
            <a:endParaRPr sz="20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Сходящееся проектирование</a:t>
            </a:r>
            <a:endParaRPr sz="20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Уровни абстракции</a:t>
            </a:r>
            <a:endParaRPr sz="20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Процесс ACD</a:t>
            </a:r>
            <a:endParaRPr sz="20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Описание задач процесса ACD</a:t>
            </a: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Noto Sans Symbols"/>
              <a:buChar char="⦿"/>
            </a:pPr>
            <a:r>
              <a:rPr lang="ru-RU" sz="2000" dirty="0">
                <a:solidFill>
                  <a:srgbClr val="B02521"/>
                </a:solidFill>
              </a:rPr>
              <a:t>Заключение</a:t>
            </a:r>
            <a:endParaRPr sz="20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47a8d6393c_0_80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172" name="Google Shape;172;g347a8d6393c_0_80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/>
          </a:p>
        </p:txBody>
      </p:sp>
      <p:sp>
        <p:nvSpPr>
          <p:cNvPr id="173" name="Google Shape;173;g347a8d6393c_0_8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7a8d6393c_0_772"/>
          <p:cNvSpPr txBox="1">
            <a:spLocks noGrp="1"/>
          </p:cNvSpPr>
          <p:nvPr>
            <p:ph type="title"/>
          </p:nvPr>
        </p:nvSpPr>
        <p:spPr>
          <a:xfrm>
            <a:off x="697553" y="1356154"/>
            <a:ext cx="8235431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</a:rPr>
              <a:t>Отличия цифровых и аналоговых подсистем</a:t>
            </a:r>
            <a:endParaRPr dirty="0"/>
          </a:p>
        </p:txBody>
      </p:sp>
      <p:sp>
        <p:nvSpPr>
          <p:cNvPr id="191" name="Google Shape;191;g347a8d6393c_0_772"/>
          <p:cNvSpPr txBox="1">
            <a:spLocks noGrp="1"/>
          </p:cNvSpPr>
          <p:nvPr>
            <p:ph type="body" idx="2"/>
          </p:nvPr>
        </p:nvSpPr>
        <p:spPr>
          <a:xfrm>
            <a:off x="697555" y="2149434"/>
            <a:ext cx="5026500" cy="27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/>
              <a:t>В цифровых подсистемах:</a:t>
            </a:r>
            <a:endParaRPr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/>
              <a:t> Функциональная верификация подразумевает верификацию логики работы на уровне логических выражений или логических элементов отдельно от верификации реализации самих элементов и транзисторов;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/>
              <a:t> Разработка и верификация могут быть разделены на отдельные задачи, которыми занимаются специалисты в каждой из этих областей.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solidFill>
                <a:srgbClr val="B02521"/>
              </a:solidFill>
            </a:endParaRPr>
          </a:p>
        </p:txBody>
      </p:sp>
      <p:sp>
        <p:nvSpPr>
          <p:cNvPr id="192" name="Google Shape;192;g347a8d6393c_0_772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193" name="Google Shape;193;g347a8d6393c_0_772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Цифровые и аналоговые подсистемы: отличия</a:t>
            </a:r>
            <a:endParaRPr sz="1200"/>
          </a:p>
        </p:txBody>
      </p:sp>
      <p:sp>
        <p:nvSpPr>
          <p:cNvPr id="194" name="Google Shape;194;g347a8d6393c_0_77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195" name="Google Shape;195;g347a8d6393c_0_772"/>
          <p:cNvSpPr txBox="1"/>
          <p:nvPr/>
        </p:nvSpPr>
        <p:spPr>
          <a:xfrm>
            <a:off x="6853925" y="2170212"/>
            <a:ext cx="5026500" cy="25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3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аналоговых подсистемах:</a:t>
            </a:r>
            <a:endParaRPr sz="1700"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На функциональную верификация влияет как логический, так и физический дизайн;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Проектирование и верификация – единый процесс, выполняемый одним и тем же специалистом.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endParaRPr sz="148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47a8d6393c_0_772"/>
          <p:cNvSpPr txBox="1"/>
          <p:nvPr/>
        </p:nvSpPr>
        <p:spPr>
          <a:xfrm>
            <a:off x="697553" y="5084561"/>
            <a:ext cx="10796892" cy="877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Большинство разрабатываемых в настоящее время систем на кристалле содержат </a:t>
            </a:r>
            <a:r>
              <a:rPr lang="ru-RU" sz="17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как аналоговые, так и цифровые подсистемы. 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Поэтому верификация как отдельных подсистем, так и их объединений является частью общей методологии UVM.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7a8d6393c_0_419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ACD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47a8d6393c_0_419"/>
          <p:cNvSpPr txBox="1">
            <a:spLocks noGrp="1"/>
          </p:cNvSpPr>
          <p:nvPr>
            <p:ph type="body" idx="2"/>
          </p:nvPr>
        </p:nvSpPr>
        <p:spPr>
          <a:xfrm>
            <a:off x="697555" y="2149433"/>
            <a:ext cx="5026500" cy="422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Методология ACD разработана для решения задач, связанных с разработкой специализированных и смешанных аналого-цифровых дизайнов.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Сфера разработки охватывает три ключевых домена: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/>
              <a:t>В цифровых подсистемах:</a:t>
            </a: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/>
              <a:t> 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а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налоговый;</a:t>
            </a: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 настраиваемый цифровой;</a:t>
            </a: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высокочастотный.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В методологии ACD акцент сделан на интеграцию цифровых и аналоговых компонентов, что позволяет достигать высокой точности и оптимальных характеристик итогового дизайна.</a:t>
            </a:r>
            <a:endParaRPr sz="1700" dirty="0"/>
          </a:p>
        </p:txBody>
      </p:sp>
      <p:sp>
        <p:nvSpPr>
          <p:cNvPr id="203" name="Google Shape;203;g347a8d6393c_0_419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04" name="Google Shape;204;g347a8d6393c_0_419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Методология ACD</a:t>
            </a:r>
            <a:endParaRPr sz="12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47a8d6393c_0_41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206" name="Google Shape;206;g347a8d6393c_0_4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27106" y="2381837"/>
            <a:ext cx="5941063" cy="3360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7a8d6393c_0_761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Предсказуемость проекта</a:t>
            </a:r>
            <a:endParaRPr dirty="0"/>
          </a:p>
        </p:txBody>
      </p:sp>
      <p:sp>
        <p:nvSpPr>
          <p:cNvPr id="224" name="Google Shape;224;g347a8d6393c_0_761"/>
          <p:cNvSpPr txBox="1">
            <a:spLocks noGrp="1"/>
          </p:cNvSpPr>
          <p:nvPr>
            <p:ph type="body" idx="2"/>
          </p:nvPr>
        </p:nvSpPr>
        <p:spPr>
          <a:xfrm>
            <a:off x="697550" y="2107876"/>
            <a:ext cx="107970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>
                <a:latin typeface="Calibri"/>
                <a:ea typeface="Calibri"/>
                <a:cs typeface="Calibri"/>
                <a:sym typeface="Calibri"/>
              </a:rPr>
              <a:t>Предсказуемость проекта зависит от соблюдения графика разработки и выполнения требований по производительности.</a:t>
            </a:r>
            <a:endParaRPr/>
          </a:p>
        </p:txBody>
      </p:sp>
      <p:sp>
        <p:nvSpPr>
          <p:cNvPr id="225" name="Google Shape;225;g347a8d6393c_0_761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26" name="Google Shape;226;g347a8d6393c_0_761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Предсказуемость проекта</a:t>
            </a:r>
            <a:endParaRPr sz="1200"/>
          </a:p>
        </p:txBody>
      </p:sp>
      <p:sp>
        <p:nvSpPr>
          <p:cNvPr id="227" name="Google Shape;227;g347a8d6393c_0_761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28" name="Google Shape;228;g347a8d6393c_0_761"/>
          <p:cNvSpPr txBox="1"/>
          <p:nvPr/>
        </p:nvSpPr>
        <p:spPr>
          <a:xfrm>
            <a:off x="697554" y="2905592"/>
            <a:ext cx="51120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соблюдения графика разработки необходимы:</a:t>
            </a:r>
            <a:endParaRPr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Параллельная разработка большого числа блоков и выполнение большого числа задач;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нисходящего подхода, как для моделирования, так и для физического проектирования;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нескольких уровней абстракции.</a:t>
            </a:r>
            <a:endParaRPr dirty="0"/>
          </a:p>
        </p:txBody>
      </p:sp>
      <p:sp>
        <p:nvSpPr>
          <p:cNvPr id="229" name="Google Shape;229;g347a8d6393c_0_761"/>
          <p:cNvSpPr txBox="1"/>
          <p:nvPr/>
        </p:nvSpPr>
        <p:spPr>
          <a:xfrm>
            <a:off x="6382550" y="2905600"/>
            <a:ext cx="51120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Для выполнения требований по производительности нужно:</a:t>
            </a:r>
            <a:endParaRPr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моделей устройств и технологических файлов;</a:t>
            </a:r>
            <a:endParaRPr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текстовых чипов;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๏"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Добавление компонентов в PDK (process design kit).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7a8d6393c_0_869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Сходящееся проектирование</a:t>
            </a:r>
            <a:endParaRPr dirty="0"/>
          </a:p>
        </p:txBody>
      </p:sp>
      <p:sp>
        <p:nvSpPr>
          <p:cNvPr id="235" name="Google Shape;235;g347a8d6393c_0_869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36" name="Google Shape;236;g347a8d6393c_0_869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Сходящееся проектирование</a:t>
            </a:r>
            <a:endParaRPr sz="1200"/>
          </a:p>
        </p:txBody>
      </p:sp>
      <p:sp>
        <p:nvSpPr>
          <p:cNvPr id="237" name="Google Shape;237;g347a8d6393c_0_86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38" name="Google Shape;238;g347a8d6393c_0_869"/>
          <p:cNvSpPr txBox="1"/>
          <p:nvPr/>
        </p:nvSpPr>
        <p:spPr>
          <a:xfrm>
            <a:off x="697554" y="2137559"/>
            <a:ext cx="4978800" cy="27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Методология ACD основывается на принципе сходящегося проектирования, который позволяет достигнуть 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3"/>
                  </a:ext>
                </a:extLst>
              </a:rPr>
              <a:t>предсказуемости</a:t>
            </a: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4"/>
                  </a:ext>
                </a:extLst>
              </a:rPr>
              <a:t> при проектировании сложных схем. Это достигается за счет объединения:</a:t>
            </a:r>
            <a:endParaRPr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Возможностей быстрого нисходящего проектирования;</a:t>
            </a:r>
            <a:endParaRPr dirty="0"/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๏"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Точности на уровне кристаллов, достигаемой при восходящем проектировании.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347a8d6393c_0_8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1529" y="1356154"/>
            <a:ext cx="3858546" cy="404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7a8d6393c_0_1121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Уровни абстракции</a:t>
            </a:r>
            <a:endParaRPr dirty="0"/>
          </a:p>
        </p:txBody>
      </p:sp>
      <p:sp>
        <p:nvSpPr>
          <p:cNvPr id="245" name="Google Shape;245;g347a8d6393c_0_1121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46" name="Google Shape;246;g347a8d6393c_0_1121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Уровни абстракции</a:t>
            </a:r>
            <a:endParaRPr sz="1200" dirty="0"/>
          </a:p>
        </p:txBody>
      </p:sp>
      <p:sp>
        <p:nvSpPr>
          <p:cNvPr id="247" name="Google Shape;247;g347a8d6393c_0_1121"/>
          <p:cNvSpPr txBox="1">
            <a:spLocks noGrp="1"/>
          </p:cNvSpPr>
          <p:nvPr>
            <p:ph type="sldNum" idx="12"/>
          </p:nvPr>
        </p:nvSpPr>
        <p:spPr>
          <a:xfrm>
            <a:off x="9979755" y="573875"/>
            <a:ext cx="458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48" name="Google Shape;248;g347a8d6393c_0_1121"/>
          <p:cNvSpPr txBox="1"/>
          <p:nvPr/>
        </p:nvSpPr>
        <p:spPr>
          <a:xfrm>
            <a:off x="697554" y="2137558"/>
            <a:ext cx="49788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5"/>
                  </a:ext>
                </a:extLst>
              </a:rPr>
              <a:t>Уровни абстракции – основа сходящегося проектирования.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Моделирование и физическое проектирование имеют предопределенные уровни абстракции, которые уточняются на протяжении всего процесса разработки и поддерживают смешанный уровень детализации.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То, как эти абстракции объединяются и применяются, определяет уровень предсказуемости проекта. </a:t>
            </a:r>
            <a:endParaRPr dirty="0"/>
          </a:p>
        </p:txBody>
      </p:sp>
      <p:pic>
        <p:nvPicPr>
          <p:cNvPr id="249" name="Google Shape;249;g347a8d6393c_0_1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51348" y="1339158"/>
            <a:ext cx="5941063" cy="434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7a8d6393c_0_1289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Процесс ACD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47a8d6393c_0_1289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56" name="Google Shape;256;g347a8d6393c_0_1289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Процесс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47a8d6393c_0_1289"/>
          <p:cNvSpPr txBox="1">
            <a:spLocks noGrp="1"/>
          </p:cNvSpPr>
          <p:nvPr>
            <p:ph type="sldNum" idx="12"/>
          </p:nvPr>
        </p:nvSpPr>
        <p:spPr>
          <a:xfrm>
            <a:off x="9979755" y="573875"/>
            <a:ext cx="47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58" name="Google Shape;258;g347a8d6393c_0_1289"/>
          <p:cNvSpPr txBox="1"/>
          <p:nvPr/>
        </p:nvSpPr>
        <p:spPr>
          <a:xfrm>
            <a:off x="697554" y="2137558"/>
            <a:ext cx="4978800" cy="2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Преимущество применения методологии ACD – возможность выполнения задач верхнего уровня (анализ на уровне кристалла, извлечение параметров RC-цепей, трассировка и физическая верификация) ранних этапах.</a:t>
            </a:r>
            <a:endParaRPr lang="ru-RU" dirty="0"/>
          </a:p>
        </p:txBody>
      </p:sp>
      <p:pic>
        <p:nvPicPr>
          <p:cNvPr id="259" name="Google Shape;259;g347a8d6393c_0_12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55854" y="1510043"/>
            <a:ext cx="5941063" cy="439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7a8d6393c_0_1547"/>
          <p:cNvSpPr txBox="1">
            <a:spLocks noGrp="1"/>
          </p:cNvSpPr>
          <p:nvPr>
            <p:ph type="title"/>
          </p:nvPr>
        </p:nvSpPr>
        <p:spPr>
          <a:xfrm>
            <a:off x="697554" y="1356154"/>
            <a:ext cx="66591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b="1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47a8d6393c_0_1547"/>
          <p:cNvSpPr txBox="1"/>
          <p:nvPr/>
        </p:nvSpPr>
        <p:spPr>
          <a:xfrm>
            <a:off x="4448818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10. Аналоговые/высокочастотные подсистемы</a:t>
            </a:r>
            <a:endParaRPr sz="1200" dirty="0"/>
          </a:p>
        </p:txBody>
      </p:sp>
      <p:sp>
        <p:nvSpPr>
          <p:cNvPr id="266" name="Google Shape;266;g347a8d6393c_0_1547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Описание задач процесса ACD</a:t>
            </a:r>
            <a:endParaRPr sz="120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47a8d6393c_0_1547"/>
          <p:cNvSpPr txBox="1">
            <a:spLocks noGrp="1"/>
          </p:cNvSpPr>
          <p:nvPr>
            <p:ph type="sldNum" idx="12"/>
          </p:nvPr>
        </p:nvSpPr>
        <p:spPr>
          <a:xfrm>
            <a:off x="9979749" y="573875"/>
            <a:ext cx="515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sp>
        <p:nvSpPr>
          <p:cNvPr id="268" name="Google Shape;268;g347a8d6393c_0_1547"/>
          <p:cNvSpPr txBox="1"/>
          <p:nvPr/>
        </p:nvSpPr>
        <p:spPr>
          <a:xfrm>
            <a:off x="3606574" y="2321960"/>
            <a:ext cx="49788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Определение системных требований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(Благодаря разработке FVP формулируются системные требования, которые затем передаются командам, работающим над аналоговыми подсистемами)</a:t>
            </a:r>
            <a:endParaRPr dirty="0"/>
          </a:p>
        </p:txBody>
      </p:sp>
      <p:cxnSp>
        <p:nvCxnSpPr>
          <p:cNvPr id="269" name="Google Shape;269;g347a8d6393c_0_1547"/>
          <p:cNvCxnSpPr/>
          <p:nvPr/>
        </p:nvCxnSpPr>
        <p:spPr>
          <a:xfrm flipH="1">
            <a:off x="2768358" y="3611882"/>
            <a:ext cx="1258800" cy="8580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g347a8d6393c_0_1547"/>
          <p:cNvCxnSpPr/>
          <p:nvPr/>
        </p:nvCxnSpPr>
        <p:spPr>
          <a:xfrm>
            <a:off x="8271718" y="3611882"/>
            <a:ext cx="1152000" cy="85800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g347a8d6393c_0_1547"/>
          <p:cNvSpPr txBox="1"/>
          <p:nvPr/>
        </p:nvSpPr>
        <p:spPr>
          <a:xfrm>
            <a:off x="445759" y="4626046"/>
            <a:ext cx="49788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Формулирование требований к интегральной схеме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(UVM используется для работы с требованиями путем описания их через системные модели, тестбенчи и измерения)</a:t>
            </a:r>
            <a:endParaRPr/>
          </a:p>
        </p:txBody>
      </p:sp>
      <p:sp>
        <p:nvSpPr>
          <p:cNvPr id="272" name="Google Shape;272;g347a8d6393c_0_1547"/>
          <p:cNvSpPr txBox="1"/>
          <p:nvPr/>
        </p:nvSpPr>
        <p:spPr>
          <a:xfrm>
            <a:off x="6698117" y="4729950"/>
            <a:ext cx="4978800" cy="1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1700"/>
              <a:buFont typeface="Arial"/>
              <a:buNone/>
            </a:pPr>
            <a:r>
              <a:rPr lang="ru-RU" sz="170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Оценка осуществимости дизайна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(Проводится анализ возможностей обеспечения точности на уровне кристалла и различных стратегий интеграции)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973</Words>
  <Application>Microsoft Office PowerPoint</Application>
  <PresentationFormat>Широкоэкранный</PresentationFormat>
  <Paragraphs>129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Sans Symbols</vt:lpstr>
      <vt:lpstr>Тема Office</vt:lpstr>
      <vt:lpstr>Тема Office</vt:lpstr>
      <vt:lpstr>Глава 10. Аналоговые/высокочастотные подсистемы </vt:lpstr>
      <vt:lpstr>Содержание</vt:lpstr>
      <vt:lpstr>Отличия цифровых и аналоговых подсистем</vt:lpstr>
      <vt:lpstr>Методология ACD</vt:lpstr>
      <vt:lpstr>Предсказуемость проекта</vt:lpstr>
      <vt:lpstr>Сходящееся проектирование</vt:lpstr>
      <vt:lpstr>Уровни абстракции</vt:lpstr>
      <vt:lpstr>Процесс ACD</vt:lpstr>
      <vt:lpstr>Описание задач процесса ACD</vt:lpstr>
      <vt:lpstr>Стратегия моделирования</vt:lpstr>
      <vt:lpstr>Пример части стратегии моделирования</vt:lpstr>
      <vt:lpstr>Описание задач процесса ACD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Георгий Перов</dc:creator>
  <cp:lastModifiedBy>Алина Тимощук</cp:lastModifiedBy>
  <cp:revision>4</cp:revision>
  <dcterms:created xsi:type="dcterms:W3CDTF">2025-02-05T13:07:34Z</dcterms:created>
  <dcterms:modified xsi:type="dcterms:W3CDTF">2025-04-10T20:57:23Z</dcterms:modified>
</cp:coreProperties>
</file>