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SXkUM5tVBX9vDuwTthn7Tq8R4L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ина «team_o_wuk» Тимощук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5ae0883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345ae08834c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45ae08834c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5a41b43b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345a41b43b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45a41b43b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076450"/>
            <a:ext cx="8756651" cy="231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11. Интеграция и системная верификация.</a:t>
            </a:r>
            <a:endParaRPr sz="4300" b="1">
              <a:solidFill>
                <a:srgbClr val="B0252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77949" y="4923922"/>
            <a:ext cx="81519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итогового дизайна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Программное моделирование (общие характеристики)</a:t>
            </a:r>
            <a:endParaRPr dirty="0"/>
          </a:p>
        </p:txBody>
      </p:sp>
      <p:sp>
        <p:nvSpPr>
          <p:cNvPr id="188" name="Google Shape;188;p10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Программное моделирование 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858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2"/>
          </p:nvPr>
        </p:nvSpPr>
        <p:spPr>
          <a:xfrm>
            <a:off x="6398398" y="2149786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Основные преимущества программного моделирования: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Высокая степень наблюдаемости;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Наименьшее время для внесения изменений;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Идеально подходит для системной верификации, где важна гибкость.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Однако высокая производительность способна ограничить объем верификации, которую можно провести.</a:t>
            </a:r>
            <a:endParaRPr sz="1700" dirty="0"/>
          </a:p>
        </p:txBody>
      </p:sp>
      <p:sp>
        <p:nvSpPr>
          <p:cNvPr id="192" name="Google Shape;192;p10"/>
          <p:cNvSpPr txBox="1"/>
          <p:nvPr/>
        </p:nvSpPr>
        <p:spPr>
          <a:xfrm>
            <a:off x="697550" y="2149775"/>
            <a:ext cx="51630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Этапы программного моделирования:</a:t>
            </a:r>
            <a:endParaRPr sz="1700" dirty="0"/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Модификация тестбенча;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Подача тестовых последовательностей;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Верификация входных данных системы;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продвинутых методов верификации.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Аппаратный прототип (общие характеристики) 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Аппаратный прототип</a:t>
            </a:r>
            <a:endParaRPr sz="1200"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50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97550" y="2149800"/>
            <a:ext cx="99654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Аппаратные прототипы используют программируемые аппаратные средства (например, FPGA) для имитации реальных условий работы системы.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 использования аппаратного прототипа: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Высокая производительность для системной верификации;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Ранний доступ команд разработки к реализации FVP на уровне исполнения;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проверки системы в условиях, близких к реальным.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процессе создания прототипа необходимо: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Создать или модифицировать прототип из предыдущего проекта;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Использовать тестовую плату с интерфейсами наблюдения;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Загрузить цифровые реализации в FPGA (аналоговые и смешанные сигнальные подсистемы реализуются на плате).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Процесс проверки и ограничения</a:t>
            </a:r>
            <a:endParaRPr dirty="0"/>
          </a:p>
        </p:txBody>
      </p:sp>
      <p:sp>
        <p:nvSpPr>
          <p:cNvPr id="209" name="Google Shape;209;p12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Аппаратный прототип</a:t>
            </a:r>
            <a:endParaRPr sz="1200"/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508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697550" y="2130525"/>
            <a:ext cx="10626000" cy="3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верификации с использованием аппаратного прототипа:</a:t>
            </a:r>
            <a:endParaRPr sz="1700" dirty="0"/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 компилируется и загружается в FPGA, тактовые частоты выбираются по временным характеристикам;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Тестовые сигналы подаются через плату прототипирования: генерируются тестовым оборудованием или внешними рабочими станциями;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Программное обеспечение загружается и отлаживается через </a:t>
            </a:r>
            <a:r>
              <a:rPr lang="ru-RU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дебаггеры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подключенные через JTAG.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Отклик системы фиксируется для анализа или проверки работы приложения.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Возможные ограничения:</a:t>
            </a:r>
            <a:endParaRPr sz="1700" dirty="0"/>
          </a:p>
          <a:p>
            <a:pPr marL="285750" marR="0" lvl="0" indent="-3111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Трудности с использованием утверждений и мониторов покрытия на FPGA;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Передача прототипов партнерским командам требует тщательного планирования.</a:t>
            </a:r>
            <a:endParaRPr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Внутрисхемная эмуляция</a:t>
            </a:r>
            <a:endParaRPr dirty="0"/>
          </a:p>
        </p:txBody>
      </p:sp>
      <p:sp>
        <p:nvSpPr>
          <p:cNvPr id="219" name="Google Shape;219;p13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Внутрисхемная эмуляция</a:t>
            </a:r>
            <a:endParaRPr sz="1200"/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614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97549" y="2130525"/>
            <a:ext cx="6608415" cy="4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Внутрисхемная эмуляция использует реальное физическое оборудование для проверки работы дизайна.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Основные преимущества:</a:t>
            </a:r>
            <a:endParaRPr sz="1700" dirty="0"/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Высокая производительность регрессионного тестирования и совместной верификации аппаратного и программного обеспечения;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реальных данных вместо тестовых последовательностей;</a:t>
            </a:r>
            <a:endParaRPr sz="1700" dirty="0"/>
          </a:p>
          <a:p>
            <a:pPr marL="28575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Возможность проверки взаимодействия схемы с системой и ПО.</a:t>
            </a:r>
            <a:endParaRPr sz="1700" dirty="0"/>
          </a:p>
        </p:txBody>
      </p:sp>
      <p:pic>
        <p:nvPicPr>
          <p:cNvPr id="223" name="Google Shape;223;p13" title="9366775.png"/>
          <p:cNvPicPr preferRelativeResize="0"/>
          <p:nvPr/>
        </p:nvPicPr>
        <p:blipFill rotWithShape="1">
          <a:blip r:embed="rId4">
            <a:alphaModFix/>
          </a:blip>
          <a:srcRect l="48804" b="50512"/>
          <a:stretch/>
        </p:blipFill>
        <p:spPr>
          <a:xfrm>
            <a:off x="7176950" y="1677725"/>
            <a:ext cx="4065675" cy="3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5ae08834c_0_3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45ae08834c_0_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Внутрисхемная эмуляция</a:t>
            </a:r>
            <a:endParaRPr sz="1200"/>
          </a:p>
        </p:txBody>
      </p:sp>
      <p:sp>
        <p:nvSpPr>
          <p:cNvPr id="231" name="Google Shape;231;g345ae08834c_0_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6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32" name="Google Shape;232;g345ae08834c_0_3"/>
          <p:cNvSpPr txBox="1">
            <a:spLocks noGrp="1"/>
          </p:cNvSpPr>
          <p:nvPr>
            <p:ph type="body" idx="2"/>
          </p:nvPr>
        </p:nvSpPr>
        <p:spPr>
          <a:xfrm>
            <a:off x="697550" y="1845125"/>
            <a:ext cx="6657000" cy="43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Основные способы применения внутрисхемной эмуляции: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111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Регрессионное тестирование: высокоскоростное выполнение тестов перед сертификацией.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3111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Совместная верификация ПО и аппаратуры: параллельная разработка и раннее выявление ошибок.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Средства разработки и отладки: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Подключение к реальным интерфейсам (Ethernet, PCI/X, 3G);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Интеграция с </a:t>
            </a:r>
            <a:r>
              <a:rPr lang="ru-RU" sz="1700" dirty="0" err="1"/>
              <a:t>дебаггерами</a:t>
            </a:r>
            <a:r>
              <a:rPr lang="ru-RU" sz="1700" dirty="0"/>
              <a:t> (ICE, RTOS);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Полноценная среда отладки с мониторингом </a:t>
            </a:r>
            <a:r>
              <a:rPr lang="ru-RU" sz="1700" dirty="0" err="1"/>
              <a:t>вейвформ</a:t>
            </a:r>
            <a:r>
              <a:rPr lang="ru-RU" sz="1700" dirty="0"/>
              <a:t> и быстрой компиляцией (до 4 млн вентилей в час).</a:t>
            </a:r>
            <a:endParaRPr sz="1700" dirty="0"/>
          </a:p>
        </p:txBody>
      </p:sp>
      <p:pic>
        <p:nvPicPr>
          <p:cNvPr id="233" name="Google Shape;233;g345ae08834c_0_3" title="9366775.png"/>
          <p:cNvPicPr preferRelativeResize="0"/>
          <p:nvPr/>
        </p:nvPicPr>
        <p:blipFill rotWithShape="1">
          <a:blip r:embed="rId4">
            <a:alphaModFix/>
          </a:blip>
          <a:srcRect r="49622" b="49323"/>
          <a:stretch/>
        </p:blipFill>
        <p:spPr>
          <a:xfrm>
            <a:off x="7257125" y="1466125"/>
            <a:ext cx="4141650" cy="4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97554" y="2224216"/>
            <a:ext cx="9282183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Интеграция и системная верификация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Системная интеграция в UVM</a:t>
            </a:r>
            <a:endParaRPr sz="2200" dirty="0">
              <a:solidFill>
                <a:srgbClr val="B0252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Ускоренная </a:t>
            </a:r>
            <a:r>
              <a:rPr lang="ru-RU" sz="2200" dirty="0" err="1">
                <a:solidFill>
                  <a:srgbClr val="B02521"/>
                </a:solidFill>
              </a:rPr>
              <a:t>косимуляция</a:t>
            </a:r>
            <a:endParaRPr sz="2200" dirty="0">
              <a:solidFill>
                <a:srgbClr val="B0252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Транзакционное и синтезируемое ускоренное моделирование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Порядок интеграции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Методы системной верификации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Программное моделирование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Аппаратный прототип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200" dirty="0">
                <a:solidFill>
                  <a:srgbClr val="B02521"/>
                </a:solidFill>
              </a:rPr>
              <a:t> Внутрисхемная эмуляция</a:t>
            </a:r>
            <a:endParaRPr sz="22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None/>
            </a:pPr>
            <a:endParaRPr sz="22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701750" y="1281725"/>
            <a:ext cx="8756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Интеграция и системная верификация (UVM)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Интеграция и системная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10239300" cy="4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Заключительным этапом унифицированной методологии верификации (UVM) является интеграция и проверка всей системы после верификации подсистем.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Единая методология позволяет решить ряд проблем, с которыми сталкиваются команды при использовании фрагментированного подхода: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Устраняет проблему несовместимости тестовых сред, разрабатываемых отдельно;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Упрощает интеграции подсистем благодаря повторному использованию тестбенчей и унифицированных моделей;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Позволяет провести финальную системную верификацию для проверки в реальных условиях.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Системная интеграция в UVM с использованием FVP</a:t>
            </a:r>
            <a:endParaRPr dirty="0"/>
          </a:p>
        </p:txBody>
      </p:sp>
      <p:sp>
        <p:nvSpPr>
          <p:cNvPr id="117" name="Google Shape;117;p4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Системная интеграция в UVM</a:t>
            </a:r>
            <a:endParaRPr sz="1200" dirty="0"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5057700" cy="4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Процесс интеграции в UVM подразумевает: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Верификацию каждой подсистемы с использованием FVP как единого образца;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Поочередную интеграцию каждого блока в FVP с запуском системных тестов.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 таком случае роль FVP заключается в: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Сравнении результатов;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Использовании утверждений и мониторов для упрощения отладки.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После проверки эквивалентности самой системы и FVP дизайн готов к системной верификации.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lang="ru-RU" sz="1700" dirty="0"/>
          </a:p>
        </p:txBody>
      </p:sp>
      <p:pic>
        <p:nvPicPr>
          <p:cNvPr id="121" name="Google Shape;121;p4" title="Fig_№10_glava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4825" y="2047038"/>
            <a:ext cx="6024172" cy="4403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Интеграция подсистем в FVP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Системная интеграция в UVM</a:t>
            </a:r>
            <a:endParaRPr sz="1200"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2"/>
          </p:nvPr>
        </p:nvSpPr>
        <p:spPr>
          <a:xfrm>
            <a:off x="697550" y="2149825"/>
            <a:ext cx="4845600" cy="5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Процесс интеграции подразумевает: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Добавление одного блока за раз с использованием преобразователей для разделения уровня реализации и уровня транзакций;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Контроль ошибок интеграции на каждом этапе, повышение производительности через аппаратное ускорение.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Затем осуществляется переход на сигнальный уровень, где выполняются: 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Ф</a:t>
            </a:r>
            <a:r>
              <a:rPr lang="ru-RU" sz="17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инальная интеграция SoC</a:t>
            </a:r>
            <a:r>
              <a:rPr lang="ru-RU" sz="1700" dirty="0"/>
              <a:t>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Сравнительный анализ физического уровня сигналов с транзакционными моделями.</a:t>
            </a:r>
            <a:endParaRPr sz="1700" dirty="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1275" y="2149800"/>
            <a:ext cx="6123752" cy="23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407800" y="4735625"/>
            <a:ext cx="44307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взаимодействия подсистем в FVP </a:t>
            </a:r>
            <a:r>
              <a:rPr lang="ru-RU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гарантирует 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корректность их работы при совместной интеграции. Поэтому каждая подсистема интегрируется поочередно.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97556" y="1281726"/>
            <a:ext cx="6156324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Ускоренная косимуляция: преимущества и ограничения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Ускоренная косимуляция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2"/>
          </p:nvPr>
        </p:nvSpPr>
        <p:spPr>
          <a:xfrm>
            <a:off x="697550" y="2234625"/>
            <a:ext cx="94179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 ускоренной пошаговой </a:t>
            </a:r>
            <a:r>
              <a:rPr lang="ru-RU" sz="1700" dirty="0" err="1"/>
              <a:t>косимуляции</a:t>
            </a:r>
            <a:r>
              <a:rPr lang="ru-RU" sz="1700" dirty="0"/>
              <a:t> дизайн компилируется и загружается на специализированный аппаратный верификационный стенд, а поведенческий тестбенч или тестбенч на языке C++ – в программную среду моделирования.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Преимущества использования ускоренной </a:t>
            </a:r>
            <a:r>
              <a:rPr lang="ru-RU" sz="1700" dirty="0" err="1"/>
              <a:t>косимуляции</a:t>
            </a:r>
            <a:r>
              <a:rPr lang="ru-RU" sz="1700" dirty="0"/>
              <a:t>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Увеличение производительности моделирования от 2 до 10 раз;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Простота реализации: минимальные изменения в среде моделирования;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Возможность разделения проекта на две части поведенческую (на рабочей станции) и синтезируемую (на ускорителе).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Основные ограничения, вызываемые использованием ускоренной пошаговой </a:t>
            </a:r>
            <a:r>
              <a:rPr lang="ru-RU" sz="1700" dirty="0" err="1"/>
              <a:t>косимуляции</a:t>
            </a:r>
            <a:r>
              <a:rPr lang="ru-RU" sz="1700" dirty="0"/>
              <a:t>, заключаются в ограничении производительности из-за того, что  обмен данными происходит на высоком уровне.</a:t>
            </a: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697549" y="1281725"/>
            <a:ext cx="104982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Сравнение транзакционного и синтезируемого ускоренного моделирования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Транзакционное и синтезируемое ускоренное моделирование</a:t>
            </a:r>
            <a:endParaRPr sz="1200"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2"/>
          </p:nvPr>
        </p:nvSpPr>
        <p:spPr>
          <a:xfrm>
            <a:off x="697555" y="2462088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Транзакционное ускоренное моделирование: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Позволяет увеличить производительность от 100 до 1000 раз по сравнению с традиционным моделированием;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Использует высокоуровневый протокол для обмена данными между рабочей станцией и ускорителем;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Требует создания синтезируемого </a:t>
            </a:r>
            <a:r>
              <a:rPr lang="ru-RU" sz="1700" dirty="0" err="1"/>
              <a:t>транзактора</a:t>
            </a:r>
            <a:r>
              <a:rPr lang="ru-RU" sz="1700" dirty="0"/>
              <a:t> для повышения производительности.</a:t>
            </a:r>
            <a:endParaRPr sz="1700" dirty="0"/>
          </a:p>
        </p:txBody>
      </p:sp>
      <p:sp>
        <p:nvSpPr>
          <p:cNvPr id="154" name="Google Shape;154;p7"/>
          <p:cNvSpPr txBox="1"/>
          <p:nvPr/>
        </p:nvSpPr>
        <p:spPr>
          <a:xfrm>
            <a:off x="5511650" y="2492638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Синтезируемое тестовое окружение: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Обеспечивает максимальную производительность в сотни раз быстрее, чем ускоренная </a:t>
            </a:r>
            <a:r>
              <a:rPr lang="ru-RU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косимуляция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Рабочая станция исключена из процесса моделирования — вся нагрузка переносится на ускоритель.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Производительность может достичь 300-750 кГц (внутрисхемная эмуляция);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разработка синтезируемого тестбенча.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5a41b43b6_0_9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Порядок интеграции</a:t>
            </a:r>
            <a:endParaRPr dirty="0"/>
          </a:p>
        </p:txBody>
      </p:sp>
      <p:sp>
        <p:nvSpPr>
          <p:cNvPr id="161" name="Google Shape;161;g345a41b43b6_0_9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45a41b43b6_0_9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Порядок </a:t>
            </a: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интеграции</a:t>
            </a:r>
            <a:endParaRPr sz="1200" dirty="0"/>
          </a:p>
        </p:txBody>
      </p:sp>
      <p:sp>
        <p:nvSpPr>
          <p:cNvPr id="163" name="Google Shape;163;g345a41b43b6_0_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64" name="Google Shape;164;g345a41b43b6_0_9"/>
          <p:cNvSpPr txBox="1"/>
          <p:nvPr/>
        </p:nvSpPr>
        <p:spPr>
          <a:xfrm>
            <a:off x="697650" y="2149925"/>
            <a:ext cx="7079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Порядок интеграции определяется особенностями проектирования и временем разработки каждого модуля.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Примеры интеграции: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45a41b43b6_0_9"/>
          <p:cNvSpPr txBox="1"/>
          <p:nvPr/>
        </p:nvSpPr>
        <p:spPr>
          <a:xfrm>
            <a:off x="6295575" y="5073950"/>
            <a:ext cx="50673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Сначала</a:t>
            </a:r>
            <a:r>
              <a:rPr lang="ru-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интегрируются управляющий цифровой и аналоговый блоки, затем аналоговый и алгоритмический цифровой блок.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45a41b43b6_0_9"/>
          <p:cNvSpPr txBox="1"/>
          <p:nvPr/>
        </p:nvSpPr>
        <p:spPr>
          <a:xfrm>
            <a:off x="697650" y="5073950"/>
            <a:ext cx="47976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аналоговые блоки напрямую связаны с цифровым блоком на основе алгоритмической логики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45a41b43b6_0_9"/>
          <p:cNvSpPr txBox="1"/>
          <p:nvPr/>
        </p:nvSpPr>
        <p:spPr>
          <a:xfrm>
            <a:off x="697650" y="3350150"/>
            <a:ext cx="47976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Если аналоговый блок подключен к блоку цифрового сигнального процессора (Digital 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Processor, DSP), а блок DSP соединен с цифровым блоком на основе управляющей логики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45a41b43b6_0_9"/>
          <p:cNvSpPr txBox="1"/>
          <p:nvPr/>
        </p:nvSpPr>
        <p:spPr>
          <a:xfrm>
            <a:off x="6295575" y="3350150"/>
            <a:ext cx="5067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Сначала</a:t>
            </a:r>
            <a:r>
              <a:rPr lang="ru-RU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проверяются аналоговый и DSP блоки, а затем они верифицируются вместе с управляющим цифровым блоком.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45a41b43b6_0_9"/>
          <p:cNvCxnSpPr/>
          <p:nvPr/>
        </p:nvCxnSpPr>
        <p:spPr>
          <a:xfrm rot="10800000" flipH="1">
            <a:off x="5405903" y="3610442"/>
            <a:ext cx="819600" cy="30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g345a41b43b6_0_9"/>
          <p:cNvCxnSpPr/>
          <p:nvPr/>
        </p:nvCxnSpPr>
        <p:spPr>
          <a:xfrm rot="10800000" flipH="1">
            <a:off x="5405903" y="5297104"/>
            <a:ext cx="819600" cy="30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Системная верификация и методы</a:t>
            </a:r>
            <a:endParaRPr dirty="0"/>
          </a:p>
        </p:txBody>
      </p:sp>
      <p:sp>
        <p:nvSpPr>
          <p:cNvPr id="177" name="Google Shape;177;p9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11. Интеграция и системная верификация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Методы системной верификации</a:t>
            </a:r>
            <a:endParaRPr sz="1200"/>
          </a:p>
        </p:txBody>
      </p:sp>
      <p:sp>
        <p:nvSpPr>
          <p:cNvPr id="179" name="Google Shape;179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61563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 основным целям системной верификации относятся: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Проверка системы в условиях, приближенных к реальным;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Совместная верификация аппаратного и программного обеспечения.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Методы системной верификации в UVM: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Программное моделирование</a:t>
            </a:r>
            <a:r>
              <a:rPr lang="ru-RU" sz="1700" dirty="0"/>
              <a:t> подходит для небольших проектов;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Аппаратный прототип (FPGA)</a:t>
            </a:r>
            <a:r>
              <a:rPr lang="ru-RU" sz="1700" dirty="0"/>
              <a:t> подходит для модульных проектов;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Эмуляция</a:t>
            </a:r>
            <a:r>
              <a:rPr lang="ru-RU" sz="1700" dirty="0"/>
              <a:t> хорошо подходит для крупных проектов, которые требуют ускоренного моделирования.</a:t>
            </a:r>
            <a:endParaRPr sz="1700" dirty="0"/>
          </a:p>
        </p:txBody>
      </p:sp>
      <p:sp>
        <p:nvSpPr>
          <p:cNvPr id="181" name="Google Shape;181;p9"/>
          <p:cNvSpPr txBox="1"/>
          <p:nvPr/>
        </p:nvSpPr>
        <p:spPr>
          <a:xfrm>
            <a:off x="6741825" y="2934200"/>
            <a:ext cx="4814100" cy="2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к методам ускорения верификации можно отнести: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Повторное использование моделей и тестбенчей;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Применение транзакционных моделей и интерфейсов;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единого интерфейса пользователя на всех этапах.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Office PowerPoint</Application>
  <PresentationFormat>Широкоэкранный</PresentationFormat>
  <Paragraphs>173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Глава 11. Интеграция и системная верификация.</vt:lpstr>
      <vt:lpstr>Содержание</vt:lpstr>
      <vt:lpstr>Интеграция и системная верификация (UVM)</vt:lpstr>
      <vt:lpstr>Системная интеграция в UVM с использованием FVP</vt:lpstr>
      <vt:lpstr>Интеграция подсистем в FVP</vt:lpstr>
      <vt:lpstr>Ускоренная косимуляция: преимущества и ограничения</vt:lpstr>
      <vt:lpstr>Сравнение транзакционного и синтезируемого ускоренного моделирования</vt:lpstr>
      <vt:lpstr>Порядок интеграции</vt:lpstr>
      <vt:lpstr>Системная верификация и методы</vt:lpstr>
      <vt:lpstr>Программное моделирование (общие характеристики)</vt:lpstr>
      <vt:lpstr>Аппаратный прототип (общие характеристики) </vt:lpstr>
      <vt:lpstr>Процесс проверки и ограничения</vt:lpstr>
      <vt:lpstr>Внутрисхемная эмуляция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2</cp:revision>
  <dcterms:created xsi:type="dcterms:W3CDTF">2025-02-05T13:07:34Z</dcterms:created>
  <dcterms:modified xsi:type="dcterms:W3CDTF">2025-04-10T20:57:32Z</dcterms:modified>
</cp:coreProperties>
</file>