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hfZhZrsQFH9CcrUlUcXTJzjvTkf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ie Orly" initials="" lastIdx="31" clrIdx="0"/>
  <p:cmAuthor id="1" name="Елизавета Воронина" initials="" lastIdx="2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9488322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3494883221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3494883221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94883221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34948832214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34948832214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494883221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34948832214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34948832214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377949" y="2076450"/>
            <a:ext cx="8756651" cy="2315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4300"/>
              <a:buFont typeface="Calibri"/>
              <a:buNone/>
            </a:pPr>
            <a:r>
              <a:rPr lang="ru-RU" sz="4300" b="1">
                <a:solidFill>
                  <a:srgbClr val="B02521"/>
                </a:solidFill>
              </a:rPr>
              <a:t>Глава 13. Инструменты формальной верификации</a:t>
            </a:r>
            <a:endParaRPr sz="4300" b="1">
              <a:solidFill>
                <a:srgbClr val="B02521"/>
              </a:solidFill>
            </a:endParaRP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66EB7F3C-5E3F-E7C0-1CA8-D19C6BB34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7949" y="4923922"/>
            <a:ext cx="8151812" cy="900113"/>
          </a:xfrm>
        </p:spPr>
        <p:txBody>
          <a:bodyPr>
            <a:normAutofit/>
          </a:bodyPr>
          <a:lstStyle/>
          <a:p>
            <a:pPr algn="l"/>
            <a:r>
              <a:rPr lang="ru-RU" sz="1600" dirty="0">
                <a:solidFill>
                  <a:srgbClr val="B02521"/>
                </a:solidFill>
                <a:latin typeface="+mj-lt"/>
              </a:rPr>
              <a:t>Возможности и ограничения инструментов формальной верификации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"/>
          <p:cNvSpPr txBox="1">
            <a:spLocks noGrp="1"/>
          </p:cNvSpPr>
          <p:nvPr>
            <p:ph type="title"/>
          </p:nvPr>
        </p:nvSpPr>
        <p:spPr>
          <a:xfrm>
            <a:off x="701749" y="1281726"/>
            <a:ext cx="9277988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Преимущества и ограничения проверки моделей</a:t>
            </a:r>
            <a:endParaRPr dirty="0"/>
          </a:p>
        </p:txBody>
      </p:sp>
      <p:sp>
        <p:nvSpPr>
          <p:cNvPr id="221" name="Google Shape;221;p10"/>
          <p:cNvSpPr txBox="1"/>
          <p:nvPr/>
        </p:nvSpPr>
        <p:spPr>
          <a:xfrm>
            <a:off x="4448818" y="479445"/>
            <a:ext cx="240506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13. Инструменты формальной верификации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0"/>
          <p:cNvSpPr txBox="1"/>
          <p:nvPr/>
        </p:nvSpPr>
        <p:spPr>
          <a:xfrm>
            <a:off x="7101529" y="479445"/>
            <a:ext cx="240506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Инструменты для проверки моделей</a:t>
            </a:r>
            <a:endParaRPr sz="1200"/>
          </a:p>
        </p:txBody>
      </p:sp>
      <p:sp>
        <p:nvSpPr>
          <p:cNvPr id="223" name="Google Shape;223;p10"/>
          <p:cNvSpPr txBox="1">
            <a:spLocks noGrp="1"/>
          </p:cNvSpPr>
          <p:nvPr>
            <p:ph type="sldNum" idx="12"/>
          </p:nvPr>
        </p:nvSpPr>
        <p:spPr>
          <a:xfrm>
            <a:off x="9979737" y="573881"/>
            <a:ext cx="4882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10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224" name="Google Shape;224;p10"/>
          <p:cNvSpPr txBox="1">
            <a:spLocks noGrp="1"/>
          </p:cNvSpPr>
          <p:nvPr>
            <p:ph type="body" idx="2"/>
          </p:nvPr>
        </p:nvSpPr>
        <p:spPr>
          <a:xfrm>
            <a:off x="733425" y="2149788"/>
            <a:ext cx="4962525" cy="422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7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Проверка моделей помогает сфокусироваться на сложных областях, недоступных симуляции.</a:t>
            </a:r>
            <a:endParaRPr sz="1700" dirty="0"/>
          </a:p>
          <a:p>
            <a:pPr marL="0" marR="0" lvl="0" indent="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7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Она эффективна при поиске трудноуловимых ошибок и автоматическом анализе поведения.</a:t>
            </a:r>
            <a:endParaRPr sz="1700" dirty="0"/>
          </a:p>
          <a:p>
            <a:pPr marL="0" marR="0" lvl="0" indent="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700" dirty="0">
                <a:solidFill>
                  <a:srgbClr val="000000"/>
                </a:solidFill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6"/>
                  </a:ext>
                </a:extLst>
              </a:rPr>
              <a:t>О</a:t>
            </a:r>
            <a:r>
              <a:rPr lang="ru-RU" sz="17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6"/>
                  </a:ext>
                </a:extLst>
              </a:rPr>
              <a:t>граничения</a:t>
            </a:r>
            <a:r>
              <a:rPr lang="ru-RU" sz="17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700" dirty="0"/>
          </a:p>
          <a:p>
            <a:pPr marL="285750" marR="0" lvl="0" indent="-31115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๏"/>
            </a:pPr>
            <a:r>
              <a:rPr lang="ru-RU" sz="17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Требуется специалист по формальной верификации;</a:t>
            </a:r>
            <a:endParaRPr sz="1700" dirty="0"/>
          </a:p>
          <a:p>
            <a:pPr marL="285750" marR="0" lvl="0" indent="-31115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๏"/>
            </a:pPr>
            <a:r>
              <a:rPr lang="ru-RU" sz="17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Применима не ко всем блокам;</a:t>
            </a:r>
            <a:endParaRPr sz="1700" dirty="0"/>
          </a:p>
          <a:p>
            <a:pPr marL="285750" marR="0" lvl="0" indent="-311150" algn="l" rtl="0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700"/>
              <a:buFont typeface="Calibri"/>
              <a:buChar char="๏"/>
            </a:pPr>
            <a:r>
              <a:rPr lang="ru-RU" sz="17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Возможны случаи, когда инструмент не может доказать или опровергнуть утверждение.</a:t>
            </a:r>
            <a:endParaRPr sz="1700" dirty="0"/>
          </a:p>
        </p:txBody>
      </p:sp>
      <p:pic>
        <p:nvPicPr>
          <p:cNvPr id="225" name="Google Shape;225;p10" title="9366777.png"/>
          <p:cNvPicPr preferRelativeResize="0"/>
          <p:nvPr/>
        </p:nvPicPr>
        <p:blipFill rotWithShape="1">
          <a:blip r:embed="rId4">
            <a:alphaModFix/>
          </a:blip>
          <a:srcRect l="8590" t="53904" r="51877" b="7943"/>
          <a:stretch/>
        </p:blipFill>
        <p:spPr>
          <a:xfrm>
            <a:off x="7101525" y="2149800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"/>
          <p:cNvSpPr txBox="1">
            <a:spLocks noGrp="1"/>
          </p:cNvSpPr>
          <p:nvPr>
            <p:ph type="title"/>
          </p:nvPr>
        </p:nvSpPr>
        <p:spPr>
          <a:xfrm>
            <a:off x="701749" y="1281726"/>
            <a:ext cx="6289602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Полуформальная верификация</a:t>
            </a:r>
            <a:endParaRPr dirty="0"/>
          </a:p>
        </p:txBody>
      </p:sp>
      <p:sp>
        <p:nvSpPr>
          <p:cNvPr id="232" name="Google Shape;232;p11"/>
          <p:cNvSpPr txBox="1"/>
          <p:nvPr/>
        </p:nvSpPr>
        <p:spPr>
          <a:xfrm>
            <a:off x="4448818" y="479445"/>
            <a:ext cx="240506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13. Инструменты формальной верификации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1"/>
          <p:cNvSpPr txBox="1"/>
          <p:nvPr/>
        </p:nvSpPr>
        <p:spPr>
          <a:xfrm>
            <a:off x="7101529" y="479445"/>
            <a:ext cx="240506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Полуформальная верификация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1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440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11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235" name="Google Shape;235;p11"/>
          <p:cNvSpPr txBox="1">
            <a:spLocks noGrp="1"/>
          </p:cNvSpPr>
          <p:nvPr>
            <p:ph type="body" idx="2"/>
          </p:nvPr>
        </p:nvSpPr>
        <p:spPr>
          <a:xfrm>
            <a:off x="701749" y="2149788"/>
            <a:ext cx="4962525" cy="4228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Полуформальные инструменты объединяют симуляцию и формальные методы для поиска сложных, редких ошибок.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Они применяются, если направленные и случайные тесты не охватывают весь спектр возможных сценариев.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7"/>
                  </a:ext>
                </a:extLst>
              </a:rPr>
              <a:t>На практике: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๏"/>
            </a:pPr>
            <a:r>
              <a:rPr lang="ru-RU" sz="1700" dirty="0"/>
              <a:t>Выделяются сложные для симуляции блоки (управляющая логика, шины, арбитры);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๏"/>
            </a:pPr>
            <a:r>
              <a:rPr lang="ru-RU" sz="1700" dirty="0"/>
              <a:t>Специалист по верификации совместно с разработчиком формулирует свойства и ограничения;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700"/>
              <a:buFont typeface="Calibri"/>
              <a:buChar char="๏"/>
            </a:pPr>
            <a:r>
              <a:rPr lang="ru-RU" sz="1700" dirty="0"/>
              <a:t>Итеративно запускается анализ, корректируются утверждения и ограничения.</a:t>
            </a:r>
            <a:endParaRPr sz="1700" dirty="0"/>
          </a:p>
        </p:txBody>
      </p:sp>
      <p:sp>
        <p:nvSpPr>
          <p:cNvPr id="236" name="Google Shape;236;p11"/>
          <p:cNvSpPr txBox="1"/>
          <p:nvPr/>
        </p:nvSpPr>
        <p:spPr>
          <a:xfrm>
            <a:off x="6096000" y="4708213"/>
            <a:ext cx="5746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 помощью симуляции производится поиск специфических состояний схемы,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формальная верификация проверяет область состояний вокруг</a:t>
            </a:r>
            <a:endParaRPr/>
          </a:p>
        </p:txBody>
      </p:sp>
      <p:pic>
        <p:nvPicPr>
          <p:cNvPr id="237" name="Google Shape;23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48437" y="2149788"/>
            <a:ext cx="44577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"/>
          <p:cNvSpPr txBox="1">
            <a:spLocks noGrp="1"/>
          </p:cNvSpPr>
          <p:nvPr>
            <p:ph type="title"/>
          </p:nvPr>
        </p:nvSpPr>
        <p:spPr>
          <a:xfrm>
            <a:off x="701749" y="1281726"/>
            <a:ext cx="7992086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Преимущества и ограничения полуформальной верификации</a:t>
            </a:r>
            <a:endParaRPr dirty="0"/>
          </a:p>
        </p:txBody>
      </p:sp>
      <p:sp>
        <p:nvSpPr>
          <p:cNvPr id="244" name="Google Shape;244;p12"/>
          <p:cNvSpPr txBox="1"/>
          <p:nvPr/>
        </p:nvSpPr>
        <p:spPr>
          <a:xfrm>
            <a:off x="4448818" y="479445"/>
            <a:ext cx="240506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13. Инструменты формальной верификации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2"/>
          <p:cNvSpPr txBox="1"/>
          <p:nvPr/>
        </p:nvSpPr>
        <p:spPr>
          <a:xfrm>
            <a:off x="7101529" y="479445"/>
            <a:ext cx="240506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Полуформальная верификация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2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478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12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247" name="Google Shape;247;p12"/>
          <p:cNvSpPr txBox="1">
            <a:spLocks noGrp="1"/>
          </p:cNvSpPr>
          <p:nvPr>
            <p:ph type="body" idx="2"/>
          </p:nvPr>
        </p:nvSpPr>
        <p:spPr>
          <a:xfrm>
            <a:off x="733425" y="2374871"/>
            <a:ext cx="4962525" cy="3477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7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Полуформальные методы удобны для больших и сложных дизайнов, где невозможно заранее предугадать все ошибки.</a:t>
            </a:r>
            <a:endParaRPr sz="1700" dirty="0"/>
          </a:p>
          <a:p>
            <a:pPr marL="0" marR="0" lvl="0" indent="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7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Они чаще используются как дополнительный механизм в продвинутых методологиях верификации.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700" dirty="0"/>
          </a:p>
          <a:p>
            <a:pPr marL="0" marR="0" lvl="0" indent="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700" dirty="0">
                <a:solidFill>
                  <a:srgbClr val="000000"/>
                </a:solidFill>
              </a:rPr>
              <a:t>П</a:t>
            </a:r>
            <a:r>
              <a:rPr lang="ru-RU" sz="17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реимущества:</a:t>
            </a:r>
            <a:endParaRPr sz="17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31115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๏"/>
            </a:pPr>
            <a:r>
              <a:rPr lang="ru-RU" sz="17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Возможность фокусироваться на труднодоступных или критичных зонах;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๏"/>
            </a:pPr>
            <a:r>
              <a:rPr lang="ru-RU" sz="17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Более простой запуск по сравнению с полной формальной проверкой.</a:t>
            </a:r>
            <a:endParaRPr sz="170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8" name="Google Shape;248;p12"/>
          <p:cNvSpPr txBox="1">
            <a:spLocks noGrp="1"/>
          </p:cNvSpPr>
          <p:nvPr>
            <p:ph type="body" idx="2"/>
          </p:nvPr>
        </p:nvSpPr>
        <p:spPr>
          <a:xfrm>
            <a:off x="6428775" y="2374846"/>
            <a:ext cx="4962600" cy="3477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700" dirty="0">
                <a:solidFill>
                  <a:srgbClr val="000000"/>
                </a:solidFill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8"/>
                  </a:ext>
                </a:extLst>
              </a:rPr>
              <a:t>О</a:t>
            </a:r>
            <a:r>
              <a:rPr lang="ru-RU" sz="17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8"/>
                  </a:ext>
                </a:extLst>
              </a:rPr>
              <a:t>граничения</a:t>
            </a:r>
            <a:r>
              <a:rPr lang="ru-RU" sz="17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700" dirty="0"/>
          </a:p>
          <a:p>
            <a:pPr marL="285750" marR="0" lvl="0" indent="-31115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๏"/>
            </a:pPr>
            <a:r>
              <a:rPr lang="ru-RU" sz="17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9"/>
                  </a:ext>
                </a:extLst>
              </a:rPr>
              <a:t>Необходимость участия разработчика</a:t>
            </a:r>
            <a:r>
              <a:rPr lang="ru-RU" sz="1700" dirty="0">
                <a:solidFill>
                  <a:srgbClr val="000000"/>
                </a:solidFill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9"/>
                  </a:ext>
                </a:extLst>
              </a:rPr>
              <a:t> (</a:t>
            </a:r>
            <a:r>
              <a:rPr lang="ru-RU" sz="17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9"/>
                  </a:ext>
                </a:extLst>
              </a:rPr>
              <a:t>нужно заранее задавать утверждения или тесты);</a:t>
            </a:r>
            <a:endParaRPr sz="1700" dirty="0"/>
          </a:p>
          <a:p>
            <a:pPr marL="285750" marR="0" lvl="0" indent="-31115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๏"/>
            </a:pPr>
            <a:r>
              <a:rPr lang="ru-RU" sz="17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0"/>
                  </a:ext>
                </a:extLst>
              </a:rPr>
              <a:t>Невозможность обработки сложных проверок данных</a:t>
            </a:r>
            <a:r>
              <a:rPr lang="ru-RU" sz="17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2"/>
                  </a:ext>
                </a:extLst>
              </a:rPr>
              <a:t>;</a:t>
            </a:r>
            <a:endParaRPr sz="1700" dirty="0"/>
          </a:p>
          <a:p>
            <a:pPr marL="285750" marR="0" lvl="0" indent="-311150" algn="l" rtl="0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700"/>
              <a:buFont typeface="Calibri"/>
              <a:buChar char="๏"/>
            </a:pPr>
            <a:r>
              <a:rPr lang="ru-RU" sz="17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3"/>
                  </a:ext>
                </a:extLst>
              </a:rPr>
              <a:t>Ограниченнос</a:t>
            </a:r>
            <a:r>
              <a:rPr lang="ru-RU" sz="1700" dirty="0">
                <a:solidFill>
                  <a:srgbClr val="000000"/>
                </a:solidFill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3"/>
                  </a:ext>
                </a:extLst>
              </a:rPr>
              <a:t>ть п</a:t>
            </a:r>
            <a:r>
              <a:rPr lang="ru-RU" sz="17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3"/>
                  </a:ext>
                </a:extLst>
              </a:rPr>
              <a:t>олноты проверки, особенно при неточном описании зоны интереса.</a:t>
            </a:r>
            <a:endParaRPr sz="1700" dirty="0"/>
          </a:p>
        </p:txBody>
      </p:sp>
      <p:pic>
        <p:nvPicPr>
          <p:cNvPr id="249" name="Google Shape;249;p12" title="9366775.png"/>
          <p:cNvPicPr preferRelativeResize="0"/>
          <p:nvPr/>
        </p:nvPicPr>
        <p:blipFill rotWithShape="1">
          <a:blip r:embed="rId4">
            <a:alphaModFix/>
          </a:blip>
          <a:srcRect l="8162" t="52194" r="52330" b="8300"/>
          <a:stretch/>
        </p:blipFill>
        <p:spPr>
          <a:xfrm>
            <a:off x="8959100" y="3969575"/>
            <a:ext cx="2520000" cy="25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4F41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  <p:pic>
        <p:nvPicPr>
          <p:cNvPr id="255" name="Google Shape;25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1803" y="2834803"/>
            <a:ext cx="1188394" cy="1188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19725" y="5109048"/>
            <a:ext cx="1352550" cy="615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30750" y="1253652"/>
            <a:ext cx="27305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697555" y="1356154"/>
            <a:ext cx="5279245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  <a:endParaRPr dirty="0"/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697554" y="2224216"/>
            <a:ext cx="9282183" cy="4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200"/>
              <a:buFont typeface="Calibri"/>
              <a:buChar char="⦿"/>
            </a:pPr>
            <a:r>
              <a:rPr lang="ru-RU" sz="2000" dirty="0">
                <a:solidFill>
                  <a:srgbClr val="B02521"/>
                </a:solidFill>
              </a:rPr>
              <a:t> Инструменты формальной верификации</a:t>
            </a:r>
            <a:endParaRPr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2200"/>
              <a:buFont typeface="Calibri"/>
              <a:buChar char="⦿"/>
            </a:pPr>
            <a:r>
              <a:rPr lang="ru-RU" sz="2000" dirty="0">
                <a:solidFill>
                  <a:srgbClr val="B02521"/>
                </a:solidFill>
              </a:rPr>
              <a:t> Когда использовать формальную верификацию</a:t>
            </a:r>
            <a:endParaRPr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2200"/>
              <a:buFont typeface="Calibri"/>
              <a:buChar char="⦿"/>
            </a:pPr>
            <a:r>
              <a:rPr lang="ru-RU" sz="2000" dirty="0">
                <a:solidFill>
                  <a:srgbClr val="B02521"/>
                </a:solidFill>
              </a:rPr>
              <a:t> Анализ RTL (линтинг)</a:t>
            </a:r>
            <a:endParaRPr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2200"/>
              <a:buFont typeface="Calibri"/>
              <a:buChar char="⦿"/>
            </a:pPr>
            <a:r>
              <a:rPr lang="ru-RU" sz="2000" dirty="0">
                <a:solidFill>
                  <a:srgbClr val="B02521"/>
                </a:solidFill>
              </a:rPr>
              <a:t> Инструменты формальной верификации в анализе RTL</a:t>
            </a:r>
            <a:endParaRPr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2200"/>
              <a:buFont typeface="Calibri"/>
              <a:buChar char="⦿"/>
            </a:pPr>
            <a:r>
              <a:rPr lang="ru-RU" sz="2000" dirty="0">
                <a:solidFill>
                  <a:srgbClr val="B02521"/>
                </a:solidFill>
              </a:rPr>
              <a:t> Проверка эквивалентности</a:t>
            </a:r>
            <a:endParaRPr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2200"/>
              <a:buFont typeface="Calibri"/>
              <a:buChar char="⦿"/>
            </a:pPr>
            <a:r>
              <a:rPr lang="ru-RU" sz="2000" dirty="0">
                <a:solidFill>
                  <a:srgbClr val="B02521"/>
                </a:solidFill>
              </a:rPr>
              <a:t> Инструменты для проверки моделей</a:t>
            </a:r>
            <a:endParaRPr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2200"/>
              <a:buFont typeface="Calibri"/>
              <a:buChar char="⦿"/>
            </a:pPr>
            <a:r>
              <a:rPr lang="ru-RU" sz="2000" dirty="0">
                <a:solidFill>
                  <a:srgbClr val="B02521"/>
                </a:solidFill>
              </a:rPr>
              <a:t> Полуформальная верификация</a:t>
            </a:r>
            <a:endParaRPr sz="2000" dirty="0"/>
          </a:p>
        </p:txBody>
      </p:sp>
      <p:sp>
        <p:nvSpPr>
          <p:cNvPr id="97" name="Google Shape;97;p2"/>
          <p:cNvSpPr txBox="1"/>
          <p:nvPr/>
        </p:nvSpPr>
        <p:spPr>
          <a:xfrm>
            <a:off x="4448818" y="479445"/>
            <a:ext cx="240506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13. Инструменты формальной верификации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7101529" y="479445"/>
            <a:ext cx="240506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  <a:endParaRPr sz="1200"/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2</a:t>
            </a:fld>
            <a:endParaRPr sz="2000">
              <a:solidFill>
                <a:srgbClr val="B0252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948832214_0_0"/>
          <p:cNvSpPr txBox="1">
            <a:spLocks noGrp="1"/>
          </p:cNvSpPr>
          <p:nvPr>
            <p:ph type="title"/>
          </p:nvPr>
        </p:nvSpPr>
        <p:spPr>
          <a:xfrm>
            <a:off x="701748" y="1281726"/>
            <a:ext cx="7724799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Инструменты формальной верификации</a:t>
            </a:r>
            <a:endParaRPr dirty="0"/>
          </a:p>
        </p:txBody>
      </p:sp>
      <p:sp>
        <p:nvSpPr>
          <p:cNvPr id="116" name="Google Shape;116;g34948832214_0_0"/>
          <p:cNvSpPr txBox="1"/>
          <p:nvPr/>
        </p:nvSpPr>
        <p:spPr>
          <a:xfrm>
            <a:off x="4448818" y="479445"/>
            <a:ext cx="2405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13. Инструменты формальной верификации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34948832214_0_0"/>
          <p:cNvSpPr txBox="1"/>
          <p:nvPr/>
        </p:nvSpPr>
        <p:spPr>
          <a:xfrm>
            <a:off x="7101529" y="479445"/>
            <a:ext cx="2405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Инструменты формальной верификации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34948832214_0_0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3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119" name="Google Shape;119;g34948832214_0_0"/>
          <p:cNvSpPr txBox="1">
            <a:spLocks noGrp="1"/>
          </p:cNvSpPr>
          <p:nvPr>
            <p:ph type="body" idx="2"/>
          </p:nvPr>
        </p:nvSpPr>
        <p:spPr>
          <a:xfrm>
            <a:off x="697555" y="2149788"/>
            <a:ext cx="4814100" cy="3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  </a:ext>
                </a:extLst>
              </a:rPr>
              <a:t>Инструменты формальной верификации основаны на математических подходах проверки корректности дизайна и часто сложны для понимания инженерами верификации.</a:t>
            </a:r>
            <a:br>
              <a:rPr lang="ru-RU" sz="1700" dirty="0"/>
            </a:br>
            <a:r>
              <a:rPr lang="ru-RU" sz="1700" dirty="0"/>
              <a:t>Такие инструменты обладают рядом преимуществ и недостатков: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+"/>
            </a:pPr>
            <a:r>
              <a:rPr lang="ru-RU" sz="1700" dirty="0"/>
              <a:t>Более быстрый поиск стандартных ошибок за счет использования статического анализа, линтеров;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+"/>
            </a:pPr>
            <a:r>
              <a:rPr lang="ru-RU" sz="1700" dirty="0"/>
              <a:t>Позволяют проверить эквивалентность при изменениях дизайна;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700"/>
              <a:buFont typeface="Calibri"/>
              <a:buChar char="−"/>
            </a:pPr>
            <a:r>
              <a:rPr lang="ru-RU" sz="1700" dirty="0"/>
              <a:t>Неоправданные затраты времени и усилий.</a:t>
            </a:r>
            <a:endParaRPr sz="1700" dirty="0"/>
          </a:p>
        </p:txBody>
      </p:sp>
      <p:pic>
        <p:nvPicPr>
          <p:cNvPr id="120" name="Google Shape;120;g34948832214_0_0" title="9366775.png"/>
          <p:cNvPicPr preferRelativeResize="0"/>
          <p:nvPr/>
        </p:nvPicPr>
        <p:blipFill rotWithShape="1">
          <a:blip r:embed="rId4">
            <a:alphaModFix/>
          </a:blip>
          <a:srcRect l="52565" t="52627" r="8734" b="8672"/>
          <a:stretch/>
        </p:blipFill>
        <p:spPr>
          <a:xfrm>
            <a:off x="7101525" y="2149788"/>
            <a:ext cx="3600000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948832214_0_11"/>
          <p:cNvSpPr txBox="1">
            <a:spLocks noGrp="1"/>
          </p:cNvSpPr>
          <p:nvPr>
            <p:ph type="title"/>
          </p:nvPr>
        </p:nvSpPr>
        <p:spPr>
          <a:xfrm>
            <a:off x="701748" y="1281726"/>
            <a:ext cx="9277989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Когда использовать формальную верификацию?</a:t>
            </a:r>
            <a:endParaRPr dirty="0"/>
          </a:p>
        </p:txBody>
      </p:sp>
      <p:sp>
        <p:nvSpPr>
          <p:cNvPr id="137" name="Google Shape;137;g34948832214_0_11"/>
          <p:cNvSpPr txBox="1"/>
          <p:nvPr/>
        </p:nvSpPr>
        <p:spPr>
          <a:xfrm>
            <a:off x="4448818" y="479445"/>
            <a:ext cx="2405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13. Инструменты формальной верификации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34948832214_0_11"/>
          <p:cNvSpPr txBox="1"/>
          <p:nvPr/>
        </p:nvSpPr>
        <p:spPr>
          <a:xfrm>
            <a:off x="7101529" y="479445"/>
            <a:ext cx="2405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Когда использовать формальную верификацию</a:t>
            </a:r>
            <a:endParaRPr sz="1200" dirty="0"/>
          </a:p>
        </p:txBody>
      </p:sp>
      <p:sp>
        <p:nvSpPr>
          <p:cNvPr id="139" name="Google Shape;139;g34948832214_0_11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4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140" name="Google Shape;140;g34948832214_0_11"/>
          <p:cNvSpPr txBox="1">
            <a:spLocks noGrp="1"/>
          </p:cNvSpPr>
          <p:nvPr>
            <p:ph type="body" idx="2"/>
          </p:nvPr>
        </p:nvSpPr>
        <p:spPr>
          <a:xfrm>
            <a:off x="697550" y="2149925"/>
            <a:ext cx="508860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Основные проблемами традиционной симуляции: </a:t>
            </a:r>
            <a:endParaRPr sz="1700" dirty="0"/>
          </a:p>
          <a:p>
            <a:pPr marL="266700" lvl="0" indent="-33655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SzPts val="1700"/>
              <a:buFont typeface="Calibri"/>
              <a:buChar char="๏"/>
            </a:pPr>
            <a:r>
              <a:rPr lang="ru-RU" sz="1700" dirty="0"/>
              <a:t>Невозможность охватить все пространство состояний дизайнов; </a:t>
            </a:r>
            <a:endParaRPr sz="1700" dirty="0"/>
          </a:p>
          <a:p>
            <a:pPr marL="2667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๏"/>
            </a:pPr>
            <a:r>
              <a:rPr lang="ru-RU" sz="1700" dirty="0"/>
              <a:t>Сложность выявления некоторых ошибок случайным тестированием.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-RU" sz="1700" dirty="0"/>
              <a:t>Для наиболее эффективного использования инструментов формальной верификации следует:</a:t>
            </a:r>
            <a:endParaRPr sz="1700" dirty="0"/>
          </a:p>
          <a:p>
            <a:pPr marL="269999" lvl="0" indent="-33655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SzPts val="1700"/>
              <a:buFont typeface="Calibri"/>
              <a:buChar char="๏"/>
            </a:pPr>
            <a:r>
              <a:rPr lang="ru-RU" sz="1700" dirty="0"/>
              <a:t>Проверять сложные участки дизайна (арбитры, схемы приоритизации);</a:t>
            </a:r>
            <a:endParaRPr sz="1700" dirty="0"/>
          </a:p>
          <a:p>
            <a:pPr marL="269999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๏"/>
            </a:pPr>
            <a:r>
              <a:rPr lang="ru-RU" sz="1700" dirty="0"/>
              <a:t>Повторно проверять эквивалентности RTL и уровня логических элементов.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sz="1700" dirty="0"/>
          </a:p>
        </p:txBody>
      </p:sp>
      <p:pic>
        <p:nvPicPr>
          <p:cNvPr id="141" name="Google Shape;141;g34948832214_0_11" title="9366777.png"/>
          <p:cNvPicPr preferRelativeResize="0"/>
          <p:nvPr/>
        </p:nvPicPr>
        <p:blipFill rotWithShape="1">
          <a:blip r:embed="rId4">
            <a:alphaModFix/>
          </a:blip>
          <a:srcRect l="51956" t="52919" r="8475" b="7513"/>
          <a:stretch/>
        </p:blipFill>
        <p:spPr>
          <a:xfrm>
            <a:off x="8706400" y="3640100"/>
            <a:ext cx="2880000" cy="28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34948832214_0_11"/>
          <p:cNvSpPr txBox="1">
            <a:spLocks noGrp="1"/>
          </p:cNvSpPr>
          <p:nvPr>
            <p:ph type="body" idx="2"/>
          </p:nvPr>
        </p:nvSpPr>
        <p:spPr>
          <a:xfrm>
            <a:off x="6357225" y="2149925"/>
            <a:ext cx="5088600" cy="16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-RU" sz="1700" dirty="0"/>
              <a:t>При использовании гибридных подходов традиционная симуляция и формальная верификация комбинируются.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-RU" sz="1700" dirty="0"/>
              <a:t>Также формальные инструменты можно использовать для целенаправленного анализа сложных областей дизайна.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title"/>
          </p:nvPr>
        </p:nvSpPr>
        <p:spPr>
          <a:xfrm>
            <a:off x="701749" y="1281726"/>
            <a:ext cx="6289602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Анализ RTL (линтинг)</a:t>
            </a:r>
            <a:endParaRPr dirty="0"/>
          </a:p>
        </p:txBody>
      </p:sp>
      <p:sp>
        <p:nvSpPr>
          <p:cNvPr id="149" name="Google Shape;149;p5"/>
          <p:cNvSpPr txBox="1"/>
          <p:nvPr/>
        </p:nvSpPr>
        <p:spPr>
          <a:xfrm>
            <a:off x="4448818" y="479445"/>
            <a:ext cx="240506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13. Инструменты формальной верификации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"/>
          <p:cNvSpPr txBox="1"/>
          <p:nvPr/>
        </p:nvSpPr>
        <p:spPr>
          <a:xfrm>
            <a:off x="7101529" y="479445"/>
            <a:ext cx="240506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Анализ RTL (линтинг)</a:t>
            </a:r>
            <a:endParaRPr sz="1200"/>
          </a:p>
        </p:txBody>
      </p:sp>
      <p:sp>
        <p:nvSpPr>
          <p:cNvPr id="151" name="Google Shape;151;p5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5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152" name="Google Shape;152;p5"/>
          <p:cNvSpPr txBox="1">
            <a:spLocks noGrp="1"/>
          </p:cNvSpPr>
          <p:nvPr>
            <p:ph type="body" idx="2"/>
          </p:nvPr>
        </p:nvSpPr>
        <p:spPr>
          <a:xfrm>
            <a:off x="697555" y="2149788"/>
            <a:ext cx="4814245" cy="365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Инструменты линтинга </a:t>
            </a:r>
            <a:r>
              <a:rPr lang="ru-RU" sz="1700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3"/>
                  </a:ext>
                </a:extLst>
              </a:rPr>
              <a:t>анализируют </a:t>
            </a:r>
            <a:r>
              <a:rPr lang="ru-RU" sz="1700" dirty="0"/>
              <a:t>RTL-дизайн без тестбенча или спецификации.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4"/>
                  </a:ext>
                </a:extLst>
              </a:rPr>
              <a:t>Основные задачи таких инструментов:</a:t>
            </a:r>
            <a:endParaRPr sz="2000" dirty="0"/>
          </a:p>
          <a:p>
            <a:pPr marL="285750" lvl="0" indent="-31115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๏"/>
            </a:pPr>
            <a:r>
              <a:rPr lang="ru-RU" sz="1700" dirty="0"/>
              <a:t>Поиск ошибок синтаксиса и опечаток в коде;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๏"/>
            </a:pPr>
            <a:r>
              <a:rPr lang="ru-RU" sz="1700" dirty="0"/>
              <a:t>Использование формальных методов для более точной верификации.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При использовании инструментов линтинга необходимо удерживать баланс между точностью проверки и количеством ложных срабатыванием, поскольку есть сложности с определением, являются ли ошибки настоящими.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sz="1300" dirty="0"/>
          </a:p>
        </p:txBody>
      </p:sp>
      <p:pic>
        <p:nvPicPr>
          <p:cNvPr id="153" name="Google Shape;15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2843016"/>
            <a:ext cx="5486400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5"/>
          <p:cNvSpPr/>
          <p:nvPr/>
        </p:nvSpPr>
        <p:spPr>
          <a:xfrm>
            <a:off x="7891076" y="4199146"/>
            <a:ext cx="2341603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Инструменты для анализа RTL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 txBox="1">
            <a:spLocks noGrp="1"/>
          </p:cNvSpPr>
          <p:nvPr>
            <p:ph type="title"/>
          </p:nvPr>
        </p:nvSpPr>
        <p:spPr>
          <a:xfrm>
            <a:off x="701748" y="1281726"/>
            <a:ext cx="10383593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Инструменты формальной верификации в анализе RTL</a:t>
            </a:r>
            <a:endParaRPr b="1" dirty="0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6"/>
          <p:cNvSpPr txBox="1"/>
          <p:nvPr/>
        </p:nvSpPr>
        <p:spPr>
          <a:xfrm>
            <a:off x="4448818" y="479445"/>
            <a:ext cx="240506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13. Инструменты формальной верификации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6"/>
          <p:cNvSpPr txBox="1"/>
          <p:nvPr/>
        </p:nvSpPr>
        <p:spPr>
          <a:xfrm>
            <a:off x="7101529" y="479445"/>
            <a:ext cx="240506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Инструменты формальной верификации в анализе RTL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6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6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164" name="Google Shape;164;p6"/>
          <p:cNvSpPr txBox="1">
            <a:spLocks noGrp="1"/>
          </p:cNvSpPr>
          <p:nvPr>
            <p:ph type="body" idx="2"/>
          </p:nvPr>
        </p:nvSpPr>
        <p:spPr>
          <a:xfrm>
            <a:off x="697555" y="2149788"/>
            <a:ext cx="4814245" cy="407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Существуют различные способы применения инструментов анализа RTL в процессе разработки и верификации дизайна</a:t>
            </a:r>
            <a:r>
              <a:rPr lang="ru-RU" sz="1700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7"/>
                  </a:ext>
                </a:extLst>
              </a:rPr>
              <a:t>: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๏"/>
            </a:pPr>
            <a:r>
              <a:rPr lang="ru-RU" sz="1700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8"/>
                  </a:ext>
                </a:extLst>
              </a:rPr>
              <a:t>Проверка до начала тестирования и симуляции</a:t>
            </a:r>
            <a:r>
              <a:rPr lang="ru-RU" sz="1700" dirty="0"/>
              <a:t>;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๏"/>
            </a:pPr>
            <a:r>
              <a:rPr lang="ru-RU" sz="1700" dirty="0"/>
              <a:t>Использование линтеров после внесения изменений;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๏"/>
            </a:pPr>
            <a:r>
              <a:rPr lang="ru-RU" sz="1700" dirty="0"/>
              <a:t>Окончательная проверка перед передачей на следующий этап разработки.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9"/>
                  </a:ext>
                </a:extLst>
              </a:rPr>
              <a:t>В процессе разработки может быть обнаружена сложная ошибка.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0"/>
                  </a:ext>
                </a:extLst>
              </a:rPr>
              <a:t>В таком случае можно использовать один из методов улучшения точности: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๏"/>
            </a:pPr>
            <a:r>
              <a:rPr lang="ru-RU" sz="1700" dirty="0"/>
              <a:t>Детализация дизайна в логические или математические форматы;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๏"/>
            </a:pPr>
            <a:r>
              <a:rPr lang="ru-RU" sz="1700" dirty="0"/>
              <a:t>Применение формальных техник для доказательства реальности ошибок.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sz="1300" dirty="0"/>
          </a:p>
        </p:txBody>
      </p:sp>
      <p:pic>
        <p:nvPicPr>
          <p:cNvPr id="165" name="Google Shape;165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2149788"/>
            <a:ext cx="5362575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6"/>
          <p:cNvSpPr txBox="1"/>
          <p:nvPr/>
        </p:nvSpPr>
        <p:spPr>
          <a:xfrm>
            <a:off x="6723776" y="5006459"/>
            <a:ext cx="4107022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Обнаружение ошибок пересечения тактовых доменов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 txBox="1">
            <a:spLocks noGrp="1"/>
          </p:cNvSpPr>
          <p:nvPr>
            <p:ph type="title"/>
          </p:nvPr>
        </p:nvSpPr>
        <p:spPr>
          <a:xfrm>
            <a:off x="701749" y="1281726"/>
            <a:ext cx="6289602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Проверка эквивалентности</a:t>
            </a:r>
            <a:endParaRPr dirty="0"/>
          </a:p>
        </p:txBody>
      </p:sp>
      <p:sp>
        <p:nvSpPr>
          <p:cNvPr id="173" name="Google Shape;173;p7"/>
          <p:cNvSpPr txBox="1"/>
          <p:nvPr/>
        </p:nvSpPr>
        <p:spPr>
          <a:xfrm>
            <a:off x="4448818" y="479445"/>
            <a:ext cx="240506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13. Инструменты формальной верификации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7"/>
          <p:cNvSpPr txBox="1"/>
          <p:nvPr/>
        </p:nvSpPr>
        <p:spPr>
          <a:xfrm>
            <a:off x="7101529" y="479445"/>
            <a:ext cx="240506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Проверка эквивалентности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7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7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176" name="Google Shape;176;p7"/>
          <p:cNvSpPr txBox="1">
            <a:spLocks noGrp="1"/>
          </p:cNvSpPr>
          <p:nvPr>
            <p:ph type="body" idx="2"/>
          </p:nvPr>
        </p:nvSpPr>
        <p:spPr>
          <a:xfrm>
            <a:off x="697555" y="2149788"/>
            <a:ext cx="4814245" cy="407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Проверка эквивалентности осуществляется путем сравнения двух представлений дизайна. Ключевая задача заключается в том, чтобы убедиться в их функциональной корректности.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Проверку эквивалентности применяют в нескольких сценариях: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๏"/>
            </a:pPr>
            <a:r>
              <a:rPr lang="ru-RU" sz="1700" dirty="0"/>
              <a:t>Для верификации функциональной эквивалентности на разных уровнях абстракции (например, между RTL и логическими элементами);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๏"/>
            </a:pPr>
            <a:r>
              <a:rPr lang="ru-RU" sz="1700" dirty="0"/>
              <a:t>Для проверки инструментов синтеза и исключения необходимости повторной верификации.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sz="1300" dirty="0"/>
          </a:p>
        </p:txBody>
      </p:sp>
      <p:sp>
        <p:nvSpPr>
          <p:cNvPr id="177" name="Google Shape;177;p7"/>
          <p:cNvSpPr txBox="1"/>
          <p:nvPr/>
        </p:nvSpPr>
        <p:spPr>
          <a:xfrm>
            <a:off x="6666971" y="4696573"/>
            <a:ext cx="4229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Проверка эквивалентности между RTL-представлением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 представлением на уровне логических элементов</a:t>
            </a:r>
            <a:endParaRPr/>
          </a:p>
        </p:txBody>
      </p:sp>
      <p:pic>
        <p:nvPicPr>
          <p:cNvPr id="178" name="Google Shape;17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1715757"/>
            <a:ext cx="5371042" cy="2914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 txBox="1">
            <a:spLocks noGrp="1"/>
          </p:cNvSpPr>
          <p:nvPr>
            <p:ph type="title"/>
          </p:nvPr>
        </p:nvSpPr>
        <p:spPr>
          <a:xfrm>
            <a:off x="701749" y="1281726"/>
            <a:ext cx="7921746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Особенности проверки эквивалентности</a:t>
            </a:r>
            <a:endParaRPr dirty="0"/>
          </a:p>
        </p:txBody>
      </p:sp>
      <p:sp>
        <p:nvSpPr>
          <p:cNvPr id="185" name="Google Shape;185;p8"/>
          <p:cNvSpPr txBox="1"/>
          <p:nvPr/>
        </p:nvSpPr>
        <p:spPr>
          <a:xfrm>
            <a:off x="4448818" y="479445"/>
            <a:ext cx="240506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13. Инструменты формальной верификации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8"/>
          <p:cNvSpPr txBox="1"/>
          <p:nvPr/>
        </p:nvSpPr>
        <p:spPr>
          <a:xfrm>
            <a:off x="7101529" y="479445"/>
            <a:ext cx="2405061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Проверка эквивалентности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9979757" y="573875"/>
            <a:ext cx="515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8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188" name="Google Shape;188;p8"/>
          <p:cNvSpPr txBox="1">
            <a:spLocks noGrp="1"/>
          </p:cNvSpPr>
          <p:nvPr>
            <p:ph type="body" idx="2"/>
          </p:nvPr>
        </p:nvSpPr>
        <p:spPr>
          <a:xfrm>
            <a:off x="697555" y="2149788"/>
            <a:ext cx="4814245" cy="407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Проверка эквивалентности используется для сравнения двух версий дизайна</a:t>
            </a:r>
            <a:r>
              <a:rPr lang="ru-RU" sz="1700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1"/>
                  </a:ext>
                </a:extLst>
              </a:rPr>
              <a:t>, </a:t>
            </a:r>
            <a:r>
              <a:rPr lang="ru-RU" sz="1700" dirty="0"/>
              <a:t>например, до и после синтеза.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Преимущества: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๏"/>
            </a:pPr>
            <a:r>
              <a:rPr lang="ru-RU" sz="1700" dirty="0"/>
              <a:t>Обнаружение незаметных изменений в логике при рефакторинге;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๏"/>
            </a:pPr>
            <a:r>
              <a:rPr lang="ru-RU" sz="1700" dirty="0"/>
              <a:t>Снижение объема симуляционного тестирования;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๏"/>
            </a:pPr>
            <a:r>
              <a:rPr lang="ru-RU" sz="1700" dirty="0"/>
              <a:t>Быстрое подтверждение корректности изменений без перепроверки всех сценариев.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endParaRPr sz="13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9" name="Google Shape;189;p8"/>
          <p:cNvSpPr txBox="1">
            <a:spLocks noGrp="1"/>
          </p:cNvSpPr>
          <p:nvPr>
            <p:ph type="body" idx="2"/>
          </p:nvPr>
        </p:nvSpPr>
        <p:spPr>
          <a:xfrm>
            <a:off x="6293930" y="2149713"/>
            <a:ext cx="4814100" cy="40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Ограничения: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๏"/>
            </a:pPr>
            <a:r>
              <a:rPr lang="ru-RU" sz="1700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2"/>
                  </a:ext>
                </a:extLst>
              </a:rPr>
              <a:t>Невозможность применения между уровнями с сильной разницей в абстракции (например, поведенческий и RTL);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๏"/>
            </a:pPr>
            <a:r>
              <a:rPr lang="ru-RU" sz="1700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3"/>
                  </a:ext>
                </a:extLst>
              </a:rPr>
              <a:t>Происходит только сравнение работы версий дизайна, ошибки не выявляются;</a:t>
            </a:r>
            <a:endParaRPr sz="1700" dirty="0"/>
          </a:p>
          <a:p>
            <a:pPr marL="285750" lvl="0" indent="-311150" algn="l" rtl="0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700"/>
              <a:buFont typeface="Calibri"/>
              <a:buChar char="๏"/>
            </a:pPr>
            <a:r>
              <a:rPr lang="ru-RU" sz="1700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4"/>
                  </a:ext>
                </a:extLst>
              </a:rPr>
              <a:t>Необходимость совпадения интерфейсов и структуры.</a:t>
            </a:r>
            <a:endParaRPr sz="1700" dirty="0"/>
          </a:p>
        </p:txBody>
      </p:sp>
      <p:pic>
        <p:nvPicPr>
          <p:cNvPr id="190" name="Google Shape;190;p8" title="9366775.png"/>
          <p:cNvPicPr preferRelativeResize="0"/>
          <p:nvPr/>
        </p:nvPicPr>
        <p:blipFill rotWithShape="1">
          <a:blip r:embed="rId4">
            <a:alphaModFix/>
          </a:blip>
          <a:srcRect l="8593" t="8368" r="52661" b="52908"/>
          <a:stretch/>
        </p:blipFill>
        <p:spPr>
          <a:xfrm>
            <a:off x="8977300" y="4021225"/>
            <a:ext cx="2520000" cy="25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948832214_0_30"/>
          <p:cNvSpPr txBox="1">
            <a:spLocks noGrp="1"/>
          </p:cNvSpPr>
          <p:nvPr>
            <p:ph type="title"/>
          </p:nvPr>
        </p:nvSpPr>
        <p:spPr>
          <a:xfrm>
            <a:off x="701749" y="1281726"/>
            <a:ext cx="7190226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Инструменты для проверки моделей</a:t>
            </a:r>
            <a:endParaRPr dirty="0"/>
          </a:p>
        </p:txBody>
      </p:sp>
      <p:sp>
        <p:nvSpPr>
          <p:cNvPr id="209" name="Google Shape;209;g34948832214_0_30"/>
          <p:cNvSpPr txBox="1"/>
          <p:nvPr/>
        </p:nvSpPr>
        <p:spPr>
          <a:xfrm>
            <a:off x="4448818" y="479445"/>
            <a:ext cx="2405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13. Инструменты формальной верификации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34948832214_0_30"/>
          <p:cNvSpPr txBox="1"/>
          <p:nvPr/>
        </p:nvSpPr>
        <p:spPr>
          <a:xfrm>
            <a:off x="7101529" y="479445"/>
            <a:ext cx="2405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Инструменты для проверки моделей</a:t>
            </a:r>
            <a:endParaRPr sz="1200"/>
          </a:p>
        </p:txBody>
      </p:sp>
      <p:sp>
        <p:nvSpPr>
          <p:cNvPr id="211" name="Google Shape;211;g34948832214_0_30"/>
          <p:cNvSpPr txBox="1">
            <a:spLocks noGrp="1"/>
          </p:cNvSpPr>
          <p:nvPr>
            <p:ph type="sldNum" idx="12"/>
          </p:nvPr>
        </p:nvSpPr>
        <p:spPr>
          <a:xfrm>
            <a:off x="9979756" y="573875"/>
            <a:ext cx="486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9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212" name="Google Shape;212;g34948832214_0_30"/>
          <p:cNvSpPr txBox="1">
            <a:spLocks noGrp="1"/>
          </p:cNvSpPr>
          <p:nvPr>
            <p:ph type="body" idx="2"/>
          </p:nvPr>
        </p:nvSpPr>
        <p:spPr>
          <a:xfrm>
            <a:off x="701750" y="2149801"/>
            <a:ext cx="4962600" cy="44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Инструменты проверки моделей используют для:</a:t>
            </a:r>
            <a:endParaRPr sz="1700" dirty="0"/>
          </a:p>
          <a:p>
            <a:pPr marL="457200" lvl="0" indent="-3365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Font typeface="Calibri"/>
              <a:buChar char="๏"/>
            </a:pPr>
            <a:r>
              <a:rPr lang="ru-RU" sz="1700" dirty="0"/>
              <a:t>Верификации участков, поддающихся формальному доказательству; </a:t>
            </a:r>
            <a:endParaRPr sz="1700" dirty="0"/>
          </a:p>
          <a:p>
            <a:pPr marL="457200" lvl="0" indent="-3365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Font typeface="Calibri"/>
              <a:buChar char="๏"/>
            </a:pPr>
            <a:r>
              <a:rPr lang="ru-RU" sz="1700" dirty="0"/>
              <a:t>Поиска скрытых ошибок.</a:t>
            </a:r>
          </a:p>
          <a:p>
            <a:pPr marL="457200" lvl="0" indent="-3365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Font typeface="Calibri"/>
              <a:buChar char="๏"/>
            </a:pP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rPr lang="ru-RU" sz="1700" dirty="0"/>
              <a:t>Принцип работы:</a:t>
            </a:r>
            <a:endParaRPr sz="1700" dirty="0"/>
          </a:p>
          <a:p>
            <a:pPr marL="457200" lvl="0" indent="-3365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Font typeface="Calibri"/>
              <a:buAutoNum type="arabicPeriod"/>
            </a:pPr>
            <a:r>
              <a:rPr lang="ru-RU" sz="1700" dirty="0"/>
              <a:t>Определение областей проверки;</a:t>
            </a:r>
            <a:endParaRPr sz="1700" dirty="0"/>
          </a:p>
          <a:p>
            <a:pPr marL="457200" lvl="0" indent="-3365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Font typeface="Calibri"/>
              <a:buAutoNum type="arabicPeriod"/>
            </a:pPr>
            <a:r>
              <a:rPr lang="ru-RU" sz="1700" dirty="0"/>
              <a:t>Описание ограничений проверки;</a:t>
            </a:r>
            <a:endParaRPr sz="1700" dirty="0"/>
          </a:p>
          <a:p>
            <a:pPr marL="457200" lvl="0" indent="-3365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Font typeface="Calibri"/>
              <a:buAutoNum type="arabicPeriod"/>
            </a:pPr>
            <a:r>
              <a:rPr lang="ru-RU" sz="1700" dirty="0"/>
              <a:t>Запуск инструментов проверки, определение ложных ошибок и настоящих;</a:t>
            </a:r>
            <a:endParaRPr sz="1700" dirty="0"/>
          </a:p>
          <a:p>
            <a:pPr marL="457200" lvl="0" indent="-3365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Font typeface="Calibri"/>
              <a:buAutoNum type="arabicPeriod"/>
            </a:pPr>
            <a:r>
              <a:rPr lang="ru-RU" sz="1700" dirty="0"/>
              <a:t>Получение сообщения об отсутствии нарушений, окончание работы инструментов проверки; </a:t>
            </a:r>
            <a:endParaRPr sz="1700" dirty="0"/>
          </a:p>
          <a:p>
            <a:pPr marL="457200" lvl="0" indent="-3365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00"/>
              <a:buFont typeface="Calibri"/>
              <a:buAutoNum type="arabicPeriod"/>
            </a:pPr>
            <a:r>
              <a:rPr lang="ru-RU" sz="1700" dirty="0"/>
              <a:t>Повторный анализ ограничений.</a:t>
            </a:r>
            <a:endParaRPr sz="1700" dirty="0"/>
          </a:p>
        </p:txBody>
      </p:sp>
      <p:sp>
        <p:nvSpPr>
          <p:cNvPr id="213" name="Google Shape;213;g34948832214_0_30"/>
          <p:cNvSpPr txBox="1"/>
          <p:nvPr/>
        </p:nvSpPr>
        <p:spPr>
          <a:xfrm>
            <a:off x="7495526" y="5569815"/>
            <a:ext cx="25635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Инструменты проверки моделей</a:t>
            </a:r>
            <a:endParaRPr/>
          </a:p>
        </p:txBody>
      </p:sp>
      <p:pic>
        <p:nvPicPr>
          <p:cNvPr id="214" name="Google Shape;214;g34948832214_0_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1468383"/>
            <a:ext cx="5362576" cy="391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872</Words>
  <Application>Microsoft Office PowerPoint</Application>
  <PresentationFormat>Широкоэкранный</PresentationFormat>
  <Paragraphs>149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Calibri</vt:lpstr>
      <vt:lpstr>Тема Office</vt:lpstr>
      <vt:lpstr>Глава 13. Инструменты формальной верификации</vt:lpstr>
      <vt:lpstr>Содержание</vt:lpstr>
      <vt:lpstr>Инструменты формальной верификации</vt:lpstr>
      <vt:lpstr>Когда использовать формальную верификацию?</vt:lpstr>
      <vt:lpstr>Анализ RTL (линтинг)</vt:lpstr>
      <vt:lpstr>Инструменты формальной верификации в анализе RTL</vt:lpstr>
      <vt:lpstr>Проверка эквивалентности</vt:lpstr>
      <vt:lpstr>Особенности проверки эквивалентности</vt:lpstr>
      <vt:lpstr>Инструменты для проверки моделей</vt:lpstr>
      <vt:lpstr>Преимущества и ограничения проверки моделей</vt:lpstr>
      <vt:lpstr>Полуформальная верификация</vt:lpstr>
      <vt:lpstr>Преимущества и ограничения полуформальной верификации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Георгий Перов</dc:creator>
  <cp:lastModifiedBy>Алина Тимощук</cp:lastModifiedBy>
  <cp:revision>2</cp:revision>
  <dcterms:created xsi:type="dcterms:W3CDTF">2025-02-05T13:07:34Z</dcterms:created>
  <dcterms:modified xsi:type="dcterms:W3CDTF">2025-04-10T20:57:55Z</dcterms:modified>
</cp:coreProperties>
</file>