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7kuiVnBXvMZrvtKtQ3gsuPw8c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70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3245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77949" y="2600909"/>
            <a:ext cx="7232651" cy="179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4300"/>
              <a:buFont typeface="Calibri"/>
              <a:buNone/>
            </a:pPr>
            <a:r>
              <a:rPr lang="ru-RU" sz="4300" b="1">
                <a:solidFill>
                  <a:srgbClr val="B02521"/>
                </a:solidFill>
              </a:rPr>
              <a:t>Глава 1. Введение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4000">
              <a:solidFill>
                <a:srgbClr val="B02521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2"/>
          </p:nvPr>
        </p:nvSpPr>
        <p:spPr>
          <a:xfrm>
            <a:off x="893925" y="1993950"/>
            <a:ext cx="6024300" cy="16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endParaRPr sz="180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en-US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Возможные неудачи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en-US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Перенимаем опыт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en-US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Кому будет полезен курс?</a:t>
            </a:r>
            <a:endParaRPr sz="170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1. Введение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2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5332F"/>
                </a:solidFill>
                <a:latin typeface="Calibri"/>
                <a:ea typeface="Calibri"/>
                <a:cs typeface="Calibri"/>
                <a:sym typeface="Calibri"/>
              </a:rPr>
              <a:t>Возможные неудачи</a:t>
            </a:r>
            <a:endParaRPr sz="4000">
              <a:solidFill>
                <a:srgbClr val="B5332F"/>
              </a:solidFill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6453476" y="1509013"/>
            <a:ext cx="5040969" cy="454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>
                <a:solidFill>
                  <a:srgbClr val="B02521"/>
                </a:solidFill>
              </a:rPr>
              <a:t>Единственный способ вернуть проект на правильный путь – это перестать думать о том, как он должен работать, и начать думать о том, почему он может не работать.</a:t>
            </a:r>
            <a:endParaRPr>
              <a:solidFill>
                <a:srgbClr val="B02521"/>
              </a:solidFill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2"/>
          </p:nvPr>
        </p:nvSpPr>
        <p:spPr>
          <a:xfrm>
            <a:off x="697550" y="2224225"/>
            <a:ext cx="55563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700" dirty="0"/>
              <a:t>Автор книги, проектируя ключевую часть важного чипа, придерживался всех этапов проекта, и разработка шла гладко, но незадолго до окончания работ начали поступать сообщения об ошибках:</a:t>
            </a:r>
            <a:endParaRPr sz="1700" dirty="0">
              <a:solidFill>
                <a:srgbClr val="B02521"/>
              </a:solidFill>
            </a:endParaRPr>
          </a:p>
          <a:p>
            <a:pPr marL="230400" lvl="0" indent="-183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Сроки сдачи проекта были под угрозой;</a:t>
            </a:r>
            <a:endParaRPr sz="1700" dirty="0"/>
          </a:p>
          <a:p>
            <a:pPr marL="230400" lvl="0" indent="-183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Разработанный тестбенч был не способен выявить проблемные места дизайна из-за сложности;</a:t>
            </a:r>
            <a:endParaRPr sz="1700" dirty="0"/>
          </a:p>
          <a:p>
            <a:pPr marL="230400" lvl="0" indent="-183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Нужно было понять, в каких ситуациях проект может не работать. </a:t>
            </a:r>
            <a:endParaRPr sz="1700"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1. Введение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Возможные неудачи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3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5332F"/>
                </a:solidFill>
                <a:latin typeface="Calibri"/>
                <a:ea typeface="Calibri"/>
                <a:cs typeface="Calibri"/>
                <a:sym typeface="Calibri"/>
              </a:rPr>
              <a:t>Перенимаем опыт</a:t>
            </a:r>
            <a:endParaRPr sz="4000">
              <a:solidFill>
                <a:srgbClr val="B5332F"/>
              </a:solidFill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6453476" y="2224213"/>
            <a:ext cx="5040900" cy="45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1700" dirty="0"/>
              <a:t>Разрешить эти проблемы может помочь:</a:t>
            </a:r>
            <a:endParaRPr sz="1700" dirty="0"/>
          </a:p>
          <a:p>
            <a:pPr marL="22860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Изучение опыта продвинутых команд верификации;</a:t>
            </a:r>
            <a:endParaRPr sz="1700" dirty="0"/>
          </a:p>
          <a:p>
            <a:pPr marL="228600" lvl="0" indent="-184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 smtClean="0"/>
              <a:t>Анализ </a:t>
            </a:r>
            <a:r>
              <a:rPr lang="ru-RU" sz="1700" dirty="0"/>
              <a:t>их успехов и ошибок.</a:t>
            </a:r>
            <a:endParaRPr sz="1700"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2"/>
          </p:nvPr>
        </p:nvSpPr>
        <p:spPr>
          <a:xfrm>
            <a:off x="697555" y="2224216"/>
            <a:ext cx="5279100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700" dirty="0"/>
              <a:t>Проблемы, с которыми сталкиваются разработчики интегральных схем:</a:t>
            </a:r>
            <a:endParaRPr sz="1700" dirty="0"/>
          </a:p>
          <a:p>
            <a:pPr marL="0" lvl="0" indent="-183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Растущие размеры проектов;</a:t>
            </a:r>
            <a:endParaRPr sz="1700" dirty="0"/>
          </a:p>
          <a:p>
            <a:pPr marL="0" lvl="0" indent="-183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Их сложность;</a:t>
            </a:r>
            <a:endParaRPr sz="1700" dirty="0"/>
          </a:p>
          <a:p>
            <a:pPr marL="0" lvl="0" indent="-183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/>
              <a:t>Сокращение циклов разработки.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700" dirty="0">
              <a:solidFill>
                <a:srgbClr val="B02521"/>
              </a:solidFill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1. Введение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Перенимаем опыт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4</a:t>
            </a:fld>
            <a:endParaRPr sz="2000">
              <a:solidFill>
                <a:srgbClr val="B02521"/>
              </a:solidFill>
            </a:endParaRPr>
          </a:p>
        </p:txBody>
      </p:sp>
      <p:cxnSp>
        <p:nvCxnSpPr>
          <p:cNvPr id="121" name="Google Shape;121;p4"/>
          <p:cNvCxnSpPr/>
          <p:nvPr/>
        </p:nvCxnSpPr>
        <p:spPr>
          <a:xfrm>
            <a:off x="3233377" y="4254407"/>
            <a:ext cx="0" cy="11994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2" name="Google Shape;122;p4"/>
          <p:cNvSpPr txBox="1"/>
          <p:nvPr/>
        </p:nvSpPr>
        <p:spPr>
          <a:xfrm>
            <a:off x="593825" y="5680400"/>
            <a:ext cx="52791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600"/>
              <a:buFont typeface="Arial"/>
              <a:buNone/>
            </a:pPr>
            <a:r>
              <a:rPr lang="ru-RU" sz="2000" b="1" i="0" u="none" strike="noStrike" cap="none" dirty="0" smtClean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Низкая эффективность </a:t>
            </a:r>
            <a:r>
              <a:rPr lang="ru-RU" sz="2000" b="1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устаревших методов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8828694" y="4254389"/>
            <a:ext cx="0" cy="11994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4" name="Google Shape;124;p4"/>
          <p:cNvSpPr txBox="1"/>
          <p:nvPr/>
        </p:nvSpPr>
        <p:spPr>
          <a:xfrm>
            <a:off x="6238650" y="5680400"/>
            <a:ext cx="5180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800"/>
              <a:buFont typeface="Arial"/>
              <a:buNone/>
            </a:pPr>
            <a:r>
              <a:rPr lang="ru-RU" sz="2000" b="1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Бесценный опыт для решения собственных задач по верификации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697555" y="127680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Кому будет полезен курс?</a:t>
            </a:r>
            <a:endParaRPr sz="4000"/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2"/>
          </p:nvPr>
        </p:nvSpPr>
        <p:spPr>
          <a:xfrm>
            <a:off x="805125" y="2145000"/>
            <a:ext cx="6296400" cy="411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Исследователям;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Студентам инженерных специальностей;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Руководителям проектов в области разработки интегральных схем;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Архитекторам;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Системным разработчикам;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Интеграторам;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Разработчикам программного обеспечения или инструментов;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Инженерам по проектированию;</a:t>
            </a:r>
            <a:endParaRPr sz="1700" dirty="0"/>
          </a:p>
          <a:p>
            <a:pPr marL="230400" lvl="0" indent="-230400" algn="l" rtl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en-US" sz="1700" dirty="0"/>
              <a:t> </a:t>
            </a:r>
            <a:r>
              <a:rPr lang="ru-RU" sz="1700" dirty="0"/>
              <a:t>Инженерам по верификации.</a:t>
            </a:r>
            <a:endParaRPr sz="1700" dirty="0"/>
          </a:p>
        </p:txBody>
      </p:sp>
      <p:sp>
        <p:nvSpPr>
          <p:cNvPr id="132" name="Google Shape;132;p5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1. Введение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Кому будет полезен курс?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5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01517" y="1670177"/>
            <a:ext cx="4369130" cy="436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 sz="4000"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2"/>
          </p:nvPr>
        </p:nvSpPr>
        <p:spPr>
          <a:xfrm>
            <a:off x="697550" y="2224225"/>
            <a:ext cx="4755600" cy="3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700"/>
              <a:t>К концу прохождения курса слушатели достигнут полного понимания процесса верификации и того, как продвинутые команды в индустрии достигают своих целей.</a:t>
            </a:r>
            <a:endParaRPr sz="1700"/>
          </a:p>
        </p:txBody>
      </p:sp>
      <p:sp>
        <p:nvSpPr>
          <p:cNvPr id="143" name="Google Shape;143;p6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1. Введение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6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46" name="Google Shape;146;p6" title="2094558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0100" y="1908056"/>
            <a:ext cx="5910400" cy="3939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F4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803" y="2834803"/>
            <a:ext cx="1188394" cy="118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5109048"/>
            <a:ext cx="1352550" cy="6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0750" y="1253652"/>
            <a:ext cx="2730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277</Words>
  <Application>Microsoft Office PowerPoint</Application>
  <PresentationFormat>Произвольный</PresentationFormat>
  <Paragraphs>55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Глава 1. Введение</vt:lpstr>
      <vt:lpstr>Содержание</vt:lpstr>
      <vt:lpstr>Возможные неудачи</vt:lpstr>
      <vt:lpstr>Перенимаем опыт</vt:lpstr>
      <vt:lpstr>Кому будет полезен курс?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Введение</dc:title>
  <dc:creator>Алина</dc:creator>
  <cp:lastModifiedBy>R</cp:lastModifiedBy>
  <cp:revision>2</cp:revision>
  <dcterms:modified xsi:type="dcterms:W3CDTF">2025-04-10T06:32:17Z</dcterms:modified>
</cp:coreProperties>
</file>