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ee03jyrtCQLwfeulkw4s1/QRS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70" y="-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127551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4" name="Google Shape;114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1" name="Google Shape;14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0" name="Google Shape;18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377949" y="2600909"/>
            <a:ext cx="7232651" cy="1790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4300"/>
              <a:buFont typeface="Calibri"/>
              <a:buNone/>
            </a:pPr>
            <a:r>
              <a:rPr lang="ru-RU" sz="4300" b="1">
                <a:solidFill>
                  <a:srgbClr val="B02521"/>
                </a:solidFill>
              </a:rPr>
              <a:t>Глава 2. Проблемы верификации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Фрагментация в проектной цепочке</a:t>
            </a:r>
            <a:endParaRPr/>
          </a:p>
        </p:txBody>
      </p:sp>
      <p:sp>
        <p:nvSpPr>
          <p:cNvPr id="194" name="Google Shape;194;p10"/>
          <p:cNvSpPr txBox="1">
            <a:spLocks noGrp="1"/>
          </p:cNvSpPr>
          <p:nvPr>
            <p:ph type="body" idx="2"/>
          </p:nvPr>
        </p:nvSpPr>
        <p:spPr>
          <a:xfrm>
            <a:off x="697550" y="2651975"/>
            <a:ext cx="4498800" cy="1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Фрагментация проявляется и при переходе от проекта к проекту. </a:t>
            </a:r>
            <a:endParaRPr sz="1700" dirty="0"/>
          </a:p>
          <a:p>
            <a:pPr marL="0" lvl="0" indent="0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Ни один инструмент или метод верификации в одиночку не решит проблему фрагментации. Только целостный подход к верификации способен уменьшить фрагментацию.</a:t>
            </a:r>
            <a:endParaRPr sz="1700" dirty="0"/>
          </a:p>
        </p:txBody>
      </p:sp>
      <p:sp>
        <p:nvSpPr>
          <p:cNvPr id="195" name="Google Shape;195;p10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Фрагментация в проектной цепочке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0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467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10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98" name="Google Shape;19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20850" y="2451900"/>
            <a:ext cx="6605750" cy="276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/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2"/>
          </p:nvPr>
        </p:nvSpPr>
        <p:spPr>
          <a:xfrm>
            <a:off x="969450" y="2309750"/>
            <a:ext cx="4559400" cy="29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-107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Существует множество проблем верификации, которые можно решить, используя продвинутые подходы.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Быстрое обнаружение ошибок полезно только тогда, когда это ускоряет весь процесс разработки.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Для уменьшения фрагментации необходим целостный подход к верификации.</a:t>
            </a:r>
            <a:endParaRPr sz="1700" dirty="0"/>
          </a:p>
        </p:txBody>
      </p:sp>
      <p:sp>
        <p:nvSpPr>
          <p:cNvPr id="206" name="Google Shape;206;p11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Заключение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4467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11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209" name="Google Shape;209;p11" title="4320863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9974" y="1484750"/>
            <a:ext cx="4559400" cy="45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4F4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pic>
        <p:nvPicPr>
          <p:cNvPr id="215" name="Google Shape;21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1803" y="2834803"/>
            <a:ext cx="1188394" cy="118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19725" y="5109048"/>
            <a:ext cx="1352550" cy="615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0750" y="1253652"/>
            <a:ext cx="27305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body" idx="2"/>
          </p:nvPr>
        </p:nvSpPr>
        <p:spPr>
          <a:xfrm>
            <a:off x="697550" y="2317600"/>
            <a:ext cx="5696700" cy="36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 smtClean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Проблемы </a:t>
            </a: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верификации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Источники функциональных ошибок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Решения проблемы функциональных ошибок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Когда проекты следует заканчивать?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Нехватка времени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Проблемы, связанные с ограниченностью ресурсов, и их решения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Фрагментация типичного процесса верификации</a:t>
            </a:r>
            <a:endParaRPr sz="2000" dirty="0">
              <a:solidFill>
                <a:srgbClr val="B0252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02521"/>
              </a:buClr>
              <a:buSzPts val="2000"/>
              <a:buFont typeface="Calibri"/>
              <a:buChar char="⦿"/>
            </a:pPr>
            <a:r>
              <a:rPr lang="ru-RU" sz="2000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 Фрагментация в проектной цепочке</a:t>
            </a:r>
            <a:endParaRPr sz="2000" dirty="0">
              <a:solidFill>
                <a:srgbClr val="B02521"/>
              </a:solidFill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Содержание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2</a:t>
            </a:fld>
            <a:endParaRPr sz="2000">
              <a:solidFill>
                <a:srgbClr val="B0252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 smtClean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Проблемы </a:t>
            </a: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верификации</a:t>
            </a:r>
            <a:endParaRPr dirty="0">
              <a:solidFill>
                <a:srgbClr val="B02521"/>
              </a:solidFill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body" idx="2"/>
          </p:nvPr>
        </p:nvSpPr>
        <p:spPr>
          <a:xfrm>
            <a:off x="818405" y="2701637"/>
            <a:ext cx="5279100" cy="22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700" dirty="0" smtClean="0"/>
              <a:t>Современные проблемы </a:t>
            </a:r>
            <a:r>
              <a:rPr lang="ru-RU" sz="1700" dirty="0"/>
              <a:t>верификации можно разделить на три категории: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Пропущенные ошибки;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Нехватка времени;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AutoNum type="arabicPeriod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Ограниченность ресурсов.</a:t>
            </a:r>
            <a:endParaRPr sz="17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Рассмотрим подробнее каждую из этих проблем.</a:t>
            </a:r>
            <a:endParaRPr sz="1700" dirty="0"/>
          </a:p>
        </p:txBody>
      </p:sp>
      <p:sp>
        <p:nvSpPr>
          <p:cNvPr id="107" name="Google Shape;107;p3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Текущие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3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10" name="Google Shape;110;p3" title="2204.i402.032.F.m004.c9.Microchip concept flat background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76800" y="1619724"/>
            <a:ext cx="5366252" cy="4614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Источники функциональных ошибок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2"/>
          </p:nvPr>
        </p:nvSpPr>
        <p:spPr>
          <a:xfrm>
            <a:off x="788179" y="2734780"/>
            <a:ext cx="5279100" cy="19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Наиболее распространенными источниками функциональных ошибок в конечных продуктах являются: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Ошибки в проектировании;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Неверные или неполные спецификации;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๏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Внесенные в спецификации изменения.</a:t>
            </a:r>
            <a:endParaRPr sz="1700" dirty="0"/>
          </a:p>
        </p:txBody>
      </p:sp>
      <p:sp>
        <p:nvSpPr>
          <p:cNvPr id="118" name="Google Shape;118;p4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Источники функциональных ошибок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4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21" name="Google Shape;121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5976800" y="1790185"/>
            <a:ext cx="5466754" cy="3860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Решения проблемы функциональных ошибок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2"/>
          </p:nvPr>
        </p:nvSpPr>
        <p:spPr>
          <a:xfrm>
            <a:off x="785500" y="2655025"/>
            <a:ext cx="4108800" cy="38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Ошибки проектирования 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Неполные или неверные </a:t>
            </a:r>
            <a:r>
              <a:rPr lang="ru-RU" sz="1700" dirty="0"/>
              <a:t>	спецификации</a:t>
            </a:r>
            <a:endParaRPr sz="1700"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Ошибки в коммуникации 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alibri"/>
              <a:buChar char="◉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«Ошибки на миллион»</a:t>
            </a:r>
            <a:endParaRPr sz="1700" dirty="0"/>
          </a:p>
        </p:txBody>
      </p:sp>
      <p:sp>
        <p:nvSpPr>
          <p:cNvPr id="129" name="Google Shape;129;p5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Решения проблемы функциональных ошибок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5</a:t>
            </a:fld>
            <a:endParaRPr sz="2000">
              <a:solidFill>
                <a:srgbClr val="B02521"/>
              </a:solidFill>
            </a:endParaRPr>
          </a:p>
        </p:txBody>
      </p:sp>
      <p:cxnSp>
        <p:nvCxnSpPr>
          <p:cNvPr id="132" name="Google Shape;132;p5"/>
          <p:cNvCxnSpPr/>
          <p:nvPr/>
        </p:nvCxnSpPr>
        <p:spPr>
          <a:xfrm>
            <a:off x="4448828" y="3202029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3" name="Google Shape;133;p5"/>
          <p:cNvCxnSpPr/>
          <p:nvPr/>
        </p:nvCxnSpPr>
        <p:spPr>
          <a:xfrm>
            <a:off x="4448828" y="3999744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4" name="Google Shape;134;p5"/>
          <p:cNvCxnSpPr/>
          <p:nvPr/>
        </p:nvCxnSpPr>
        <p:spPr>
          <a:xfrm>
            <a:off x="4448828" y="4684454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5"/>
          <p:cNvCxnSpPr/>
          <p:nvPr/>
        </p:nvCxnSpPr>
        <p:spPr>
          <a:xfrm>
            <a:off x="4448828" y="5292500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6" name="Google Shape;136;p5"/>
          <p:cNvSpPr txBox="1"/>
          <p:nvPr/>
        </p:nvSpPr>
        <p:spPr>
          <a:xfrm>
            <a:off x="6661625" y="2655025"/>
            <a:ext cx="5164500" cy="37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◉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инструментов для повышения качества программного кода и разработки тестбенчей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◉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Внедрение исполняемых спецификаций и проведения тщательных процессов рецензирования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◉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Аккуратная интеграция всех компонентов вместе и всестороннее тестирование итоговой системы</a:t>
            </a:r>
            <a:endParaRPr sz="1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◉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Использование новых или </a:t>
            </a:r>
            <a:r>
              <a:rPr lang="ru-RU" sz="17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более эффективных </a:t>
            </a: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инструментов и процессов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697550" y="2311175"/>
            <a:ext cx="4728000" cy="5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ru-RU"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Назовем некоторые источники функциональных ошибок и их решения:</a:t>
            </a:r>
            <a:endParaRPr sz="1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Когда проекты следует заканчивать?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144" name="Google Shape;144;p6"/>
          <p:cNvSpPr txBox="1">
            <a:spLocks noGrp="1"/>
          </p:cNvSpPr>
          <p:nvPr>
            <p:ph type="body" idx="2"/>
          </p:nvPr>
        </p:nvSpPr>
        <p:spPr>
          <a:xfrm>
            <a:off x="939230" y="2224216"/>
            <a:ext cx="4325700" cy="14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65"/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Преждевременное завершение проекта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1700" dirty="0"/>
          </a:p>
          <a:p>
            <a:pPr marL="0" lvl="0" indent="-1079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Позднее завершение проекта</a:t>
            </a:r>
            <a:endParaRPr sz="1700" dirty="0"/>
          </a:p>
        </p:txBody>
      </p:sp>
      <p:sp>
        <p:nvSpPr>
          <p:cNvPr id="145" name="Google Shape;145;p6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Когда проекты следует заканчивать?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6</a:t>
            </a:fld>
            <a:endParaRPr sz="2000">
              <a:solidFill>
                <a:srgbClr val="B02521"/>
              </a:solidFill>
            </a:endParaRPr>
          </a:p>
        </p:txBody>
      </p:sp>
      <p:cxnSp>
        <p:nvCxnSpPr>
          <p:cNvPr id="148" name="Google Shape;148;p6"/>
          <p:cNvCxnSpPr/>
          <p:nvPr/>
        </p:nvCxnSpPr>
        <p:spPr>
          <a:xfrm>
            <a:off x="5075567" y="2835176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9" name="Google Shape;149;p6"/>
          <p:cNvCxnSpPr/>
          <p:nvPr/>
        </p:nvCxnSpPr>
        <p:spPr>
          <a:xfrm>
            <a:off x="5075567" y="3579257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0" name="Google Shape;150;p6"/>
          <p:cNvSpPr txBox="1"/>
          <p:nvPr/>
        </p:nvSpPr>
        <p:spPr>
          <a:xfrm>
            <a:off x="6994954" y="2224234"/>
            <a:ext cx="4767900" cy="22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Серьезные ошибки, обнаруженные на поздних этапах</a:t>
            </a: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Потеря конкурентного преимущества на рынке </a:t>
            </a:r>
            <a:endParaRPr sz="17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2164925" y="4798400"/>
            <a:ext cx="69729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-RU" sz="17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Таким образом, в каждом проекте момент завершения проекта может быть определен по-разному на основе опыта, данных и интуиции.</a:t>
            </a:r>
            <a:endParaRPr sz="1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Нехватка времени</a:t>
            </a:r>
            <a:endParaRPr>
              <a:solidFill>
                <a:srgbClr val="B02521"/>
              </a:solidFill>
            </a:endParaRPr>
          </a:p>
        </p:txBody>
      </p:sp>
      <p:sp>
        <p:nvSpPr>
          <p:cNvPr id="158" name="Google Shape;158;p7"/>
          <p:cNvSpPr txBox="1">
            <a:spLocks noGrp="1"/>
          </p:cNvSpPr>
          <p:nvPr>
            <p:ph type="body" idx="2"/>
          </p:nvPr>
        </p:nvSpPr>
        <p:spPr>
          <a:xfrm>
            <a:off x="697550" y="2321625"/>
            <a:ext cx="5141400" cy="30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 smtClean="0">
                <a:latin typeface="Calibri"/>
                <a:ea typeface="Calibri"/>
                <a:cs typeface="Calibri"/>
                <a:sym typeface="Calibri"/>
              </a:rPr>
              <a:t> Примерно </a:t>
            </a: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98% ошибок в проекте можно обнаружить за счет стандартных </a:t>
            </a:r>
            <a:r>
              <a:rPr lang="ru-RU" sz="1700" dirty="0" smtClean="0">
                <a:latin typeface="Calibri"/>
                <a:ea typeface="Calibri"/>
                <a:cs typeface="Calibri"/>
                <a:sym typeface="Calibri"/>
              </a:rPr>
              <a:t>методик.</a:t>
            </a: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/>
              <a:t> </a:t>
            </a:r>
            <a:r>
              <a:rPr lang="ru-RU" sz="1700" dirty="0" smtClean="0"/>
              <a:t>Н</a:t>
            </a:r>
            <a:r>
              <a:rPr lang="ru-RU" sz="1700" dirty="0" smtClean="0">
                <a:latin typeface="Calibri"/>
                <a:ea typeface="Calibri"/>
                <a:cs typeface="Calibri"/>
                <a:sym typeface="Calibri"/>
              </a:rPr>
              <a:t>а </a:t>
            </a: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оставшиеся 2% уходит больше всего времени и усилий.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Быстрое выявление ошибок полезно только тогда, когда это ускоряет весь процесс разработки.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Чаще всего, если ошибка обнаружена поздно, срок сдачи проекта сдвигается (см. рис).</a:t>
            </a:r>
            <a:endParaRPr sz="1700" dirty="0"/>
          </a:p>
        </p:txBody>
      </p:sp>
      <p:sp>
        <p:nvSpPr>
          <p:cNvPr id="159" name="Google Shape;159;p7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7101529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Нехватка времени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7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38982" y="2050860"/>
            <a:ext cx="5941060" cy="3953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xfrm>
            <a:off x="697549" y="1267175"/>
            <a:ext cx="7618677" cy="12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Проблемы, связанные с ограниченностью ресурсов, и их решения</a:t>
            </a:r>
            <a:endParaRPr dirty="0">
              <a:solidFill>
                <a:srgbClr val="B02521"/>
              </a:solidFill>
            </a:endParaRPr>
          </a:p>
        </p:txBody>
      </p:sp>
      <p:sp>
        <p:nvSpPr>
          <p:cNvPr id="169" name="Google Shape;169;p8"/>
          <p:cNvSpPr txBox="1">
            <a:spLocks noGrp="1"/>
          </p:cNvSpPr>
          <p:nvPr>
            <p:ph type="body" idx="2"/>
          </p:nvPr>
        </p:nvSpPr>
        <p:spPr>
          <a:xfrm>
            <a:off x="697554" y="2321625"/>
            <a:ext cx="5279245" cy="3497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Нехватка квалифицированных кадров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Дорогие лицензии на специализированные инструменты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Инструменты верификации решают только одну специфическую задачу</a:t>
            </a:r>
            <a:endParaRPr sz="1700" dirty="0"/>
          </a:p>
          <a:p>
            <a:pPr marL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Noto Sans Symbols"/>
              <a:buChar char="⦿"/>
            </a:pPr>
            <a:r>
              <a:rPr lang="ru-RU" sz="1700" dirty="0">
                <a:latin typeface="Calibri"/>
                <a:ea typeface="Calibri"/>
                <a:cs typeface="Calibri"/>
                <a:sym typeface="Calibri"/>
              </a:rPr>
              <a:t> Повторная разработка одних и тех же данных для разных инструментов </a:t>
            </a:r>
            <a:endParaRPr sz="1700" dirty="0"/>
          </a:p>
        </p:txBody>
      </p:sp>
      <p:sp>
        <p:nvSpPr>
          <p:cNvPr id="170" name="Google Shape;170;p8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7101529" y="479445"/>
            <a:ext cx="24051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 dirty="0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Проблемы, связанные с ограниченностью ресурсов, и их решения</a:t>
            </a: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8</a:t>
            </a:fld>
            <a:endParaRPr sz="2000">
              <a:solidFill>
                <a:srgbClr val="B02521"/>
              </a:solidFill>
            </a:endParaRPr>
          </a:p>
        </p:txBody>
      </p:sp>
      <p:cxnSp>
        <p:nvCxnSpPr>
          <p:cNvPr id="173" name="Google Shape;173;p8"/>
          <p:cNvCxnSpPr/>
          <p:nvPr/>
        </p:nvCxnSpPr>
        <p:spPr>
          <a:xfrm>
            <a:off x="5704892" y="2877695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4" name="Google Shape;174;p8"/>
          <p:cNvCxnSpPr/>
          <p:nvPr/>
        </p:nvCxnSpPr>
        <p:spPr>
          <a:xfrm>
            <a:off x="5704892" y="3491962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5" name="Google Shape;175;p8"/>
          <p:cNvCxnSpPr/>
          <p:nvPr/>
        </p:nvCxnSpPr>
        <p:spPr>
          <a:xfrm>
            <a:off x="5704892" y="4070241"/>
            <a:ext cx="1514100" cy="0"/>
          </a:xfrm>
          <a:prstGeom prst="straightConnector1">
            <a:avLst/>
          </a:prstGeom>
          <a:noFill/>
          <a:ln w="57150" cap="flat" cmpd="sng">
            <a:solidFill>
              <a:srgbClr val="B0252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Google Shape;176;p8"/>
          <p:cNvSpPr txBox="1"/>
          <p:nvPr/>
        </p:nvSpPr>
        <p:spPr>
          <a:xfrm>
            <a:off x="7898887" y="2321561"/>
            <a:ext cx="3751800" cy="3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Создание специализированных учебных заведений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Создание универсальных блоков, подходящих для любых проектов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Char char="⦿"/>
            </a:pPr>
            <a:r>
              <a:rPr lang="ru-RU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Создание сред, которые могут быстро проверять блоки в разном системном окружении</a:t>
            </a:r>
            <a:endParaRPr sz="1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title"/>
          </p:nvPr>
        </p:nvSpPr>
        <p:spPr>
          <a:xfrm>
            <a:off x="697555" y="1356154"/>
            <a:ext cx="5279245" cy="868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02521"/>
              </a:buClr>
              <a:buSzPts val="2400"/>
              <a:buFont typeface="Calibri"/>
              <a:buNone/>
            </a:pPr>
            <a:r>
              <a:rPr lang="ru-RU" b="1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Фрагментация типичного процесса верификации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body" idx="2"/>
          </p:nvPr>
        </p:nvSpPr>
        <p:spPr>
          <a:xfrm>
            <a:off x="697550" y="2651975"/>
            <a:ext cx="4936800" cy="321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Одной из главных причин снижения скорости и эффективности является фрагментация процесса верификации.</a:t>
            </a:r>
            <a:endParaRPr sz="1700" dirty="0">
              <a:solidFill>
                <a:srgbClr val="B0252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В типичном процессе верификации передача информации между этапами – вертикальное повторное использование (</a:t>
            </a:r>
            <a:r>
              <a:rPr lang="ru-RU" sz="17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vertical</a:t>
            </a: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reuse</a:t>
            </a: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– практически отсутствует. Это приводит к «информационному застою» (</a:t>
            </a:r>
            <a:r>
              <a:rPr lang="ru-RU" sz="17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17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rot</a:t>
            </a:r>
            <a:r>
              <a:rPr lang="ru-RU" sz="17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sz="17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4448818" y="479445"/>
            <a:ext cx="24051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Глава 2. Проблемы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/>
          <p:nvPr/>
        </p:nvSpPr>
        <p:spPr>
          <a:xfrm>
            <a:off x="7101529" y="479445"/>
            <a:ext cx="24051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ru-RU" sz="1200" b="0" i="0" u="none" strike="noStrike" cap="none">
                <a:solidFill>
                  <a:srgbClr val="B02521"/>
                </a:solidFill>
                <a:latin typeface="Calibri"/>
                <a:ea typeface="Calibri"/>
                <a:cs typeface="Calibri"/>
                <a:sym typeface="Calibri"/>
              </a:rPr>
              <a:t>Фрагментация типичного процесса верификации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 txBox="1">
            <a:spLocks noGrp="1"/>
          </p:cNvSpPr>
          <p:nvPr>
            <p:ph type="sldNum" idx="12"/>
          </p:nvPr>
        </p:nvSpPr>
        <p:spPr>
          <a:xfrm>
            <a:off x="9979738" y="573881"/>
            <a:ext cx="33336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ru-RU" sz="2000">
                <a:solidFill>
                  <a:srgbClr val="B02521"/>
                </a:solidFill>
              </a:rPr>
              <a:t>9</a:t>
            </a:fld>
            <a:endParaRPr sz="2000">
              <a:solidFill>
                <a:srgbClr val="B02521"/>
              </a:solidFill>
            </a:endParaRPr>
          </a:p>
        </p:txBody>
      </p:sp>
      <p:pic>
        <p:nvPicPr>
          <p:cNvPr id="187" name="Google Shape;187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43200" y="1989175"/>
            <a:ext cx="6344700" cy="361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575</Words>
  <Application>Microsoft Office PowerPoint</Application>
  <PresentationFormat>Произвольный</PresentationFormat>
  <Paragraphs>113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Глава 2. Проблемы верификации</vt:lpstr>
      <vt:lpstr>Содержание</vt:lpstr>
      <vt:lpstr>Проблемы верификации</vt:lpstr>
      <vt:lpstr>Источники функциональных ошибок</vt:lpstr>
      <vt:lpstr>Решения проблемы функциональных ошибок</vt:lpstr>
      <vt:lpstr>Когда проекты следует заканчивать?</vt:lpstr>
      <vt:lpstr>Нехватка времени</vt:lpstr>
      <vt:lpstr>Проблемы, связанные с ограниченностью ресурсов, и их решения</vt:lpstr>
      <vt:lpstr>Фрагментация типичного процесса верификации</vt:lpstr>
      <vt:lpstr>Фрагментация в проектной цепочке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2. Проблемы верификации</dc:title>
  <dc:creator>Георгий Перов</dc:creator>
  <cp:lastModifiedBy>R</cp:lastModifiedBy>
  <cp:revision>2</cp:revision>
  <dcterms:created xsi:type="dcterms:W3CDTF">2025-02-05T13:07:34Z</dcterms:created>
  <dcterms:modified xsi:type="dcterms:W3CDTF">2025-04-10T06:37:44Z</dcterms:modified>
</cp:coreProperties>
</file>