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7B5"/>
    <a:srgbClr val="9E4551"/>
    <a:srgbClr val="B41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ABC755-DFF6-429F-8A2A-462927E6C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33C201-F71C-0DA4-F73E-A714FCD53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5715B5-9CC0-D8FE-7BAC-AC7EAD43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063BD5-5A3B-7918-45E7-BFF3632F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5EE520-978A-9B1A-8A72-5C193EDA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53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56F970-3F67-3AAD-E608-F284E3A3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CC426D-A182-F6B2-459C-BE3198F94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AB50B4-1612-2082-9B00-55DB231F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1C0786-FE98-8118-7713-DCA307F0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C1B750-4CD3-6951-0C99-346C1F3E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06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6CF6A5-3F00-DF4A-B124-87B7446DE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FA7680-ED8A-B9CC-A3F8-4F4FC9FF4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B75BDE-B428-F2C5-ED6B-4149BCC0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2EA585-0561-B597-A434-821ADD64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B593ED-C095-709A-F3E2-E094DD5A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17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00B9A-D524-23D3-EF1C-28BCEAE1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44A61-74AC-9FBF-8B22-519BE369D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58C403-9C24-77AD-86EE-59B27EE7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4240B6-1DF0-9665-9465-1F9D39F1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B8ED92-7AE9-8754-48FC-F4D5E13A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836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76BC0-DE9B-8044-3061-C9CED3E8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38A19D-AC18-C8D6-70AE-99AD56C2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384FB6-0BAA-2E99-9CF1-DB8970D4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6CE612-5460-01A8-8D8C-A0A0AA6A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E59AA5-7C48-A7D0-9395-1DE18C64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5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0FBB3-7FA6-0C2A-0856-CB8117C1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B1F5A-BDC7-5607-A42B-44D434740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AEA8E3-52EB-36F2-427D-7B9A7D8E0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6EABCB-85AB-81F3-3BDC-3BED4A50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929231-B1AC-016E-E855-0CFF7D56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9F6D2-43D0-8AFE-C5EF-15332A2A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323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2646B-92A0-02C9-6B00-A8318AB8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0F7F5F-66B5-35BC-C1FA-122448061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68F91-163B-277D-D43C-FAF859FF5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4E0F17-D672-9B95-6553-10837F76E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78729B-3639-EB7A-4DA5-A28B648F1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056B4E-B8AF-F334-FA77-162BB97E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47C7E15-CD87-DD9C-3CB1-E7B8A8B6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7803863-01CF-9AE8-4B74-552DA83A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63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C31E9-D07D-4BB2-5610-EFC14DEE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06F02CE-2F97-7B82-7E54-7D56124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CDF99C-3214-4B97-403E-42EBEC00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E401E9-E7F0-5A6E-6D56-8257A087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25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2D28D9C-3CD4-EC4F-380F-8CB01B6F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92A0E07-A00C-CDB5-C4B5-756A82D5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252992-3E43-B24C-D427-8F225F27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28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E0870-908B-4F72-A191-B48AFBB7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A5B8C5-0C72-2344-8643-9F3576DFB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D71591-58F4-C62D-3899-78A402042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FEA3CF-BE65-FEB5-C33D-7C45489A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E11D9B-F17B-4D0C-FC90-A557DAA0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96B1A8-B1A6-8E25-F25C-B9A05614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62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122A6-4147-2E9D-E05F-0FB02775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43E554F-587A-B82A-EADE-6439F7A31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2511A2-5EBA-AA63-F0C4-F8C14B0CD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5FB0FC-21E4-BA9C-797E-1C6B5E7B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866971-DACC-1EF8-6356-B56A8F70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DEAE52-3564-AF9D-F856-AF5242B3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74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F463972-5E4B-AD87-08F3-7592EC6C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638182-D7E3-C0FB-CF4A-3324BF7E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B7FE47-B272-6A20-8619-8EEA51D2C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5B1F-D6A6-4865-91CD-F92BB730143D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0CED5B-AAA2-E610-38D8-1B927C818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B49501-23B7-025F-68CB-1383A4556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9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0BBFE500-1B14-B98F-0D5B-88BE1810A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7" y="335903"/>
            <a:ext cx="2026299" cy="98046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67E76DE-449B-5183-F348-0EAB18F85897}"/>
              </a:ext>
            </a:extLst>
          </p:cNvPr>
          <p:cNvSpPr/>
          <p:nvPr/>
        </p:nvSpPr>
        <p:spPr>
          <a:xfrm>
            <a:off x="651587" y="0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923C56E-5064-6F98-F713-B69FA290A7B1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0985B47-C503-93F1-E42D-8C93A344BE4B}"/>
              </a:ext>
            </a:extLst>
          </p:cNvPr>
          <p:cNvSpPr txBox="1"/>
          <p:nvPr/>
        </p:nvSpPr>
        <p:spPr>
          <a:xfrm>
            <a:off x="4070475" y="2575249"/>
            <a:ext cx="405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167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Romeo Silvestri</a:t>
            </a:r>
            <a:endParaRPr lang="it-IT" sz="2400" b="1" dirty="0">
              <a:solidFill>
                <a:srgbClr val="0167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4C21C8C-3B43-95E4-9647-F1217EA18956}"/>
              </a:ext>
            </a:extLst>
          </p:cNvPr>
          <p:cNvSpPr txBox="1"/>
          <p:nvPr/>
        </p:nvSpPr>
        <p:spPr>
          <a:xfrm>
            <a:off x="2927086" y="3228945"/>
            <a:ext cx="633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167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AgriData</a:t>
            </a:r>
            <a:r>
              <a:rPr lang="en-US" sz="2000" dirty="0">
                <a:solidFill>
                  <a:srgbClr val="0167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Analysis, Modeling, and Simulation Specialist</a:t>
            </a:r>
            <a:endParaRPr lang="it-IT" sz="2000" dirty="0">
              <a:solidFill>
                <a:srgbClr val="0167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9F5B7F9-529C-BB3C-49D2-2616EDB3EAA7}"/>
              </a:ext>
            </a:extLst>
          </p:cNvPr>
          <p:cNvSpPr txBox="1"/>
          <p:nvPr/>
        </p:nvSpPr>
        <p:spPr>
          <a:xfrm>
            <a:off x="3712026" y="4475411"/>
            <a:ext cx="476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rgbClr val="0167B5"/>
                </a:solidFill>
              </a:rPr>
              <a:t>FBK – Fondazione Bruno Kessler, Trento, </a:t>
            </a:r>
            <a:r>
              <a:rPr lang="it-IT" sz="2000" i="1" dirty="0" err="1">
                <a:solidFill>
                  <a:srgbClr val="0167B5"/>
                </a:solidFill>
              </a:rPr>
              <a:t>Italy</a:t>
            </a:r>
            <a:endParaRPr lang="it-IT" sz="2000" i="1" dirty="0">
              <a:solidFill>
                <a:srgbClr val="0167B5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55AC62E-B0ED-EB86-C61A-FE1FA8A78064}"/>
              </a:ext>
            </a:extLst>
          </p:cNvPr>
          <p:cNvSpPr txBox="1"/>
          <p:nvPr/>
        </p:nvSpPr>
        <p:spPr>
          <a:xfrm>
            <a:off x="569168" y="6081613"/>
            <a:ext cx="396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167B5"/>
                </a:solidFill>
              </a:rPr>
              <a:t>E-mail: silveromeo98@gmail.com</a:t>
            </a:r>
          </a:p>
        </p:txBody>
      </p:sp>
    </p:spTree>
    <p:extLst>
      <p:ext uri="{BB962C8B-B14F-4D97-AF65-F5344CB8AC3E}">
        <p14:creationId xmlns:p14="http://schemas.microsoft.com/office/powerpoint/2010/main" val="182198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0AEFC52-0A67-E602-C51B-763961C4393A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430AC5-6D0B-12D6-7047-A8D046C0E99E}"/>
              </a:ext>
            </a:extLst>
          </p:cNvPr>
          <p:cNvSpPr txBox="1"/>
          <p:nvPr/>
        </p:nvSpPr>
        <p:spPr>
          <a:xfrm>
            <a:off x="651585" y="366326"/>
            <a:ext cx="155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167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am I</a:t>
            </a:r>
            <a:endParaRPr lang="it-IT" sz="2400" b="1" dirty="0">
              <a:solidFill>
                <a:srgbClr val="0167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 descr="Immagine che contiene Viso umano, uomo, Fronte, persona&#10;&#10;Descrizione generata automaticamente">
            <a:extLst>
              <a:ext uri="{FF2B5EF4-FFF2-40B4-BE49-F238E27FC236}">
                <a16:creationId xmlns:a16="http://schemas.microsoft.com/office/drawing/2014/main" id="{756313C2-8FB5-4C08-E79D-0111C253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12" y="1320838"/>
            <a:ext cx="1754327" cy="1754327"/>
          </a:xfrm>
          <a:prstGeom prst="ellipse">
            <a:avLst/>
          </a:prstGeo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36ED16A1-E7CF-C0DA-D9FE-85791B1911BD}"/>
              </a:ext>
            </a:extLst>
          </p:cNvPr>
          <p:cNvSpPr/>
          <p:nvPr/>
        </p:nvSpPr>
        <p:spPr>
          <a:xfrm>
            <a:off x="1426804" y="5223313"/>
            <a:ext cx="9266078" cy="3478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D5A538C-E0AA-339D-AF1C-72EE324278ED}"/>
              </a:ext>
            </a:extLst>
          </p:cNvPr>
          <p:cNvSpPr txBox="1"/>
          <p:nvPr/>
        </p:nvSpPr>
        <p:spPr>
          <a:xfrm>
            <a:off x="3545633" y="1328385"/>
            <a:ext cx="6746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0167B5"/>
                </a:solidFill>
                <a:effectLst/>
                <a:latin typeface="-apple-system"/>
              </a:rPr>
              <a:t>🚀</a:t>
            </a:r>
            <a:r>
              <a:rPr lang="it-IT" dirty="0">
                <a:solidFill>
                  <a:srgbClr val="0167B5"/>
                </a:solidFill>
              </a:rPr>
              <a:t> Passionate Data Scientist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0167B5"/>
                </a:solidFill>
                <a:effectLst/>
                <a:latin typeface="-apple-system"/>
              </a:rPr>
              <a:t>🎓</a:t>
            </a:r>
            <a:r>
              <a:rPr lang="it-IT" dirty="0">
                <a:solidFill>
                  <a:srgbClr val="0167B5"/>
                </a:solidFill>
              </a:rPr>
              <a:t> </a:t>
            </a:r>
            <a:r>
              <a:rPr lang="en-US" dirty="0">
                <a:solidFill>
                  <a:srgbClr val="0167B5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0167B5"/>
                </a:solidFill>
                <a:effectLst/>
                <a:latin typeface="-apple-system"/>
              </a:rPr>
              <a:t>aster’s </a:t>
            </a:r>
            <a:r>
              <a:rPr lang="en-US" dirty="0">
                <a:solidFill>
                  <a:srgbClr val="0167B5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0167B5"/>
                </a:solidFill>
                <a:effectLst/>
                <a:latin typeface="-apple-system"/>
              </a:rPr>
              <a:t>egree </a:t>
            </a:r>
            <a:r>
              <a:rPr lang="en-US" dirty="0">
                <a:solidFill>
                  <a:srgbClr val="0167B5"/>
                </a:solidFill>
                <a:latin typeface="-apple-system"/>
              </a:rPr>
              <a:t>G</a:t>
            </a:r>
            <a:r>
              <a:rPr lang="en-US" b="0" i="0" dirty="0">
                <a:solidFill>
                  <a:srgbClr val="0167B5"/>
                </a:solidFill>
                <a:effectLst/>
                <a:latin typeface="-apple-system"/>
              </a:rPr>
              <a:t>raduate in Statistics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0167B5"/>
                </a:solidFill>
                <a:effectLst/>
                <a:latin typeface="-apple-system"/>
              </a:rPr>
              <a:t>       Favorite Fields: big data, databases, predictive modeling</a:t>
            </a:r>
          </a:p>
          <a:p>
            <a:r>
              <a:rPr lang="en-US" b="0" i="0" dirty="0">
                <a:solidFill>
                  <a:srgbClr val="0167B5"/>
                </a:solidFill>
                <a:effectLst/>
                <a:latin typeface="-apple-system"/>
              </a:rPr>
              <a:t>       Hobbies: playing chess, drawing, writing poetry, listening to music</a:t>
            </a:r>
            <a:endParaRPr lang="it-IT" dirty="0">
              <a:solidFill>
                <a:srgbClr val="0167B5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AF3CA5-8279-5028-6E03-5EBD6FDE516B}"/>
              </a:ext>
            </a:extLst>
          </p:cNvPr>
          <p:cNvSpPr txBox="1"/>
          <p:nvPr/>
        </p:nvSpPr>
        <p:spPr>
          <a:xfrm>
            <a:off x="1055622" y="4314773"/>
            <a:ext cx="65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167B5"/>
                </a:solidFill>
              </a:rPr>
              <a:t>Birth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5C51618-CBB8-2FD2-FCE3-99BE7068C117}"/>
              </a:ext>
            </a:extLst>
          </p:cNvPr>
          <p:cNvSpPr txBox="1"/>
          <p:nvPr/>
        </p:nvSpPr>
        <p:spPr>
          <a:xfrm>
            <a:off x="2453951" y="4314773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167B5"/>
                </a:solidFill>
              </a:rPr>
              <a:t>Scientific High School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7FB7B55-F2C0-89C7-11FD-1C70556149F4}"/>
              </a:ext>
            </a:extLst>
          </p:cNvPr>
          <p:cNvSpPr txBox="1"/>
          <p:nvPr/>
        </p:nvSpPr>
        <p:spPr>
          <a:xfrm>
            <a:off x="5494179" y="6041342"/>
            <a:ext cx="10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167B5"/>
                </a:solidFill>
              </a:rPr>
              <a:t>Bachelor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B7280BD-ECB3-C9F9-236B-3ADE363187EC}"/>
              </a:ext>
            </a:extLst>
          </p:cNvPr>
          <p:cNvSpPr txBox="1"/>
          <p:nvPr/>
        </p:nvSpPr>
        <p:spPr>
          <a:xfrm>
            <a:off x="7249885" y="4314773"/>
            <a:ext cx="90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167B5"/>
                </a:solidFill>
              </a:rPr>
              <a:t>Master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31848AD-F9E5-D99D-3FAF-278D6DBFA17F}"/>
              </a:ext>
            </a:extLst>
          </p:cNvPr>
          <p:cNvSpPr txBox="1"/>
          <p:nvPr/>
        </p:nvSpPr>
        <p:spPr>
          <a:xfrm>
            <a:off x="9072464" y="6041342"/>
            <a:ext cx="11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167B5"/>
                </a:solidFill>
              </a:rPr>
              <a:t>Internship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6A5085F6-671F-3B83-3307-3A8F532167C9}"/>
              </a:ext>
            </a:extLst>
          </p:cNvPr>
          <p:cNvCxnSpPr>
            <a:cxnSpLocks/>
          </p:cNvCxnSpPr>
          <p:nvPr/>
        </p:nvCxnSpPr>
        <p:spPr>
          <a:xfrm flipV="1">
            <a:off x="1426024" y="5041179"/>
            <a:ext cx="0" cy="7121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59B63D6-99D9-0E29-FA25-29A98D779EAD}"/>
              </a:ext>
            </a:extLst>
          </p:cNvPr>
          <p:cNvSpPr txBox="1"/>
          <p:nvPr/>
        </p:nvSpPr>
        <p:spPr>
          <a:xfrm>
            <a:off x="982820" y="5787250"/>
            <a:ext cx="886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1998</a:t>
            </a:r>
          </a:p>
          <a:p>
            <a:pPr algn="ctr"/>
            <a:r>
              <a:rPr lang="it-IT" dirty="0"/>
              <a:t>Verona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0B38768B-735F-9AC1-AEB6-468D474F8AEF}"/>
              </a:ext>
            </a:extLst>
          </p:cNvPr>
          <p:cNvCxnSpPr>
            <a:cxnSpLocks/>
          </p:cNvCxnSpPr>
          <p:nvPr/>
        </p:nvCxnSpPr>
        <p:spPr>
          <a:xfrm flipV="1">
            <a:off x="3545631" y="4833121"/>
            <a:ext cx="0" cy="504000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1660E84-F945-E16F-7FEE-7BFE49DD6DDC}"/>
              </a:ext>
            </a:extLst>
          </p:cNvPr>
          <p:cNvCxnSpPr>
            <a:cxnSpLocks/>
          </p:cNvCxnSpPr>
          <p:nvPr/>
        </p:nvCxnSpPr>
        <p:spPr>
          <a:xfrm flipV="1">
            <a:off x="5996478" y="5465342"/>
            <a:ext cx="0" cy="504000"/>
          </a:xfrm>
          <a:prstGeom prst="line">
            <a:avLst/>
          </a:prstGeom>
          <a:ln w="571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6866B67-B2A5-F4DD-A442-7C4B13C05253}"/>
              </a:ext>
            </a:extLst>
          </p:cNvPr>
          <p:cNvSpPr txBox="1"/>
          <p:nvPr/>
        </p:nvSpPr>
        <p:spPr>
          <a:xfrm>
            <a:off x="2953138" y="5568676"/>
            <a:ext cx="1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2012-2017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08BD320-F663-174F-0A1E-C5C24130E5A8}"/>
              </a:ext>
            </a:extLst>
          </p:cNvPr>
          <p:cNvSpPr txBox="1"/>
          <p:nvPr/>
        </p:nvSpPr>
        <p:spPr>
          <a:xfrm>
            <a:off x="5225923" y="4608103"/>
            <a:ext cx="153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Padua</a:t>
            </a:r>
          </a:p>
          <a:p>
            <a:pPr algn="ctr"/>
            <a:r>
              <a:rPr lang="it-IT" dirty="0"/>
              <a:t>2017-2020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E4FB5BE3-15BA-42B8-592C-9C1AA0E47AEB}"/>
              </a:ext>
            </a:extLst>
          </p:cNvPr>
          <p:cNvCxnSpPr>
            <a:cxnSpLocks/>
          </p:cNvCxnSpPr>
          <p:nvPr/>
        </p:nvCxnSpPr>
        <p:spPr>
          <a:xfrm flipV="1">
            <a:off x="7700864" y="4833121"/>
            <a:ext cx="0" cy="504000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3873C35-BFF0-DCB3-E9DA-FD10D7D00F90}"/>
              </a:ext>
            </a:extLst>
          </p:cNvPr>
          <p:cNvCxnSpPr>
            <a:cxnSpLocks/>
          </p:cNvCxnSpPr>
          <p:nvPr/>
        </p:nvCxnSpPr>
        <p:spPr>
          <a:xfrm flipV="1">
            <a:off x="9660292" y="5465342"/>
            <a:ext cx="0" cy="504000"/>
          </a:xfrm>
          <a:prstGeom prst="line">
            <a:avLst/>
          </a:prstGeom>
          <a:ln w="571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BC4377A-D58A-EC54-47CC-57B10670F151}"/>
              </a:ext>
            </a:extLst>
          </p:cNvPr>
          <p:cNvSpPr txBox="1"/>
          <p:nvPr/>
        </p:nvSpPr>
        <p:spPr>
          <a:xfrm>
            <a:off x="6935755" y="5568676"/>
            <a:ext cx="153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2020-2023</a:t>
            </a:r>
          </a:p>
          <a:p>
            <a:pPr algn="ctr"/>
            <a:r>
              <a:rPr lang="it-IT" dirty="0"/>
              <a:t>Rome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2DCA965-7071-81E4-1084-0976A0D04560}"/>
              </a:ext>
            </a:extLst>
          </p:cNvPr>
          <p:cNvSpPr txBox="1"/>
          <p:nvPr/>
        </p:nvSpPr>
        <p:spPr>
          <a:xfrm>
            <a:off x="8895183" y="4862062"/>
            <a:ext cx="153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6011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0AD8EFE-A581-AAD4-D2BD-A60CCC60591C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A53BE7A-2149-00DD-3CE7-0FD4A1235CAE}"/>
              </a:ext>
            </a:extLst>
          </p:cNvPr>
          <p:cNvSpPr txBox="1"/>
          <p:nvPr/>
        </p:nvSpPr>
        <p:spPr>
          <a:xfrm>
            <a:off x="651585" y="366326"/>
            <a:ext cx="168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167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endParaRPr lang="it-IT" sz="2400" b="1" dirty="0">
              <a:solidFill>
                <a:srgbClr val="0167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6BA376-BC0F-3319-C5A7-0E6C907C393D}"/>
              </a:ext>
            </a:extLst>
          </p:cNvPr>
          <p:cNvSpPr txBox="1"/>
          <p:nvPr/>
        </p:nvSpPr>
        <p:spPr>
          <a:xfrm>
            <a:off x="1492119" y="1144871"/>
            <a:ext cx="31350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B4131D"/>
                </a:solidFill>
              </a:rPr>
              <a:t>University of Padua</a:t>
            </a:r>
          </a:p>
          <a:p>
            <a:pPr algn="ctr"/>
            <a:r>
              <a:rPr lang="it-IT" dirty="0"/>
              <a:t>Sep 2017 – </a:t>
            </a:r>
            <a:r>
              <a:rPr lang="it-IT" dirty="0" err="1"/>
              <a:t>Nov</a:t>
            </a:r>
            <a:r>
              <a:rPr lang="it-IT" dirty="0"/>
              <a:t> 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2B75DE5-8A3F-FBC8-8DA1-2846704FF979}"/>
              </a:ext>
            </a:extLst>
          </p:cNvPr>
          <p:cNvSpPr txBox="1"/>
          <p:nvPr/>
        </p:nvSpPr>
        <p:spPr>
          <a:xfrm>
            <a:off x="7691532" y="1196204"/>
            <a:ext cx="34492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9E4551"/>
                </a:solidFill>
              </a:rPr>
              <a:t>Sapienza University of Rome</a:t>
            </a:r>
          </a:p>
          <a:p>
            <a:pPr algn="ctr"/>
            <a:r>
              <a:rPr lang="it-IT" dirty="0" err="1"/>
              <a:t>Nov</a:t>
            </a:r>
            <a:r>
              <a:rPr lang="it-IT" dirty="0"/>
              <a:t> 2020 – Mar 2023</a:t>
            </a:r>
          </a:p>
        </p:txBody>
      </p:sp>
      <p:pic>
        <p:nvPicPr>
          <p:cNvPr id="7" name="Immagine 6" descr="Immagine che contiene testo, emblema, simbolo&#10;&#10;Descrizione generata automaticamente">
            <a:extLst>
              <a:ext uri="{FF2B5EF4-FFF2-40B4-BE49-F238E27FC236}">
                <a16:creationId xmlns:a16="http://schemas.microsoft.com/office/drawing/2014/main" id="{204F63E5-2EA8-83A4-7368-61946B78A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12" y="1140275"/>
            <a:ext cx="759361" cy="759361"/>
          </a:xfrm>
          <a:prstGeom prst="rect">
            <a:avLst/>
          </a:prstGeom>
        </p:spPr>
      </p:pic>
      <p:pic>
        <p:nvPicPr>
          <p:cNvPr id="9" name="Immagine 8" descr="Immagine che contiene emblema, logo, simbolo, Marchio&#10;&#10;Descrizione generata automaticamente">
            <a:extLst>
              <a:ext uri="{FF2B5EF4-FFF2-40B4-BE49-F238E27FC236}">
                <a16:creationId xmlns:a16="http://schemas.microsoft.com/office/drawing/2014/main" id="{5E792C1A-7B5B-8584-012C-5211C69BA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71" y="1074242"/>
            <a:ext cx="759361" cy="8914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12BB7D6-36AD-F53F-90DD-0ED11BC7521B}"/>
              </a:ext>
            </a:extLst>
          </p:cNvPr>
          <p:cNvSpPr txBox="1"/>
          <p:nvPr/>
        </p:nvSpPr>
        <p:spPr>
          <a:xfrm>
            <a:off x="866968" y="2184354"/>
            <a:ext cx="4554118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B4131D"/>
                </a:solidFill>
              </a:rPr>
              <a:t>Faculty</a:t>
            </a:r>
            <a:r>
              <a:rPr lang="it-IT" b="1" dirty="0">
                <a:solidFill>
                  <a:srgbClr val="B4131D"/>
                </a:solidFill>
              </a:rPr>
              <a:t>: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 for Technology and Science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 err="1">
                <a:solidFill>
                  <a:srgbClr val="B4131D"/>
                </a:solidFill>
              </a:rPr>
              <a:t>Main</a:t>
            </a:r>
            <a:r>
              <a:rPr lang="it-IT" b="1" dirty="0">
                <a:solidFill>
                  <a:srgbClr val="B4131D"/>
                </a:solidFill>
              </a:rPr>
              <a:t> Courses: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Linear Algebra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 err="1"/>
              <a:t>Probability</a:t>
            </a:r>
            <a:endParaRPr lang="it-IT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Programming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Sampling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Statistical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Time Series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F769A89-6F4F-32F3-82E5-A3431ED82156}"/>
              </a:ext>
            </a:extLst>
          </p:cNvPr>
          <p:cNvSpPr txBox="1"/>
          <p:nvPr/>
        </p:nvSpPr>
        <p:spPr>
          <a:xfrm>
            <a:off x="6770914" y="2194675"/>
            <a:ext cx="4554118" cy="383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9E4551"/>
                </a:solidFill>
              </a:rPr>
              <a:t>Faculty</a:t>
            </a:r>
            <a:r>
              <a:rPr lang="it-IT" b="1" dirty="0">
                <a:solidFill>
                  <a:srgbClr val="9E4551"/>
                </a:solidFill>
              </a:rPr>
              <a:t>:</a:t>
            </a:r>
            <a:r>
              <a:rPr lang="it-IT" dirty="0"/>
              <a:t> Statistical Sciences</a:t>
            </a:r>
          </a:p>
          <a:p>
            <a:r>
              <a:rPr lang="it-IT" b="1" dirty="0">
                <a:solidFill>
                  <a:srgbClr val="9E4551"/>
                </a:solidFill>
              </a:rPr>
              <a:t>Curriculum:</a:t>
            </a:r>
            <a:r>
              <a:rPr lang="it-IT" dirty="0"/>
              <a:t> Data Analysis</a:t>
            </a:r>
          </a:p>
          <a:p>
            <a:endParaRPr lang="it-IT" dirty="0"/>
          </a:p>
          <a:p>
            <a:r>
              <a:rPr lang="it-IT" b="1" dirty="0" err="1">
                <a:solidFill>
                  <a:srgbClr val="9E4551"/>
                </a:solidFill>
              </a:rPr>
              <a:t>Main</a:t>
            </a:r>
            <a:r>
              <a:rPr lang="it-IT" b="1" dirty="0">
                <a:solidFill>
                  <a:srgbClr val="9E4551"/>
                </a:solidFill>
              </a:rPr>
              <a:t> Courses: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Big Data Analytics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 err="1"/>
              <a:t>Causal</a:t>
            </a:r>
            <a:r>
              <a:rPr lang="it-IT" sz="1600" dirty="0"/>
              <a:t> </a:t>
            </a:r>
            <a:r>
              <a:rPr lang="it-IT" sz="1600" dirty="0" err="1"/>
              <a:t>Inference</a:t>
            </a:r>
            <a:endParaRPr lang="it-IT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Data Management for Data Science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Data Mining and </a:t>
            </a:r>
            <a:r>
              <a:rPr lang="it-IT" sz="1600" dirty="0" err="1"/>
              <a:t>Classification</a:t>
            </a:r>
            <a:endParaRPr lang="it-IT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Statistical Learning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r>
              <a:rPr lang="it-IT" b="1" dirty="0" err="1">
                <a:solidFill>
                  <a:srgbClr val="9E4551"/>
                </a:solidFill>
              </a:rPr>
              <a:t>Other</a:t>
            </a:r>
            <a:r>
              <a:rPr lang="it-IT" b="1" dirty="0">
                <a:solidFill>
                  <a:srgbClr val="9E4551"/>
                </a:solidFill>
              </a:rPr>
              <a:t> Activity: </a:t>
            </a:r>
            <a:r>
              <a:rPr lang="it-IT" dirty="0"/>
              <a:t>University Tutor</a:t>
            </a:r>
          </a:p>
        </p:txBody>
      </p: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FD522F29-DB35-538F-26D6-D8F3FD1C1F88}"/>
              </a:ext>
            </a:extLst>
          </p:cNvPr>
          <p:cNvSpPr/>
          <p:nvPr/>
        </p:nvSpPr>
        <p:spPr>
          <a:xfrm>
            <a:off x="2873829" y="3429000"/>
            <a:ext cx="961053" cy="126429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75757CD-BEDE-C07B-5360-36811EB5A672}"/>
              </a:ext>
            </a:extLst>
          </p:cNvPr>
          <p:cNvSpPr txBox="1"/>
          <p:nvPr/>
        </p:nvSpPr>
        <p:spPr>
          <a:xfrm>
            <a:off x="3834882" y="3873406"/>
            <a:ext cx="80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18675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BBAE6DC-567E-C51A-19F3-D8FF115A860A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2B3597-01CD-4D7D-6527-C0EED6F74BF2}"/>
              </a:ext>
            </a:extLst>
          </p:cNvPr>
          <p:cNvSpPr txBox="1"/>
          <p:nvPr/>
        </p:nvSpPr>
        <p:spPr>
          <a:xfrm>
            <a:off x="651585" y="366326"/>
            <a:ext cx="252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167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Master’s Thesis</a:t>
            </a:r>
            <a:endParaRPr lang="it-IT" sz="2400" b="1" dirty="0">
              <a:solidFill>
                <a:srgbClr val="0167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421D04-4DE6-749C-A589-CD2C76345975}"/>
              </a:ext>
            </a:extLst>
          </p:cNvPr>
          <p:cNvSpPr txBox="1"/>
          <p:nvPr/>
        </p:nvSpPr>
        <p:spPr>
          <a:xfrm>
            <a:off x="1911997" y="1194318"/>
            <a:ext cx="5833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167B5"/>
                </a:solidFill>
                <a:effectLst/>
              </a:rPr>
              <a:t>Analyzing Forecasting Models for Real Estate Markets</a:t>
            </a:r>
            <a:endParaRPr lang="it-IT" sz="2000" b="1" dirty="0">
              <a:solidFill>
                <a:srgbClr val="0167B5"/>
              </a:solidFill>
            </a:endParaRPr>
          </a:p>
        </p:txBody>
      </p:sp>
      <p:pic>
        <p:nvPicPr>
          <p:cNvPr id="6" name="Immagine 5" descr="Immagine che contiene schizzo, design&#10;&#10;Descrizione generata automaticamente">
            <a:extLst>
              <a:ext uri="{FF2B5EF4-FFF2-40B4-BE49-F238E27FC236}">
                <a16:creationId xmlns:a16="http://schemas.microsoft.com/office/drawing/2014/main" id="{8671078B-6B7D-D8A5-D471-FB169D781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080" b="-14080"/>
          <a:stretch/>
        </p:blipFill>
        <p:spPr>
          <a:xfrm>
            <a:off x="8194850" y="515216"/>
            <a:ext cx="1649486" cy="1649486"/>
          </a:xfrm>
          <a:prstGeom prst="ellipse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5FB3C5-CE40-E82A-448D-54D158DDE937}"/>
              </a:ext>
            </a:extLst>
          </p:cNvPr>
          <p:cNvSpPr txBox="1"/>
          <p:nvPr/>
        </p:nvSpPr>
        <p:spPr>
          <a:xfrm>
            <a:off x="651585" y="1967705"/>
            <a:ext cx="980647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rgbClr val="0167B5"/>
                </a:solidFill>
              </a:rPr>
              <a:t>Dataset:</a:t>
            </a:r>
            <a:r>
              <a:rPr lang="it-IT" dirty="0"/>
              <a:t> 50 features of 6000+ </a:t>
            </a:r>
            <a:r>
              <a:rPr lang="it-IT" dirty="0" err="1"/>
              <a:t>houses</a:t>
            </a:r>
            <a:r>
              <a:rPr lang="it-IT" dirty="0"/>
              <a:t> in Madrid</a:t>
            </a:r>
          </a:p>
          <a:p>
            <a:pPr>
              <a:lnSpc>
                <a:spcPct val="150000"/>
              </a:lnSpc>
            </a:pPr>
            <a:r>
              <a:rPr lang="it-IT" b="1" dirty="0" err="1">
                <a:solidFill>
                  <a:srgbClr val="0167B5"/>
                </a:solidFill>
              </a:rPr>
              <a:t>Objective</a:t>
            </a:r>
            <a:r>
              <a:rPr lang="it-IT" b="1" dirty="0">
                <a:solidFill>
                  <a:srgbClr val="0167B5"/>
                </a:solidFill>
              </a:rPr>
              <a:t>:</a:t>
            </a:r>
            <a:r>
              <a:rPr lang="it-IT" dirty="0"/>
              <a:t> </a:t>
            </a:r>
            <a:r>
              <a:rPr lang="en-US" dirty="0"/>
              <a:t>compare spatial statistical models to predict real estate sales prices</a:t>
            </a:r>
            <a:endParaRPr lang="it-IT" dirty="0"/>
          </a:p>
        </p:txBody>
      </p:sp>
      <p:pic>
        <p:nvPicPr>
          <p:cNvPr id="9" name="Immagine 8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5FE08726-E7FE-8BB1-94E6-12E967FE9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04" y="4009927"/>
            <a:ext cx="2955804" cy="1453055"/>
          </a:xfrm>
          <a:prstGeom prst="rect">
            <a:avLst/>
          </a:prstGeom>
        </p:spPr>
      </p:pic>
      <p:pic>
        <p:nvPicPr>
          <p:cNvPr id="11" name="Immagine 10" descr="Immagine che contiene cuore, cerchio&#10;&#10;Descrizione generata automaticamente">
            <a:extLst>
              <a:ext uri="{FF2B5EF4-FFF2-40B4-BE49-F238E27FC236}">
                <a16:creationId xmlns:a16="http://schemas.microsoft.com/office/drawing/2014/main" id="{16E28FBE-96BF-F351-0BF8-7F1BF75D0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08" y="3934332"/>
            <a:ext cx="1453055" cy="1453055"/>
          </a:xfrm>
          <a:prstGeom prst="rect">
            <a:avLst/>
          </a:prstGeom>
        </p:spPr>
      </p:pic>
      <p:pic>
        <p:nvPicPr>
          <p:cNvPr id="13" name="Immagine 12" descr="Immagine che contiene schermata, testo, Elementi grafici, grafica&#10;&#10;Descrizione generata automaticamente">
            <a:extLst>
              <a:ext uri="{FF2B5EF4-FFF2-40B4-BE49-F238E27FC236}">
                <a16:creationId xmlns:a16="http://schemas.microsoft.com/office/drawing/2014/main" id="{95CDCD60-3F07-F0AA-7B7C-BE7367B70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265" y="4099587"/>
            <a:ext cx="1363395" cy="136339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E972E42-3C52-AC6A-F44D-C65E24A1BC34}"/>
              </a:ext>
            </a:extLst>
          </p:cNvPr>
          <p:cNvSpPr txBox="1"/>
          <p:nvPr/>
        </p:nvSpPr>
        <p:spPr>
          <a:xfrm>
            <a:off x="1736534" y="3429000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167B5"/>
                </a:solidFill>
              </a:rPr>
              <a:t>Web </a:t>
            </a:r>
            <a:r>
              <a:rPr lang="it-IT" b="1" dirty="0" err="1">
                <a:solidFill>
                  <a:srgbClr val="0167B5"/>
                </a:solidFill>
              </a:rPr>
              <a:t>Scraping</a:t>
            </a:r>
            <a:endParaRPr lang="it-IT" b="1" dirty="0">
              <a:solidFill>
                <a:srgbClr val="0167B5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7A73DC5-57F4-883F-E504-A7C8F40F0C57}"/>
              </a:ext>
            </a:extLst>
          </p:cNvPr>
          <p:cNvSpPr txBox="1"/>
          <p:nvPr/>
        </p:nvSpPr>
        <p:spPr>
          <a:xfrm>
            <a:off x="4958735" y="332712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0167B5"/>
                </a:solidFill>
              </a:rPr>
              <a:t>Geolocalization</a:t>
            </a:r>
            <a:endParaRPr lang="it-IT" b="1" dirty="0">
              <a:solidFill>
                <a:srgbClr val="0167B5"/>
              </a:solidFill>
            </a:endParaRPr>
          </a:p>
          <a:p>
            <a:pPr algn="ctr"/>
            <a:r>
              <a:rPr lang="it-IT" dirty="0">
                <a:solidFill>
                  <a:srgbClr val="0167B5"/>
                </a:solidFill>
              </a:rPr>
              <a:t>(GIS Software)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9F8265A-8FD8-F342-6013-6FA54790BBC5}"/>
              </a:ext>
            </a:extLst>
          </p:cNvPr>
          <p:cNvSpPr txBox="1"/>
          <p:nvPr/>
        </p:nvSpPr>
        <p:spPr>
          <a:xfrm>
            <a:off x="7417837" y="3327123"/>
            <a:ext cx="370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0167B5"/>
                </a:solidFill>
              </a:rPr>
              <a:t>Predictive</a:t>
            </a:r>
            <a:r>
              <a:rPr lang="it-IT" b="1" dirty="0">
                <a:solidFill>
                  <a:srgbClr val="0167B5"/>
                </a:solidFill>
              </a:rPr>
              <a:t> </a:t>
            </a:r>
            <a:r>
              <a:rPr lang="it-IT" b="1" dirty="0" err="1">
                <a:solidFill>
                  <a:srgbClr val="0167B5"/>
                </a:solidFill>
              </a:rPr>
              <a:t>Modeling</a:t>
            </a:r>
            <a:r>
              <a:rPr lang="it-IT" b="1" dirty="0">
                <a:solidFill>
                  <a:srgbClr val="0167B5"/>
                </a:solidFill>
              </a:rPr>
              <a:t> + </a:t>
            </a:r>
            <a:r>
              <a:rPr lang="it-IT" b="1" dirty="0" err="1">
                <a:solidFill>
                  <a:srgbClr val="0167B5"/>
                </a:solidFill>
              </a:rPr>
              <a:t>Comparison</a:t>
            </a:r>
            <a:endParaRPr lang="it-IT" b="1" dirty="0">
              <a:solidFill>
                <a:srgbClr val="0167B5"/>
              </a:solidFill>
            </a:endParaRPr>
          </a:p>
          <a:p>
            <a:pPr algn="ctr"/>
            <a:r>
              <a:rPr lang="it-IT" dirty="0">
                <a:solidFill>
                  <a:srgbClr val="0167B5"/>
                </a:solidFill>
              </a:rPr>
              <a:t>(R </a:t>
            </a:r>
            <a:r>
              <a:rPr lang="it-IT" dirty="0" err="1">
                <a:solidFill>
                  <a:srgbClr val="0167B5"/>
                </a:solidFill>
              </a:rPr>
              <a:t>language</a:t>
            </a:r>
            <a:r>
              <a:rPr lang="it-IT" dirty="0">
                <a:solidFill>
                  <a:srgbClr val="0167B5"/>
                </a:solidFill>
              </a:rPr>
              <a:t>)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507F4FE1-7B41-79CF-043F-ACA7A4BFE7AD}"/>
              </a:ext>
            </a:extLst>
          </p:cNvPr>
          <p:cNvSpPr/>
          <p:nvPr/>
        </p:nvSpPr>
        <p:spPr>
          <a:xfrm>
            <a:off x="4222510" y="4530230"/>
            <a:ext cx="699796" cy="261257"/>
          </a:xfrm>
          <a:prstGeom prst="rightArrow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4267DD3B-0364-6CD9-6377-4BC777043383}"/>
              </a:ext>
            </a:extLst>
          </p:cNvPr>
          <p:cNvSpPr/>
          <p:nvPr/>
        </p:nvSpPr>
        <p:spPr>
          <a:xfrm>
            <a:off x="7045393" y="4530230"/>
            <a:ext cx="699796" cy="261257"/>
          </a:xfrm>
          <a:prstGeom prst="rightArrow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D9AC3DE-36D7-C113-3E30-05C123851B69}"/>
              </a:ext>
            </a:extLst>
          </p:cNvPr>
          <p:cNvSpPr txBox="1"/>
          <p:nvPr/>
        </p:nvSpPr>
        <p:spPr>
          <a:xfrm>
            <a:off x="651585" y="5807873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0167B5"/>
                </a:solidFill>
              </a:rPr>
              <a:t>Results</a:t>
            </a:r>
            <a:r>
              <a:rPr lang="it-IT" b="1" dirty="0">
                <a:solidFill>
                  <a:srgbClr val="0167B5"/>
                </a:solidFill>
              </a:rPr>
              <a:t>: </a:t>
            </a:r>
            <a:r>
              <a:rPr lang="it-IT" dirty="0" err="1"/>
              <a:t>XGBoost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model and </a:t>
            </a:r>
            <a:r>
              <a:rPr lang="it-IT" dirty="0" err="1"/>
              <a:t>predicts</a:t>
            </a:r>
            <a:r>
              <a:rPr lang="it-IT" dirty="0"/>
              <a:t> sales prices </a:t>
            </a:r>
            <a:r>
              <a:rPr lang="it-IT" dirty="0" err="1"/>
              <a:t>acurately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819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E01B9F8-EDC7-5BEE-4515-34CEE60E4B90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E4DDB5-EF1E-ED3B-88EE-2AD7C9F36AA6}"/>
              </a:ext>
            </a:extLst>
          </p:cNvPr>
          <p:cNvSpPr txBox="1"/>
          <p:nvPr/>
        </p:nvSpPr>
        <p:spPr>
          <a:xfrm>
            <a:off x="651585" y="366326"/>
            <a:ext cx="169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167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</a:t>
            </a:r>
            <a:endParaRPr lang="it-IT" sz="2400" b="1" dirty="0">
              <a:solidFill>
                <a:srgbClr val="0167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23A7195C-B2EB-5E40-B4CC-FC12AF497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49" y="1294893"/>
            <a:ext cx="3855101" cy="66108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0779C7-138A-D65D-2450-0FAE4D167452}"/>
              </a:ext>
            </a:extLst>
          </p:cNvPr>
          <p:cNvSpPr txBox="1"/>
          <p:nvPr/>
        </p:nvSpPr>
        <p:spPr>
          <a:xfrm>
            <a:off x="6563021" y="1379352"/>
            <a:ext cx="226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0167B5"/>
                </a:solidFill>
              </a:rPr>
              <a:t>Statistician</a:t>
            </a:r>
            <a:endParaRPr lang="it-IT" b="1" dirty="0">
              <a:solidFill>
                <a:srgbClr val="0167B5"/>
              </a:solidFill>
            </a:endParaRPr>
          </a:p>
          <a:p>
            <a:pPr algn="ctr"/>
            <a:r>
              <a:rPr lang="it-IT" dirty="0"/>
              <a:t>Mar 2023 – </a:t>
            </a:r>
            <a:r>
              <a:rPr lang="it-IT" dirty="0" err="1"/>
              <a:t>Aug</a:t>
            </a:r>
            <a:r>
              <a:rPr lang="it-IT" dirty="0"/>
              <a:t> 2023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B81D3BF-3873-80A3-3578-4BA4A0349347}"/>
              </a:ext>
            </a:extLst>
          </p:cNvPr>
          <p:cNvSpPr txBox="1"/>
          <p:nvPr/>
        </p:nvSpPr>
        <p:spPr>
          <a:xfrm>
            <a:off x="651585" y="2741718"/>
            <a:ext cx="108888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0167B5"/>
                </a:solidFill>
              </a:rPr>
              <a:t>Main</a:t>
            </a:r>
            <a:r>
              <a:rPr lang="it-IT" b="1" dirty="0">
                <a:solidFill>
                  <a:srgbClr val="0167B5"/>
                </a:solidFill>
              </a:rPr>
              <a:t> Activities:</a:t>
            </a:r>
          </a:p>
          <a:p>
            <a:endParaRPr lang="it-IT" b="1" dirty="0">
              <a:solidFill>
                <a:srgbClr val="0167B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0167B5"/>
                </a:solidFill>
              </a:rPr>
              <a:t>Reporter: </a:t>
            </a:r>
            <a:r>
              <a:rPr lang="en-US" b="0" i="0" dirty="0">
                <a:effectLst/>
              </a:rPr>
              <a:t>processed and analyzed national demographic microdata using </a:t>
            </a:r>
            <a:r>
              <a:rPr lang="en-US" b="1" i="0" dirty="0">
                <a:effectLst/>
              </a:rPr>
              <a:t>Excel</a:t>
            </a:r>
            <a:r>
              <a:rPr lang="en-US" b="0" i="0" dirty="0">
                <a:effectLst/>
              </a:rPr>
              <a:t> and </a:t>
            </a:r>
            <a:r>
              <a:rPr lang="en-US" b="1" i="0" dirty="0">
                <a:effectLst/>
              </a:rPr>
              <a:t>SQL</a:t>
            </a:r>
            <a:r>
              <a:rPr lang="en-US" b="0" i="0" dirty="0">
                <a:effectLst/>
              </a:rPr>
              <a:t> to uncover critical                socio-economic trends. The outcomes of this analysis were subsequently harnessed in the production of periodic reports, serving as valuable insights for informing political and strategic decisions.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b="1" dirty="0">
              <a:solidFill>
                <a:srgbClr val="0167B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0167B5"/>
                </a:solidFill>
              </a:rPr>
              <a:t>Researcher</a:t>
            </a:r>
            <a:r>
              <a:rPr lang="it-IT" b="1" dirty="0">
                <a:solidFill>
                  <a:srgbClr val="0167B5"/>
                </a:solidFill>
              </a:rPr>
              <a:t>: </a:t>
            </a:r>
            <a:r>
              <a:rPr lang="en-US" b="0" i="0" dirty="0">
                <a:effectLst/>
              </a:rPr>
              <a:t>authored a scientific article evaluating the suitability of the Austrian quality-framework of 2016 for the Italian Census, achieving statistically significant results and providing key recommendations.</a:t>
            </a:r>
          </a:p>
          <a:p>
            <a:endParaRPr lang="it-IT" b="1" dirty="0">
              <a:solidFill>
                <a:srgbClr val="0167B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0167B5"/>
                </a:solidFill>
              </a:rPr>
              <a:t>Statistical Developer: </a:t>
            </a:r>
            <a:r>
              <a:rPr lang="en-US" b="0" i="0" dirty="0">
                <a:effectLst/>
              </a:rPr>
              <a:t>developed an indicator system for statistical quality control of 6 statistical registers and implemented it with </a:t>
            </a:r>
            <a:r>
              <a:rPr lang="en-US" b="1" i="0" dirty="0">
                <a:effectLst/>
              </a:rPr>
              <a:t>R Studio</a:t>
            </a:r>
            <a:r>
              <a:rPr lang="en-US" b="0" i="0" dirty="0">
                <a:effectLst/>
              </a:rPr>
              <a:t>.</a:t>
            </a:r>
            <a:endParaRPr lang="it-IT" b="1" dirty="0">
              <a:solidFill>
                <a:srgbClr val="0167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6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F5BEFDE-93A2-8CDD-5F56-CE8D157CA84F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70867C-A53E-2E97-10F8-6279EF998FC6}"/>
              </a:ext>
            </a:extLst>
          </p:cNvPr>
          <p:cNvSpPr txBox="1"/>
          <p:nvPr/>
        </p:nvSpPr>
        <p:spPr>
          <a:xfrm>
            <a:off x="651585" y="366326"/>
            <a:ext cx="249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167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Skills</a:t>
            </a:r>
            <a:endParaRPr lang="it-IT" sz="2400" b="1" dirty="0">
              <a:solidFill>
                <a:srgbClr val="0167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196082-B3DC-E7AF-8132-A60EA9B93D1A}"/>
              </a:ext>
            </a:extLst>
          </p:cNvPr>
          <p:cNvSpPr txBox="1"/>
          <p:nvPr/>
        </p:nvSpPr>
        <p:spPr>
          <a:xfrm>
            <a:off x="1460239" y="1343608"/>
            <a:ext cx="303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167B5"/>
                </a:solidFill>
              </a:rPr>
              <a:t>Programming </a:t>
            </a:r>
            <a:r>
              <a:rPr lang="it-IT" sz="2000" b="1" dirty="0" err="1">
                <a:solidFill>
                  <a:srgbClr val="0167B5"/>
                </a:solidFill>
              </a:rPr>
              <a:t>Languages</a:t>
            </a:r>
            <a:endParaRPr lang="it-IT" sz="2000" b="1" dirty="0">
              <a:solidFill>
                <a:srgbClr val="0167B5"/>
              </a:solidFill>
            </a:endParaRPr>
          </a:p>
        </p:txBody>
      </p:sp>
      <p:pic>
        <p:nvPicPr>
          <p:cNvPr id="6" name="Immagine 5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B32E9608-1C9D-7836-5D18-4F03019AB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29" y="1898457"/>
            <a:ext cx="772131" cy="846081"/>
          </a:xfrm>
          <a:prstGeom prst="rect">
            <a:avLst/>
          </a:prstGeom>
        </p:spPr>
      </p:pic>
      <p:pic>
        <p:nvPicPr>
          <p:cNvPr id="8" name="Immagine 7" descr="Immagine che contiene Elementi grafici, simbolo, grafica, Carattere&#10;&#10;Descrizione generata automaticamente">
            <a:extLst>
              <a:ext uri="{FF2B5EF4-FFF2-40B4-BE49-F238E27FC236}">
                <a16:creationId xmlns:a16="http://schemas.microsoft.com/office/drawing/2014/main" id="{DCD67682-99B0-94C3-9586-C38D92EA2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76" y="1882817"/>
            <a:ext cx="849088" cy="658022"/>
          </a:xfrm>
          <a:prstGeom prst="rect">
            <a:avLst/>
          </a:prstGeom>
        </p:spPr>
      </p:pic>
      <p:pic>
        <p:nvPicPr>
          <p:cNvPr id="10" name="Immagine 9" descr="Immagine che contiene Elementi grafici, cerchio, logo, schermata&#10;&#10;Descrizione generata automaticamente">
            <a:extLst>
              <a:ext uri="{FF2B5EF4-FFF2-40B4-BE49-F238E27FC236}">
                <a16:creationId xmlns:a16="http://schemas.microsoft.com/office/drawing/2014/main" id="{9D1CE61C-48EB-069A-65B5-0ABEF3405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60" y="2710716"/>
            <a:ext cx="849088" cy="84908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1A3F3F7-51AA-0CE9-7506-5D0FB47A7C40}"/>
              </a:ext>
            </a:extLst>
          </p:cNvPr>
          <p:cNvSpPr txBox="1"/>
          <p:nvPr/>
        </p:nvSpPr>
        <p:spPr>
          <a:xfrm>
            <a:off x="7434941" y="1343608"/>
            <a:ext cx="1385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167B5"/>
                </a:solidFill>
              </a:rPr>
              <a:t>Databases</a:t>
            </a:r>
          </a:p>
        </p:txBody>
      </p:sp>
      <p:pic>
        <p:nvPicPr>
          <p:cNvPr id="13" name="Immagine 12" descr="Immagine che contiene testo, Elementi grafici, logo, Carattere&#10;&#10;Descrizione generata automaticamente">
            <a:extLst>
              <a:ext uri="{FF2B5EF4-FFF2-40B4-BE49-F238E27FC236}">
                <a16:creationId xmlns:a16="http://schemas.microsoft.com/office/drawing/2014/main" id="{AD1446F4-596C-AA1C-51F1-0156D0A84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512" y="1778655"/>
            <a:ext cx="1385709" cy="866345"/>
          </a:xfrm>
          <a:prstGeom prst="rect">
            <a:avLst/>
          </a:prstGeom>
        </p:spPr>
      </p:pic>
      <p:pic>
        <p:nvPicPr>
          <p:cNvPr id="15" name="Immagine 14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AA1EF4B8-CDDA-F164-25B2-A6F5D295A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11" y="2092949"/>
            <a:ext cx="1691077" cy="455798"/>
          </a:xfrm>
          <a:prstGeom prst="rect">
            <a:avLst/>
          </a:prstGeom>
        </p:spPr>
      </p:pic>
      <p:pic>
        <p:nvPicPr>
          <p:cNvPr id="17" name="Immagine 16" descr="Immagine che contiene Elementi grafici, schermata, clipart, grafica&#10;&#10;Descrizione generata automaticamente">
            <a:extLst>
              <a:ext uri="{FF2B5EF4-FFF2-40B4-BE49-F238E27FC236}">
                <a16:creationId xmlns:a16="http://schemas.microsoft.com/office/drawing/2014/main" id="{66257D54-DCB5-6FF8-4D34-F00C93E3C3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940" y="2780557"/>
            <a:ext cx="1385709" cy="69285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90C0F5F-655F-2E97-FD44-05A46B527BE9}"/>
              </a:ext>
            </a:extLst>
          </p:cNvPr>
          <p:cNvSpPr txBox="1"/>
          <p:nvPr/>
        </p:nvSpPr>
        <p:spPr>
          <a:xfrm>
            <a:off x="1897999" y="3946021"/>
            <a:ext cx="1929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167B5"/>
                </a:solidFill>
              </a:rPr>
              <a:t>Analytics Tools</a:t>
            </a:r>
          </a:p>
        </p:txBody>
      </p:sp>
      <p:pic>
        <p:nvPicPr>
          <p:cNvPr id="20" name="Immagine 19" descr="Immagine che contiene edificio, cerchio, Simmetria, sfera&#10;&#10;Descrizione generata automaticamente">
            <a:extLst>
              <a:ext uri="{FF2B5EF4-FFF2-40B4-BE49-F238E27FC236}">
                <a16:creationId xmlns:a16="http://schemas.microsoft.com/office/drawing/2014/main" id="{9F256E86-881B-2EB8-FF13-DB2A3554A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86" y="4588863"/>
            <a:ext cx="645408" cy="645408"/>
          </a:xfrm>
          <a:prstGeom prst="rect">
            <a:avLst/>
          </a:prstGeom>
        </p:spPr>
      </p:pic>
      <p:pic>
        <p:nvPicPr>
          <p:cNvPr id="22" name="Immagine 21" descr="Immagine che contiene Elementi grafici, Carattere, logo, grafica&#10;&#10;Descrizione generata automaticamente">
            <a:extLst>
              <a:ext uri="{FF2B5EF4-FFF2-40B4-BE49-F238E27FC236}">
                <a16:creationId xmlns:a16="http://schemas.microsoft.com/office/drawing/2014/main" id="{610DB9E4-91E5-5A01-CB5B-59E6CAB25B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37" y="4458262"/>
            <a:ext cx="1579386" cy="823537"/>
          </a:xfrm>
          <a:prstGeom prst="rect">
            <a:avLst/>
          </a:prstGeom>
        </p:spPr>
      </p:pic>
      <p:pic>
        <p:nvPicPr>
          <p:cNvPr id="24" name="Immagine 23" descr="Immagine che contiene simbol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512FB258-C517-488B-3623-22ED7D5719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75" y="4583521"/>
            <a:ext cx="976594" cy="549334"/>
          </a:xfrm>
          <a:prstGeom prst="rect">
            <a:avLst/>
          </a:prstGeom>
        </p:spPr>
      </p:pic>
      <p:pic>
        <p:nvPicPr>
          <p:cNvPr id="26" name="Immagine 25" descr="Immagine che contiene Elementi grafici, Carattere, simbolo, design&#10;&#10;Descrizione generata automaticamente">
            <a:extLst>
              <a:ext uri="{FF2B5EF4-FFF2-40B4-BE49-F238E27FC236}">
                <a16:creationId xmlns:a16="http://schemas.microsoft.com/office/drawing/2014/main" id="{5685BA5A-BBF5-19B8-5CFC-3243CF2569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87" y="4705613"/>
            <a:ext cx="803652" cy="335902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5E04519-5A2C-3420-422B-4087A9D1D33A}"/>
              </a:ext>
            </a:extLst>
          </p:cNvPr>
          <p:cNvSpPr txBox="1"/>
          <p:nvPr/>
        </p:nvSpPr>
        <p:spPr>
          <a:xfrm>
            <a:off x="7075934" y="3946021"/>
            <a:ext cx="227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167B5"/>
                </a:solidFill>
              </a:rPr>
              <a:t>Presentation Tools</a:t>
            </a:r>
          </a:p>
        </p:txBody>
      </p:sp>
      <p:pic>
        <p:nvPicPr>
          <p:cNvPr id="29" name="Immagine 28" descr="Immagine che contiene simbolo, schermata, Elementi grafici, verde&#10;&#10;Descrizione generata automaticamente">
            <a:extLst>
              <a:ext uri="{FF2B5EF4-FFF2-40B4-BE49-F238E27FC236}">
                <a16:creationId xmlns:a16="http://schemas.microsoft.com/office/drawing/2014/main" id="{469BA0A6-B697-3DFD-9C4D-FCBA657794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24" y="4608528"/>
            <a:ext cx="569478" cy="529669"/>
          </a:xfrm>
          <a:prstGeom prst="rect">
            <a:avLst/>
          </a:prstGeom>
        </p:spPr>
      </p:pic>
      <p:pic>
        <p:nvPicPr>
          <p:cNvPr id="31" name="Immagine 30" descr="Immagine che contiene schermata, Elementi grafici, cerchio, logo&#10;&#10;Descrizione generata automaticamente">
            <a:extLst>
              <a:ext uri="{FF2B5EF4-FFF2-40B4-BE49-F238E27FC236}">
                <a16:creationId xmlns:a16="http://schemas.microsoft.com/office/drawing/2014/main" id="{5DAA8267-3A1B-7929-35FE-E13971E74A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081" y="5502226"/>
            <a:ext cx="705135" cy="655843"/>
          </a:xfrm>
          <a:prstGeom prst="rect">
            <a:avLst/>
          </a:prstGeom>
        </p:spPr>
      </p:pic>
      <p:pic>
        <p:nvPicPr>
          <p:cNvPr id="33" name="Immagine 32" descr="Immagine che contiene piuma, becco, uccello&#10;&#10;Descrizione generata automaticamente">
            <a:extLst>
              <a:ext uri="{FF2B5EF4-FFF2-40B4-BE49-F238E27FC236}">
                <a16:creationId xmlns:a16="http://schemas.microsoft.com/office/drawing/2014/main" id="{AE2A05F4-BA06-39AA-5BEB-55D140CACE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68" y="4538594"/>
            <a:ext cx="1535427" cy="583462"/>
          </a:xfrm>
          <a:prstGeom prst="rect">
            <a:avLst/>
          </a:prstGeom>
        </p:spPr>
      </p:pic>
      <p:pic>
        <p:nvPicPr>
          <p:cNvPr id="35" name="Immagine 34" descr="Immagine che contiene schermata, Blu elettrico, Elementi grafici, logo&#10;&#10;Descrizione generata automaticamente">
            <a:extLst>
              <a:ext uri="{FF2B5EF4-FFF2-40B4-BE49-F238E27FC236}">
                <a16:creationId xmlns:a16="http://schemas.microsoft.com/office/drawing/2014/main" id="{0082303D-7A6C-B26D-43CF-7477E48740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070" y="5494155"/>
            <a:ext cx="705159" cy="655843"/>
          </a:xfrm>
          <a:prstGeom prst="rect">
            <a:avLst/>
          </a:prstGeom>
        </p:spPr>
      </p:pic>
      <p:pic>
        <p:nvPicPr>
          <p:cNvPr id="37" name="Immagine 3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5CC244F-925E-95CC-8098-CE41739309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050" y="4559838"/>
            <a:ext cx="976594" cy="600606"/>
          </a:xfrm>
          <a:prstGeom prst="rect">
            <a:avLst/>
          </a:prstGeom>
        </p:spPr>
      </p:pic>
      <p:pic>
        <p:nvPicPr>
          <p:cNvPr id="39" name="Immagine 38" descr="Immagine che contiene logo, Carattere, testo, Elementi grafici&#10;&#10;Descrizione generata automaticamente">
            <a:extLst>
              <a:ext uri="{FF2B5EF4-FFF2-40B4-BE49-F238E27FC236}">
                <a16:creationId xmlns:a16="http://schemas.microsoft.com/office/drawing/2014/main" id="{9E42EAA0-F06D-3DD6-CF1A-D3E54101CF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370" y="5169330"/>
            <a:ext cx="2451894" cy="1053775"/>
          </a:xfrm>
          <a:prstGeom prst="rect">
            <a:avLst/>
          </a:prstGeom>
        </p:spPr>
      </p:pic>
      <p:pic>
        <p:nvPicPr>
          <p:cNvPr id="41" name="Immagine 40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A004BAC-0580-4C46-F03C-58FB3534E2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86" y="5499617"/>
            <a:ext cx="985977" cy="443690"/>
          </a:xfrm>
          <a:prstGeom prst="rect">
            <a:avLst/>
          </a:prstGeom>
        </p:spPr>
      </p:pic>
      <p:pic>
        <p:nvPicPr>
          <p:cNvPr id="43" name="Immagine 42" descr="Immagine che contiene schermata, Elementi grafici, grafica, Carattere&#10;&#10;Descrizione generata automaticamente">
            <a:extLst>
              <a:ext uri="{FF2B5EF4-FFF2-40B4-BE49-F238E27FC236}">
                <a16:creationId xmlns:a16="http://schemas.microsoft.com/office/drawing/2014/main" id="{AFD3BB77-900A-7E63-A965-05AE2B8C855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01" y="5517889"/>
            <a:ext cx="990601" cy="400110"/>
          </a:xfrm>
          <a:prstGeom prst="rect">
            <a:avLst/>
          </a:prstGeom>
        </p:spPr>
      </p:pic>
      <p:pic>
        <p:nvPicPr>
          <p:cNvPr id="45" name="Immagine 44" descr="Immagine che contiene orologio, cerchio, Elementi grafici, logo&#10;&#10;Descrizione generata automaticamente">
            <a:extLst>
              <a:ext uri="{FF2B5EF4-FFF2-40B4-BE49-F238E27FC236}">
                <a16:creationId xmlns:a16="http://schemas.microsoft.com/office/drawing/2014/main" id="{0593D6A1-8DFF-5286-B611-39475D6F68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37" y="5502226"/>
            <a:ext cx="1007706" cy="3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5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0E2D734-2721-4FAA-435F-B6A840BC7C7A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AB1696E-4D8F-B5FF-F5CE-90A9E92CB7F1}"/>
              </a:ext>
            </a:extLst>
          </p:cNvPr>
          <p:cNvSpPr/>
          <p:nvPr/>
        </p:nvSpPr>
        <p:spPr>
          <a:xfrm>
            <a:off x="651586" y="0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D8120B70-C945-51B9-A97C-EAFC65E4B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7" y="335903"/>
            <a:ext cx="2026299" cy="98046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880E6D-8249-E878-C409-8D742C22045D}"/>
              </a:ext>
            </a:extLst>
          </p:cNvPr>
          <p:cNvSpPr txBox="1"/>
          <p:nvPr/>
        </p:nvSpPr>
        <p:spPr>
          <a:xfrm>
            <a:off x="5206089" y="3198167"/>
            <a:ext cx="173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167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it-IT" sz="2400" b="1" dirty="0">
              <a:solidFill>
                <a:srgbClr val="0167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1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326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Romeo Silvestri</dc:creator>
  <cp:lastModifiedBy>Romeo Silvestri</cp:lastModifiedBy>
  <cp:revision>5</cp:revision>
  <dcterms:created xsi:type="dcterms:W3CDTF">2023-10-10T23:20:18Z</dcterms:created>
  <dcterms:modified xsi:type="dcterms:W3CDTF">2023-10-12T02:57:03Z</dcterms:modified>
</cp:coreProperties>
</file>