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1" r:id="rId5"/>
    <p:sldId id="262" r:id="rId6"/>
    <p:sldId id="263" r:id="rId7"/>
    <p:sldId id="258" r:id="rId8"/>
    <p:sldId id="264" r:id="rId9"/>
    <p:sldId id="259" r:id="rId10"/>
    <p:sldId id="269" r:id="rId11"/>
    <p:sldId id="260" r:id="rId12"/>
    <p:sldId id="266" r:id="rId13"/>
    <p:sldId id="267"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16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38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635B7-F57D-05C4-89C9-A6E1B4C4CBB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0BE9A1D-D0A4-2669-B72D-44FD0B576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A9D1613-EBF5-16E4-32FE-B7A2952B49F5}"/>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5" name="Segnaposto piè di pagina 4">
            <a:extLst>
              <a:ext uri="{FF2B5EF4-FFF2-40B4-BE49-F238E27FC236}">
                <a16:creationId xmlns:a16="http://schemas.microsoft.com/office/drawing/2014/main" id="{06F8977F-E69E-6AA6-1089-BB6709931E5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09438AD-5543-9353-F197-15EFB1C1005F}"/>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369771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E01DBF-9157-41CD-475F-CB21FCF9E81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DC4AEA-D750-3611-23EF-E26FEC63B6E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82BC867-72FC-3C8D-8240-5DB9D8876E7C}"/>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5" name="Segnaposto piè di pagina 4">
            <a:extLst>
              <a:ext uri="{FF2B5EF4-FFF2-40B4-BE49-F238E27FC236}">
                <a16:creationId xmlns:a16="http://schemas.microsoft.com/office/drawing/2014/main" id="{F50E67CB-72C2-1C84-EBCF-35A1DDC9C4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F9A558C-7C88-5CA1-F2EB-B3085696ED73}"/>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163111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CA5645F-3B72-7484-2D25-D4B0DE5696E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27BD3E-5B1F-453E-CA8E-98CBEC719BE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875E76B-709D-7E4D-020C-057E858960F1}"/>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5" name="Segnaposto piè di pagina 4">
            <a:extLst>
              <a:ext uri="{FF2B5EF4-FFF2-40B4-BE49-F238E27FC236}">
                <a16:creationId xmlns:a16="http://schemas.microsoft.com/office/drawing/2014/main" id="{8A85212B-1663-8984-4E52-BFB96D0AFF0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D2438DA-8A08-8E18-5CA6-4A3123FE6D7D}"/>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189137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5B1348-D433-4FBA-9A4A-2D5792845DE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A0264F-072F-E19C-B0D1-34C99AE0D7F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B5C10C2-F160-1BE2-E53C-E779CE5ABE21}"/>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5" name="Segnaposto piè di pagina 4">
            <a:extLst>
              <a:ext uri="{FF2B5EF4-FFF2-40B4-BE49-F238E27FC236}">
                <a16:creationId xmlns:a16="http://schemas.microsoft.com/office/drawing/2014/main" id="{252445EC-0D01-08C3-79C9-C5B7C08034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2F816F-8D07-D816-A116-637C445C17EC}"/>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166648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6E38D5-57A2-413C-3721-640F0C3F6B3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AD5CFC2-0AF6-4372-FA45-B8EE7D6E8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832CD7B-BA27-2CED-8A24-8A5B435FF231}"/>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5" name="Segnaposto piè di pagina 4">
            <a:extLst>
              <a:ext uri="{FF2B5EF4-FFF2-40B4-BE49-F238E27FC236}">
                <a16:creationId xmlns:a16="http://schemas.microsoft.com/office/drawing/2014/main" id="{9A2626B3-491F-F337-7C36-0803D929F39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F19BBBA-BA57-0B0D-A70D-C0E4C7663E51}"/>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53990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937DBD-EE86-F43C-D492-F962BE209B4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6D2128B-90F6-4210-FEC7-A699038E87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6FDC471-AB75-ECED-EB4B-774DDB936B2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DD4747-40F8-1E6E-841D-BDEA919070CA}"/>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6" name="Segnaposto piè di pagina 5">
            <a:extLst>
              <a:ext uri="{FF2B5EF4-FFF2-40B4-BE49-F238E27FC236}">
                <a16:creationId xmlns:a16="http://schemas.microsoft.com/office/drawing/2014/main" id="{0D7506B2-23F2-ECEE-6CED-06E4D99DB0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35336B-ED71-E745-E0B1-AEE6E9BD50F0}"/>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309324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6A0C7-6DC7-6E8F-C504-FBDB277EF0A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BE1030A-A6E1-C8AD-4727-935F87DEA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29928F-7F9B-108B-1442-594C22D1B7F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455676B-2750-E95D-E407-9841F190F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BA83097-9490-F467-671E-636A29E2415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70A17-BACE-309B-4D07-7FA268D0DFCB}"/>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8" name="Segnaposto piè di pagina 7">
            <a:extLst>
              <a:ext uri="{FF2B5EF4-FFF2-40B4-BE49-F238E27FC236}">
                <a16:creationId xmlns:a16="http://schemas.microsoft.com/office/drawing/2014/main" id="{47F82B44-B643-451F-F558-03D3D4B2C71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AF7CB82-2BD7-E2FA-497A-670BA9B6AE31}"/>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229796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B389C1-97B9-86EE-DF2A-857C039E6FE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93C1AFA-8334-7410-47A2-F36B3D78A916}"/>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4" name="Segnaposto piè di pagina 3">
            <a:extLst>
              <a:ext uri="{FF2B5EF4-FFF2-40B4-BE49-F238E27FC236}">
                <a16:creationId xmlns:a16="http://schemas.microsoft.com/office/drawing/2014/main" id="{3AB52CE4-EA67-8DAA-9A85-05B48E5F5E5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1DDAB78-7DBC-E240-A3F0-EC4C03BE5ADD}"/>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196380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3DD026B-1761-6688-887D-EF8F01A152B1}"/>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3" name="Segnaposto piè di pagina 2">
            <a:extLst>
              <a:ext uri="{FF2B5EF4-FFF2-40B4-BE49-F238E27FC236}">
                <a16:creationId xmlns:a16="http://schemas.microsoft.com/office/drawing/2014/main" id="{31AD4EDA-A574-8A26-3AC9-A2D787D054C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36433F9-ACC5-2C18-DD88-300A841D9A2B}"/>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25874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A34BA0-F23E-E330-5E82-33F8045925C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4ADF9E-946A-536B-D308-9AFC9B318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06D13CF-1EBC-B4B1-17A9-3D98DEF56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A07AFA9-6B98-370A-03C0-B62DB06968DF}"/>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6" name="Segnaposto piè di pagina 5">
            <a:extLst>
              <a:ext uri="{FF2B5EF4-FFF2-40B4-BE49-F238E27FC236}">
                <a16:creationId xmlns:a16="http://schemas.microsoft.com/office/drawing/2014/main" id="{4BC538A4-F759-C46A-BB99-CA8EDFF40EB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D5F038D-2109-00FF-BFD6-37A02B801568}"/>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128602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87A6D5-27D3-E525-2A3F-5ECEDF66243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3A9CC33-9AE3-E5DF-6339-FE8F6DF0C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8619904-6B4A-3D31-F9A6-5E3A6857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CDA035-0010-530D-342D-85068891FEAA}"/>
              </a:ext>
            </a:extLst>
          </p:cNvPr>
          <p:cNvSpPr>
            <a:spLocks noGrp="1"/>
          </p:cNvSpPr>
          <p:nvPr>
            <p:ph type="dt" sz="half" idx="10"/>
          </p:nvPr>
        </p:nvSpPr>
        <p:spPr/>
        <p:txBody>
          <a:bodyPr/>
          <a:lstStyle/>
          <a:p>
            <a:fld id="{7947D50A-7B4B-4C84-ADBF-B1012B9C1650}" type="datetimeFigureOut">
              <a:rPr lang="it-IT" smtClean="0"/>
              <a:t>07/02/2024</a:t>
            </a:fld>
            <a:endParaRPr lang="it-IT"/>
          </a:p>
        </p:txBody>
      </p:sp>
      <p:sp>
        <p:nvSpPr>
          <p:cNvPr id="6" name="Segnaposto piè di pagina 5">
            <a:extLst>
              <a:ext uri="{FF2B5EF4-FFF2-40B4-BE49-F238E27FC236}">
                <a16:creationId xmlns:a16="http://schemas.microsoft.com/office/drawing/2014/main" id="{C91DEC5C-0B5F-EF13-B781-9032DFFDE6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0DC57AF-AF9D-ED84-D0D1-4622B9DA3B89}"/>
              </a:ext>
            </a:extLst>
          </p:cNvPr>
          <p:cNvSpPr>
            <a:spLocks noGrp="1"/>
          </p:cNvSpPr>
          <p:nvPr>
            <p:ph type="sldNum" sz="quarter" idx="12"/>
          </p:nvPr>
        </p:nvSpPr>
        <p:spPr/>
        <p:txBody>
          <a:bodyPr/>
          <a:lstStyle/>
          <a:p>
            <a:fld id="{BC69C560-CC46-47AA-838E-42DD97A2CADA}" type="slidenum">
              <a:rPr lang="it-IT" smtClean="0"/>
              <a:t>‹N›</a:t>
            </a:fld>
            <a:endParaRPr lang="it-IT"/>
          </a:p>
        </p:txBody>
      </p:sp>
    </p:spTree>
    <p:extLst>
      <p:ext uri="{BB962C8B-B14F-4D97-AF65-F5344CB8AC3E}">
        <p14:creationId xmlns:p14="http://schemas.microsoft.com/office/powerpoint/2010/main" val="46681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1336096-4D32-6D68-9803-A1525EAE0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88E02AE-C624-CE9A-72F2-73431E763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B537DA-4C81-5E65-E07A-9877610BC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7D50A-7B4B-4C84-ADBF-B1012B9C1650}" type="datetimeFigureOut">
              <a:rPr lang="it-IT" smtClean="0"/>
              <a:t>07/02/2024</a:t>
            </a:fld>
            <a:endParaRPr lang="it-IT"/>
          </a:p>
        </p:txBody>
      </p:sp>
      <p:sp>
        <p:nvSpPr>
          <p:cNvPr id="5" name="Segnaposto piè di pagina 4">
            <a:extLst>
              <a:ext uri="{FF2B5EF4-FFF2-40B4-BE49-F238E27FC236}">
                <a16:creationId xmlns:a16="http://schemas.microsoft.com/office/drawing/2014/main" id="{5F8E0D83-5CAA-56F2-128D-3D56DBEFB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3D7D79B-2F66-C98C-B78F-1DA310E25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9C560-CC46-47AA-838E-42DD97A2CADA}" type="slidenum">
              <a:rPr lang="it-IT" smtClean="0"/>
              <a:t>‹N›</a:t>
            </a:fld>
            <a:endParaRPr lang="it-IT"/>
          </a:p>
        </p:txBody>
      </p:sp>
    </p:spTree>
    <p:extLst>
      <p:ext uri="{BB962C8B-B14F-4D97-AF65-F5344CB8AC3E}">
        <p14:creationId xmlns:p14="http://schemas.microsoft.com/office/powerpoint/2010/main" val="2192423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0F0E1E9-8240-6E9A-DFEF-354CFE4FD01A}"/>
              </a:ext>
            </a:extLst>
          </p:cNvPr>
          <p:cNvSpPr txBox="1"/>
          <p:nvPr/>
        </p:nvSpPr>
        <p:spPr>
          <a:xfrm>
            <a:off x="3398230" y="290663"/>
            <a:ext cx="5395536" cy="646331"/>
          </a:xfrm>
          <a:prstGeom prst="rect">
            <a:avLst/>
          </a:prstGeom>
          <a:noFill/>
        </p:spPr>
        <p:txBody>
          <a:bodyPr wrap="square" rtlCol="0">
            <a:spAutoFit/>
          </a:bodyPr>
          <a:lstStyle/>
          <a:p>
            <a:r>
              <a:rPr lang="it-IT" sz="3600" b="1" dirty="0">
                <a:solidFill>
                  <a:schemeClr val="accent1"/>
                </a:solidFill>
              </a:rPr>
              <a:t>How to Load &amp; </a:t>
            </a:r>
            <a:r>
              <a:rPr lang="it-IT" sz="3600" b="1" dirty="0" err="1">
                <a:solidFill>
                  <a:schemeClr val="accent1"/>
                </a:solidFill>
              </a:rPr>
              <a:t>Run</a:t>
            </a:r>
            <a:r>
              <a:rPr lang="it-IT" sz="3600" b="1" dirty="0">
                <a:solidFill>
                  <a:schemeClr val="accent1"/>
                </a:solidFill>
              </a:rPr>
              <a:t> Models</a:t>
            </a:r>
          </a:p>
        </p:txBody>
      </p:sp>
      <p:sp>
        <p:nvSpPr>
          <p:cNvPr id="5" name="CasellaDiTesto 4">
            <a:extLst>
              <a:ext uri="{FF2B5EF4-FFF2-40B4-BE49-F238E27FC236}">
                <a16:creationId xmlns:a16="http://schemas.microsoft.com/office/drawing/2014/main" id="{3271DCF1-056E-F560-B79A-CF3540FEEE21}"/>
              </a:ext>
            </a:extLst>
          </p:cNvPr>
          <p:cNvSpPr txBox="1"/>
          <p:nvPr/>
        </p:nvSpPr>
        <p:spPr>
          <a:xfrm>
            <a:off x="870357" y="1111911"/>
            <a:ext cx="10451286" cy="807465"/>
          </a:xfrm>
          <a:prstGeom prst="rect">
            <a:avLst/>
          </a:prstGeom>
          <a:noFill/>
        </p:spPr>
        <p:txBody>
          <a:bodyPr wrap="square" rtlCol="0">
            <a:spAutoFit/>
          </a:bodyPr>
          <a:lstStyle/>
          <a:p>
            <a:pPr lvl="0">
              <a:lnSpc>
                <a:spcPct val="107000"/>
              </a:lnSpc>
              <a:spcAft>
                <a:spcPts val="800"/>
              </a:spcAft>
            </a:pPr>
            <a:r>
              <a:rPr lang="it-IT" sz="2000" b="1" kern="100" dirty="0" err="1">
                <a:latin typeface="Calibri" panose="020F0502020204030204" pitchFamily="34" charset="0"/>
                <a:ea typeface="Calibri" panose="020F0502020204030204" pitchFamily="34" charset="0"/>
                <a:cs typeface="Times New Roman" panose="02020603050405020304" pitchFamily="18" charset="0"/>
              </a:rPr>
              <a:t>Objective</a:t>
            </a:r>
            <a:endParaRPr lang="it-IT" sz="2000" b="1"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Forecasting Problem where you want to </a:t>
            </a:r>
            <a:r>
              <a:rPr lang="en-US" kern="100" dirty="0">
                <a:latin typeface="Calibri" panose="020F0502020204030204" pitchFamily="34" charset="0"/>
                <a:ea typeface="Calibri" panose="020F0502020204030204" pitchFamily="34" charset="0"/>
                <a:cs typeface="Times New Roman" panose="02020603050405020304" pitchFamily="18" charset="0"/>
              </a:rPr>
              <a:t>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redict the average tensiometer value (soil moisture) for a given day</a:t>
            </a:r>
            <a:endParaRPr lang="it-IT" u="sng" dirty="0"/>
          </a:p>
        </p:txBody>
      </p:sp>
      <p:sp>
        <p:nvSpPr>
          <p:cNvPr id="14" name="Rettangolo 13">
            <a:extLst>
              <a:ext uri="{FF2B5EF4-FFF2-40B4-BE49-F238E27FC236}">
                <a16:creationId xmlns:a16="http://schemas.microsoft.com/office/drawing/2014/main" id="{52AFA0AA-46CA-DF12-A4B2-195A7DD9E388}"/>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D5C54DB8-02ED-A2EE-C169-BA18AC73FE90}"/>
              </a:ext>
            </a:extLst>
          </p:cNvPr>
          <p:cNvSpPr txBox="1"/>
          <p:nvPr/>
        </p:nvSpPr>
        <p:spPr>
          <a:xfrm>
            <a:off x="9583151" y="4636547"/>
            <a:ext cx="1756610" cy="369332"/>
          </a:xfrm>
          <a:prstGeom prst="rect">
            <a:avLst/>
          </a:prstGeom>
          <a:noFill/>
        </p:spPr>
        <p:txBody>
          <a:bodyPr wrap="square" rtlCol="0">
            <a:spAutoFit/>
          </a:bodyPr>
          <a:lstStyle/>
          <a:p>
            <a:r>
              <a:rPr lang="it-IT" dirty="0">
                <a:solidFill>
                  <a:srgbClr val="C00000"/>
                </a:solidFill>
              </a:rPr>
              <a:t>AR component</a:t>
            </a:r>
          </a:p>
        </p:txBody>
      </p:sp>
      <p:sp>
        <p:nvSpPr>
          <p:cNvPr id="8" name="CasellaDiTesto 7">
            <a:extLst>
              <a:ext uri="{FF2B5EF4-FFF2-40B4-BE49-F238E27FC236}">
                <a16:creationId xmlns:a16="http://schemas.microsoft.com/office/drawing/2014/main" id="{EAC257F9-4DF0-3FBF-62C6-622D4FE1F7E4}"/>
              </a:ext>
            </a:extLst>
          </p:cNvPr>
          <p:cNvSpPr txBox="1"/>
          <p:nvPr/>
        </p:nvSpPr>
        <p:spPr>
          <a:xfrm>
            <a:off x="9583151" y="4982446"/>
            <a:ext cx="1639151" cy="369332"/>
          </a:xfrm>
          <a:prstGeom prst="rect">
            <a:avLst/>
          </a:prstGeom>
          <a:noFill/>
        </p:spPr>
        <p:txBody>
          <a:bodyPr wrap="square" rtlCol="0">
            <a:spAutoFit/>
          </a:bodyPr>
          <a:lstStyle/>
          <a:p>
            <a:r>
              <a:rPr lang="it-IT" dirty="0">
                <a:solidFill>
                  <a:srgbClr val="C00000"/>
                </a:solidFill>
              </a:rPr>
              <a:t>MA component</a:t>
            </a:r>
          </a:p>
        </p:txBody>
      </p:sp>
      <p:sp>
        <p:nvSpPr>
          <p:cNvPr id="9" name="CasellaDiTesto 8">
            <a:extLst>
              <a:ext uri="{FF2B5EF4-FFF2-40B4-BE49-F238E27FC236}">
                <a16:creationId xmlns:a16="http://schemas.microsoft.com/office/drawing/2014/main" id="{40A33C2B-11D5-B30F-B873-24E6E1A483D9}"/>
              </a:ext>
            </a:extLst>
          </p:cNvPr>
          <p:cNvSpPr txBox="1"/>
          <p:nvPr/>
        </p:nvSpPr>
        <p:spPr>
          <a:xfrm>
            <a:off x="870357" y="1913868"/>
            <a:ext cx="9927983" cy="407035"/>
          </a:xfrm>
          <a:prstGeom prst="rect">
            <a:avLst/>
          </a:prstGeom>
          <a:noFill/>
        </p:spPr>
        <p:txBody>
          <a:bodyPr wrap="square" rtlCol="0">
            <a:spAutoFit/>
          </a:bodyPr>
          <a:lstStyle/>
          <a:p>
            <a:pPr lvl="0">
              <a:lnSpc>
                <a:spcPct val="107000"/>
              </a:lnSpc>
              <a:spcAft>
                <a:spcPts val="800"/>
              </a:spcAft>
            </a:pPr>
            <a:r>
              <a:rPr lang="it-IT" sz="2000" b="1" kern="100" dirty="0">
                <a:latin typeface="Calibri" panose="020F0502020204030204" pitchFamily="34" charset="0"/>
                <a:ea typeface="Calibri" panose="020F0502020204030204" pitchFamily="34" charset="0"/>
                <a:cs typeface="Times New Roman" panose="02020603050405020304" pitchFamily="18" charset="0"/>
              </a:rPr>
              <a:t>Independent Features</a:t>
            </a:r>
            <a:endParaRPr lang="it-IT" dirty="0"/>
          </a:p>
        </p:txBody>
      </p:sp>
      <p:graphicFrame>
        <p:nvGraphicFramePr>
          <p:cNvPr id="10" name="Tabella 9">
            <a:extLst>
              <a:ext uri="{FF2B5EF4-FFF2-40B4-BE49-F238E27FC236}">
                <a16:creationId xmlns:a16="http://schemas.microsoft.com/office/drawing/2014/main" id="{9D44AB1A-49C0-07E0-EF34-3834E349454A}"/>
              </a:ext>
            </a:extLst>
          </p:cNvPr>
          <p:cNvGraphicFramePr>
            <a:graphicFrameLocks noGrp="1"/>
          </p:cNvGraphicFramePr>
          <p:nvPr>
            <p:extLst>
              <p:ext uri="{D42A27DB-BD31-4B8C-83A1-F6EECF244321}">
                <p14:modId xmlns:p14="http://schemas.microsoft.com/office/powerpoint/2010/main" val="283161410"/>
              </p:ext>
            </p:extLst>
          </p:nvPr>
        </p:nvGraphicFramePr>
        <p:xfrm>
          <a:off x="1243265" y="2425698"/>
          <a:ext cx="8165430" cy="2926080"/>
        </p:xfrm>
        <a:graphic>
          <a:graphicData uri="http://schemas.openxmlformats.org/drawingml/2006/table">
            <a:tbl>
              <a:tblPr firstRow="1" bandRow="1">
                <a:tableStyleId>{5C22544A-7EE6-4342-B048-85BDC9FD1C3A}</a:tableStyleId>
              </a:tblPr>
              <a:tblGrid>
                <a:gridCol w="2399233">
                  <a:extLst>
                    <a:ext uri="{9D8B030D-6E8A-4147-A177-3AD203B41FA5}">
                      <a16:colId xmlns:a16="http://schemas.microsoft.com/office/drawing/2014/main" val="3016872170"/>
                    </a:ext>
                  </a:extLst>
                </a:gridCol>
                <a:gridCol w="3101947">
                  <a:extLst>
                    <a:ext uri="{9D8B030D-6E8A-4147-A177-3AD203B41FA5}">
                      <a16:colId xmlns:a16="http://schemas.microsoft.com/office/drawing/2014/main" val="1683819926"/>
                    </a:ext>
                  </a:extLst>
                </a:gridCol>
                <a:gridCol w="2664250">
                  <a:extLst>
                    <a:ext uri="{9D8B030D-6E8A-4147-A177-3AD203B41FA5}">
                      <a16:colId xmlns:a16="http://schemas.microsoft.com/office/drawing/2014/main" val="798450085"/>
                    </a:ext>
                  </a:extLst>
                </a:gridCol>
              </a:tblGrid>
              <a:tr h="351348">
                <a:tc>
                  <a:txBody>
                    <a:bodyPr/>
                    <a:lstStyle/>
                    <a:p>
                      <a:pPr algn="ctr"/>
                      <a:r>
                        <a:rPr lang="it-IT" dirty="0"/>
                        <a:t>Feature</a:t>
                      </a:r>
                    </a:p>
                  </a:txBody>
                  <a:tcPr/>
                </a:tc>
                <a:tc>
                  <a:txBody>
                    <a:bodyPr/>
                    <a:lstStyle/>
                    <a:p>
                      <a:pPr algn="ctr"/>
                      <a:r>
                        <a:rPr lang="it-IT" dirty="0"/>
                        <a:t>Unit of </a:t>
                      </a:r>
                      <a:r>
                        <a:rPr lang="it-IT" dirty="0" err="1"/>
                        <a:t>Measure</a:t>
                      </a:r>
                      <a:endParaRPr lang="it-IT" dirty="0"/>
                    </a:p>
                  </a:txBody>
                  <a:tcPr/>
                </a:tc>
                <a:tc>
                  <a:txBody>
                    <a:bodyPr/>
                    <a:lstStyle/>
                    <a:p>
                      <a:pPr algn="ctr"/>
                      <a:r>
                        <a:rPr lang="it-IT" dirty="0" err="1"/>
                        <a:t>Summary</a:t>
                      </a:r>
                      <a:r>
                        <a:rPr lang="it-IT" dirty="0"/>
                        <a:t> </a:t>
                      </a:r>
                      <a:r>
                        <a:rPr lang="it-IT" dirty="0" err="1"/>
                        <a:t>Values</a:t>
                      </a:r>
                      <a:endParaRPr lang="it-IT" dirty="0"/>
                    </a:p>
                  </a:txBody>
                  <a:tcPr/>
                </a:tc>
                <a:extLst>
                  <a:ext uri="{0D108BD9-81ED-4DB2-BD59-A6C34878D82A}">
                    <a16:rowId xmlns:a16="http://schemas.microsoft.com/office/drawing/2014/main" val="1244679396"/>
                  </a:ext>
                </a:extLst>
              </a:tr>
              <a:tr h="351348">
                <a:tc>
                  <a:txBody>
                    <a:bodyPr/>
                    <a:lstStyle/>
                    <a:p>
                      <a:pPr algn="ctr"/>
                      <a:r>
                        <a:rPr lang="it-IT" dirty="0"/>
                        <a:t>Temperature</a:t>
                      </a:r>
                    </a:p>
                  </a:txBody>
                  <a:tcPr/>
                </a:tc>
                <a:tc>
                  <a:txBody>
                    <a:bodyPr/>
                    <a:lstStyle/>
                    <a:p>
                      <a:pPr algn="ctr"/>
                      <a:r>
                        <a:rPr lang="it-IT" dirty="0"/>
                        <a:t>Celsius (°C)</a:t>
                      </a:r>
                    </a:p>
                  </a:txBody>
                  <a:tcPr/>
                </a:tc>
                <a:tc>
                  <a:txBody>
                    <a:bodyPr/>
                    <a:lstStyle/>
                    <a:p>
                      <a:pPr algn="ctr"/>
                      <a:r>
                        <a:rPr lang="it-IT" dirty="0"/>
                        <a:t>min, max, </a:t>
                      </a:r>
                      <a:r>
                        <a:rPr lang="it-IT" dirty="0" err="1"/>
                        <a:t>avg</a:t>
                      </a:r>
                      <a:r>
                        <a:rPr lang="it-IT" dirty="0"/>
                        <a:t>, </a:t>
                      </a:r>
                      <a:r>
                        <a:rPr lang="it-IT" dirty="0" err="1"/>
                        <a:t>med</a:t>
                      </a:r>
                      <a:endParaRPr lang="it-IT" dirty="0"/>
                    </a:p>
                  </a:txBody>
                  <a:tcPr/>
                </a:tc>
                <a:extLst>
                  <a:ext uri="{0D108BD9-81ED-4DB2-BD59-A6C34878D82A}">
                    <a16:rowId xmlns:a16="http://schemas.microsoft.com/office/drawing/2014/main" val="2712396228"/>
                  </a:ext>
                </a:extLst>
              </a:tr>
              <a:tr h="351348">
                <a:tc>
                  <a:txBody>
                    <a:bodyPr/>
                    <a:lstStyle/>
                    <a:p>
                      <a:pPr algn="ctr"/>
                      <a:r>
                        <a:rPr lang="it-IT" dirty="0"/>
                        <a:t>Air </a:t>
                      </a:r>
                      <a:r>
                        <a:rPr lang="it-IT" dirty="0" err="1"/>
                        <a:t>Humidity</a:t>
                      </a:r>
                      <a:endParaRPr lang="it-IT" dirty="0"/>
                    </a:p>
                  </a:txBody>
                  <a:tcPr/>
                </a:tc>
                <a:tc>
                  <a:txBody>
                    <a:bodyPr/>
                    <a:lstStyle/>
                    <a:p>
                      <a:pPr algn="ctr"/>
                      <a:r>
                        <a:rPr lang="it-IT" dirty="0"/>
                        <a:t>Relative </a:t>
                      </a:r>
                      <a:r>
                        <a:rPr lang="it-IT" dirty="0" err="1"/>
                        <a:t>Humidity</a:t>
                      </a:r>
                      <a:r>
                        <a:rPr lang="it-IT" dirty="0"/>
                        <a:t> (% RH)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min, max, </a:t>
                      </a:r>
                      <a:r>
                        <a:rPr lang="it-IT" dirty="0" err="1"/>
                        <a:t>avg</a:t>
                      </a:r>
                      <a:r>
                        <a:rPr lang="it-IT" dirty="0"/>
                        <a:t>, </a:t>
                      </a:r>
                      <a:r>
                        <a:rPr lang="it-IT" dirty="0" err="1"/>
                        <a:t>med</a:t>
                      </a:r>
                      <a:endParaRPr lang="it-IT" dirty="0"/>
                    </a:p>
                  </a:txBody>
                  <a:tcPr/>
                </a:tc>
                <a:extLst>
                  <a:ext uri="{0D108BD9-81ED-4DB2-BD59-A6C34878D82A}">
                    <a16:rowId xmlns:a16="http://schemas.microsoft.com/office/drawing/2014/main" val="933808872"/>
                  </a:ext>
                </a:extLst>
              </a:tr>
              <a:tr h="346456">
                <a:tc>
                  <a:txBody>
                    <a:bodyPr/>
                    <a:lstStyle/>
                    <a:p>
                      <a:pPr algn="ctr"/>
                      <a:r>
                        <a:rPr lang="it-IT" dirty="0"/>
                        <a:t>Solar </a:t>
                      </a:r>
                      <a:r>
                        <a:rPr lang="it-IT" dirty="0" err="1"/>
                        <a:t>Radiation</a:t>
                      </a:r>
                      <a:endParaRPr lang="it-IT" dirty="0"/>
                    </a:p>
                  </a:txBody>
                  <a:tcPr/>
                </a:tc>
                <a:tc>
                  <a:txBody>
                    <a:bodyPr/>
                    <a:lstStyle/>
                    <a:p>
                      <a:pPr algn="ctr"/>
                      <a:r>
                        <a:rPr lang="it-IT" sz="1800" b="0" i="0" kern="1200" dirty="0">
                          <a:solidFill>
                            <a:schemeClr val="dk1"/>
                          </a:solidFill>
                          <a:effectLst/>
                          <a:latin typeface="+mn-lt"/>
                          <a:ea typeface="+mn-ea"/>
                          <a:cs typeface="+mn-cs"/>
                        </a:rPr>
                        <a:t>Surface Power </a:t>
                      </a:r>
                      <a:r>
                        <a:rPr lang="it-IT" sz="1800" b="0" i="0" kern="1200" dirty="0" err="1">
                          <a:solidFill>
                            <a:schemeClr val="dk1"/>
                          </a:solidFill>
                          <a:effectLst/>
                          <a:latin typeface="+mn-lt"/>
                          <a:ea typeface="+mn-ea"/>
                          <a:cs typeface="+mn-cs"/>
                        </a:rPr>
                        <a:t>Density</a:t>
                      </a:r>
                      <a:r>
                        <a:rPr lang="it-IT" sz="1800" b="0" i="0" u="none" strike="noStrike"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a:t>
                      </a:r>
                      <a:r>
                        <a:rPr lang="it-IT" sz="1800" b="0" i="0" kern="1200" dirty="0">
                          <a:solidFill>
                            <a:schemeClr val="dk1"/>
                          </a:solidFill>
                          <a:effectLst/>
                          <a:latin typeface="+mn-lt"/>
                          <a:ea typeface="+mn-ea"/>
                          <a:cs typeface="+mn-cs"/>
                        </a:rPr>
                        <a:t>W/m²</a:t>
                      </a:r>
                      <a:r>
                        <a:rPr lang="en-US" sz="1800" b="0" i="0" u="none" strike="noStrike"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min, max, </a:t>
                      </a:r>
                      <a:r>
                        <a:rPr lang="it-IT" dirty="0" err="1"/>
                        <a:t>avg</a:t>
                      </a:r>
                      <a:r>
                        <a:rPr lang="it-IT" dirty="0"/>
                        <a:t>, </a:t>
                      </a:r>
                      <a:r>
                        <a:rPr lang="it-IT" dirty="0" err="1"/>
                        <a:t>med</a:t>
                      </a:r>
                      <a:endParaRPr lang="it-IT" dirty="0"/>
                    </a:p>
                  </a:txBody>
                  <a:tcPr/>
                </a:tc>
                <a:extLst>
                  <a:ext uri="{0D108BD9-81ED-4DB2-BD59-A6C34878D82A}">
                    <a16:rowId xmlns:a16="http://schemas.microsoft.com/office/drawing/2014/main" val="1470362405"/>
                  </a:ext>
                </a:extLst>
              </a:tr>
              <a:tr h="351348">
                <a:tc>
                  <a:txBody>
                    <a:bodyPr/>
                    <a:lstStyle/>
                    <a:p>
                      <a:pPr algn="ctr"/>
                      <a:r>
                        <a:rPr lang="it-IT" dirty="0" err="1"/>
                        <a:t>Rain</a:t>
                      </a:r>
                      <a:endParaRPr lang="it-IT" dirty="0"/>
                    </a:p>
                  </a:txBody>
                  <a:tcPr/>
                </a:tc>
                <a:tc>
                  <a:txBody>
                    <a:bodyPr/>
                    <a:lstStyle/>
                    <a:p>
                      <a:pPr algn="ctr"/>
                      <a:r>
                        <a:rPr lang="it-IT" dirty="0" err="1"/>
                        <a:t>Millimetres</a:t>
                      </a:r>
                      <a:r>
                        <a:rPr lang="it-IT" dirty="0"/>
                        <a:t> per Hour (</a:t>
                      </a:r>
                      <a:r>
                        <a:rPr lang="it-IT" sz="1800" b="0" i="0" u="none" strike="noStrike" kern="1200" dirty="0">
                          <a:solidFill>
                            <a:schemeClr val="dk1"/>
                          </a:solidFill>
                          <a:effectLst/>
                          <a:latin typeface="+mn-lt"/>
                          <a:ea typeface="+mn-ea"/>
                          <a:cs typeface="+mn-cs"/>
                        </a:rPr>
                        <a:t>mm/h</a:t>
                      </a:r>
                      <a:r>
                        <a:rPr lang="it-IT" dirty="0"/>
                        <a:t>)</a:t>
                      </a:r>
                    </a:p>
                  </a:txBody>
                  <a:tcPr/>
                </a:tc>
                <a:tc>
                  <a:txBody>
                    <a:bodyPr/>
                    <a:lstStyle/>
                    <a:p>
                      <a:pPr algn="ctr"/>
                      <a:r>
                        <a:rPr lang="it-IT" dirty="0"/>
                        <a:t>max, </a:t>
                      </a:r>
                      <a:r>
                        <a:rPr lang="it-IT" dirty="0" err="1"/>
                        <a:t>med</a:t>
                      </a:r>
                      <a:r>
                        <a:rPr lang="it-IT" dirty="0"/>
                        <a:t>, sum</a:t>
                      </a:r>
                    </a:p>
                  </a:txBody>
                  <a:tcPr/>
                </a:tc>
                <a:extLst>
                  <a:ext uri="{0D108BD9-81ED-4DB2-BD59-A6C34878D82A}">
                    <a16:rowId xmlns:a16="http://schemas.microsoft.com/office/drawing/2014/main" val="4068627742"/>
                  </a:ext>
                </a:extLst>
              </a:tr>
              <a:tr h="351348">
                <a:tc>
                  <a:txBody>
                    <a:bodyPr/>
                    <a:lstStyle/>
                    <a:p>
                      <a:pPr algn="ctr"/>
                      <a:r>
                        <a:rPr lang="it-IT" dirty="0" err="1"/>
                        <a:t>Irrigation</a:t>
                      </a:r>
                      <a:endParaRPr lang="it-IT" dirty="0"/>
                    </a:p>
                  </a:txBody>
                  <a:tcPr/>
                </a:tc>
                <a:tc>
                  <a:txBody>
                    <a:bodyPr/>
                    <a:lstStyle/>
                    <a:p>
                      <a:pPr algn="ctr"/>
                      <a:r>
                        <a:rPr lang="it-IT" dirty="0" err="1"/>
                        <a:t>Liters</a:t>
                      </a:r>
                      <a:r>
                        <a:rPr lang="it-IT" dirty="0"/>
                        <a:t> per Minute (l</a:t>
                      </a:r>
                      <a:r>
                        <a:rPr lang="it-IT" sz="1800" b="0" i="0" u="none" strike="noStrike" kern="1200" dirty="0">
                          <a:solidFill>
                            <a:schemeClr val="dk1"/>
                          </a:solidFill>
                          <a:effectLst/>
                          <a:latin typeface="+mn-lt"/>
                          <a:ea typeface="+mn-ea"/>
                          <a:cs typeface="+mn-cs"/>
                        </a:rPr>
                        <a:t>/min</a:t>
                      </a:r>
                      <a:r>
                        <a:rPr lang="it-IT" dirty="0"/>
                        <a:t>)</a:t>
                      </a:r>
                    </a:p>
                  </a:txBody>
                  <a:tcPr/>
                </a:tc>
                <a:tc>
                  <a:txBody>
                    <a:bodyPr/>
                    <a:lstStyle/>
                    <a:p>
                      <a:pPr algn="ctr"/>
                      <a:r>
                        <a:rPr lang="it-IT" dirty="0"/>
                        <a:t>sum</a:t>
                      </a:r>
                    </a:p>
                  </a:txBody>
                  <a:tcPr/>
                </a:tc>
                <a:extLst>
                  <a:ext uri="{0D108BD9-81ED-4DB2-BD59-A6C34878D82A}">
                    <a16:rowId xmlns:a16="http://schemas.microsoft.com/office/drawing/2014/main" val="1909567168"/>
                  </a:ext>
                </a:extLst>
              </a:tr>
              <a:tr h="351348">
                <a:tc>
                  <a:txBody>
                    <a:bodyPr/>
                    <a:lstStyle/>
                    <a:p>
                      <a:pPr algn="ctr"/>
                      <a:r>
                        <a:rPr lang="it-IT" dirty="0" err="1"/>
                        <a:t>Tensiometer</a:t>
                      </a:r>
                      <a:endParaRPr lang="it-IT" dirty="0"/>
                    </a:p>
                  </a:txBody>
                  <a:tcPr/>
                </a:tc>
                <a:tc>
                  <a:txBody>
                    <a:bodyPr/>
                    <a:lstStyle/>
                    <a:p>
                      <a:pPr algn="ctr"/>
                      <a:r>
                        <a:rPr lang="it-IT" dirty="0"/>
                        <a:t>Millibar (</a:t>
                      </a:r>
                      <a:r>
                        <a:rPr lang="it-IT" dirty="0" err="1"/>
                        <a:t>mBar</a:t>
                      </a:r>
                      <a:r>
                        <a:rPr lang="it-IT" dirty="0"/>
                        <a:t>)</a:t>
                      </a:r>
                    </a:p>
                  </a:txBody>
                  <a:tcPr/>
                </a:tc>
                <a:tc>
                  <a:txBody>
                    <a:bodyPr/>
                    <a:lstStyle/>
                    <a:p>
                      <a:pPr algn="ctr"/>
                      <a:r>
                        <a:rPr lang="it-IT" dirty="0"/>
                        <a:t>min, max, </a:t>
                      </a:r>
                      <a:r>
                        <a:rPr lang="it-IT" dirty="0" err="1">
                          <a:solidFill>
                            <a:srgbClr val="C00000"/>
                          </a:solidFill>
                        </a:rPr>
                        <a:t>avg</a:t>
                      </a:r>
                      <a:r>
                        <a:rPr lang="it-IT" dirty="0"/>
                        <a:t>, </a:t>
                      </a:r>
                      <a:r>
                        <a:rPr lang="it-IT" dirty="0" err="1"/>
                        <a:t>med</a:t>
                      </a:r>
                      <a:r>
                        <a:rPr lang="it-IT" dirty="0"/>
                        <a:t>, sum</a:t>
                      </a:r>
                    </a:p>
                  </a:txBody>
                  <a:tcPr/>
                </a:tc>
                <a:extLst>
                  <a:ext uri="{0D108BD9-81ED-4DB2-BD59-A6C34878D82A}">
                    <a16:rowId xmlns:a16="http://schemas.microsoft.com/office/drawing/2014/main" val="841596002"/>
                  </a:ext>
                </a:extLst>
              </a:tr>
              <a:tr h="351348">
                <a:tc>
                  <a:txBody>
                    <a:bodyPr/>
                    <a:lstStyle/>
                    <a:p>
                      <a:pPr algn="ctr"/>
                      <a:r>
                        <a:rPr lang="it-IT" dirty="0" err="1"/>
                        <a:t>Tens</a:t>
                      </a:r>
                      <a:r>
                        <a:rPr lang="it-IT" dirty="0"/>
                        <a:t>. </a:t>
                      </a:r>
                      <a:r>
                        <a:rPr lang="it-IT" dirty="0" err="1"/>
                        <a:t>Residuals</a:t>
                      </a:r>
                      <a:r>
                        <a:rPr lang="it-IT" dirty="0"/>
                        <a:t> of LM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Millibar (</a:t>
                      </a:r>
                      <a:r>
                        <a:rPr lang="it-IT" dirty="0" err="1"/>
                        <a:t>mBar</a:t>
                      </a:r>
                      <a:r>
                        <a:rPr lang="it-IT"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err="1">
                          <a:solidFill>
                            <a:srgbClr val="C00000"/>
                          </a:solidFill>
                        </a:rPr>
                        <a:t>avg</a:t>
                      </a:r>
                      <a:endParaRPr lang="it-IT" dirty="0">
                        <a:solidFill>
                          <a:srgbClr val="C00000"/>
                        </a:solidFill>
                      </a:endParaRPr>
                    </a:p>
                  </a:txBody>
                  <a:tcPr/>
                </a:tc>
                <a:extLst>
                  <a:ext uri="{0D108BD9-81ED-4DB2-BD59-A6C34878D82A}">
                    <a16:rowId xmlns:a16="http://schemas.microsoft.com/office/drawing/2014/main" val="993501745"/>
                  </a:ext>
                </a:extLst>
              </a:tr>
            </a:tbl>
          </a:graphicData>
        </a:graphic>
      </p:graphicFrame>
      <p:sp>
        <p:nvSpPr>
          <p:cNvPr id="11" name="CasellaDiTesto 10">
            <a:extLst>
              <a:ext uri="{FF2B5EF4-FFF2-40B4-BE49-F238E27FC236}">
                <a16:creationId xmlns:a16="http://schemas.microsoft.com/office/drawing/2014/main" id="{46FD7011-6148-7445-5DD3-8D78F478EDF7}"/>
              </a:ext>
            </a:extLst>
          </p:cNvPr>
          <p:cNvSpPr txBox="1"/>
          <p:nvPr/>
        </p:nvSpPr>
        <p:spPr>
          <a:xfrm>
            <a:off x="870357" y="5457772"/>
            <a:ext cx="10539590" cy="375552"/>
          </a:xfrm>
          <a:prstGeom prst="rect">
            <a:avLst/>
          </a:prstGeom>
          <a:noFill/>
        </p:spPr>
        <p:txBody>
          <a:bodyPr wrap="square" rtlCol="0">
            <a:spAutoFit/>
          </a:bodyPr>
          <a:lstStyle/>
          <a:p>
            <a:pPr lvl="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All these features are measured for the </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3 days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preceding the one you want to predict, for a total of 66 features</a:t>
            </a:r>
            <a:endParaRPr lang="it-IT" u="sng" dirty="0"/>
          </a:p>
        </p:txBody>
      </p:sp>
      <p:sp>
        <p:nvSpPr>
          <p:cNvPr id="12" name="CasellaDiTesto 11">
            <a:extLst>
              <a:ext uri="{FF2B5EF4-FFF2-40B4-BE49-F238E27FC236}">
                <a16:creationId xmlns:a16="http://schemas.microsoft.com/office/drawing/2014/main" id="{4B0025C2-CFAE-69EF-E491-F6F2F18BE035}"/>
              </a:ext>
            </a:extLst>
          </p:cNvPr>
          <p:cNvSpPr txBox="1"/>
          <p:nvPr/>
        </p:nvSpPr>
        <p:spPr>
          <a:xfrm>
            <a:off x="870357" y="5940132"/>
            <a:ext cx="9927983" cy="407035"/>
          </a:xfrm>
          <a:prstGeom prst="rect">
            <a:avLst/>
          </a:prstGeom>
          <a:noFill/>
        </p:spPr>
        <p:txBody>
          <a:bodyPr wrap="square" rtlCol="0">
            <a:spAutoFit/>
          </a:bodyPr>
          <a:lstStyle/>
          <a:p>
            <a:pPr lvl="0">
              <a:lnSpc>
                <a:spcPct val="107000"/>
              </a:lnSpc>
              <a:spcAft>
                <a:spcPts val="800"/>
              </a:spcAft>
            </a:pPr>
            <a:r>
              <a:rPr lang="it-IT" sz="2000" b="1" kern="100" dirty="0">
                <a:latin typeface="Calibri" panose="020F0502020204030204" pitchFamily="34" charset="0"/>
                <a:ea typeface="Calibri" panose="020F0502020204030204" pitchFamily="34" charset="0"/>
                <a:cs typeface="Times New Roman" panose="02020603050405020304" pitchFamily="18" charset="0"/>
              </a:rPr>
              <a:t>Target Feature:  </a:t>
            </a:r>
            <a:r>
              <a:rPr lang="it-IT" sz="2000" kern="100" dirty="0" err="1">
                <a:latin typeface="Calibri" panose="020F0502020204030204" pitchFamily="34" charset="0"/>
                <a:ea typeface="Calibri" panose="020F0502020204030204" pitchFamily="34" charset="0"/>
                <a:cs typeface="Times New Roman" panose="02020603050405020304" pitchFamily="18" charset="0"/>
              </a:rPr>
              <a:t>Average</a:t>
            </a:r>
            <a:r>
              <a:rPr lang="it-IT" sz="2000" kern="100" dirty="0">
                <a:latin typeface="Calibri" panose="020F0502020204030204" pitchFamily="34" charset="0"/>
                <a:ea typeface="Calibri" panose="020F0502020204030204" pitchFamily="34" charset="0"/>
                <a:cs typeface="Times New Roman" panose="02020603050405020304" pitchFamily="18" charset="0"/>
              </a:rPr>
              <a:t> </a:t>
            </a:r>
            <a:r>
              <a:rPr lang="it-IT" sz="2000" kern="100" dirty="0" err="1">
                <a:latin typeface="Calibri" panose="020F0502020204030204" pitchFamily="34" charset="0"/>
                <a:ea typeface="Calibri" panose="020F0502020204030204" pitchFamily="34" charset="0"/>
                <a:cs typeface="Times New Roman" panose="02020603050405020304" pitchFamily="18" charset="0"/>
              </a:rPr>
              <a:t>Tensiometer</a:t>
            </a:r>
            <a:r>
              <a:rPr lang="it-IT" sz="2000" kern="100" dirty="0">
                <a:latin typeface="Calibri" panose="020F0502020204030204" pitchFamily="34" charset="0"/>
                <a:ea typeface="Calibri" panose="020F0502020204030204" pitchFamily="34" charset="0"/>
                <a:cs typeface="Times New Roman" panose="02020603050405020304" pitchFamily="18" charset="0"/>
              </a:rPr>
              <a:t> Value for the </a:t>
            </a:r>
            <a:r>
              <a:rPr lang="it-IT" sz="2000" kern="100" dirty="0" err="1">
                <a:latin typeface="Calibri" panose="020F0502020204030204" pitchFamily="34" charset="0"/>
                <a:ea typeface="Calibri" panose="020F0502020204030204" pitchFamily="34" charset="0"/>
                <a:cs typeface="Times New Roman" panose="02020603050405020304" pitchFamily="18" charset="0"/>
              </a:rPr>
              <a:t>given</a:t>
            </a:r>
            <a:r>
              <a:rPr lang="it-IT" sz="2000" kern="100" dirty="0">
                <a:latin typeface="Calibri" panose="020F0502020204030204" pitchFamily="34" charset="0"/>
                <a:ea typeface="Calibri" panose="020F0502020204030204" pitchFamily="34" charset="0"/>
                <a:cs typeface="Times New Roman" panose="02020603050405020304" pitchFamily="18" charset="0"/>
              </a:rPr>
              <a:t> day</a:t>
            </a:r>
            <a:endParaRPr lang="it-IT" dirty="0"/>
          </a:p>
        </p:txBody>
      </p:sp>
    </p:spTree>
    <p:extLst>
      <p:ext uri="{BB962C8B-B14F-4D97-AF65-F5344CB8AC3E}">
        <p14:creationId xmlns:p14="http://schemas.microsoft.com/office/powerpoint/2010/main" val="425831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8020F-FAFC-BEF1-F574-0A6060248515}"/>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CF554C30-0F3E-A81D-728D-3E82789F8F48}"/>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BEA05625-7073-9A85-5518-B00A4A8DF41F}"/>
              </a:ext>
            </a:extLst>
          </p:cNvPr>
          <p:cNvSpPr txBox="1"/>
          <p:nvPr/>
        </p:nvSpPr>
        <p:spPr>
          <a:xfrm>
            <a:off x="3058250" y="2318540"/>
            <a:ext cx="6075495" cy="375552"/>
          </a:xfrm>
          <a:prstGeom prst="rect">
            <a:avLst/>
          </a:prstGeom>
          <a:noFill/>
        </p:spPr>
        <p:txBody>
          <a:bodyPr wrap="square" rtlCol="0">
            <a:spAutoFit/>
          </a:bodyPr>
          <a:lstStyle/>
          <a:p>
            <a:pPr lvl="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Output of the data required for prediction after pre-processing:</a:t>
            </a:r>
            <a:endParaRPr lang="it-IT" dirty="0"/>
          </a:p>
        </p:txBody>
      </p:sp>
      <p:pic>
        <p:nvPicPr>
          <p:cNvPr id="7" name="Immagine 6">
            <a:extLst>
              <a:ext uri="{FF2B5EF4-FFF2-40B4-BE49-F238E27FC236}">
                <a16:creationId xmlns:a16="http://schemas.microsoft.com/office/drawing/2014/main" id="{7C09D3FF-83B2-40FC-C99A-E603F44C9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86" y="2972781"/>
            <a:ext cx="10865773" cy="534467"/>
          </a:xfrm>
          <a:prstGeom prst="rect">
            <a:avLst/>
          </a:prstGeom>
        </p:spPr>
      </p:pic>
      <p:sp>
        <p:nvSpPr>
          <p:cNvPr id="9" name="CasellaDiTesto 8">
            <a:extLst>
              <a:ext uri="{FF2B5EF4-FFF2-40B4-BE49-F238E27FC236}">
                <a16:creationId xmlns:a16="http://schemas.microsoft.com/office/drawing/2014/main" id="{E9BFCB7E-F528-2E6F-D65C-812B2DEDB71F}"/>
              </a:ext>
            </a:extLst>
          </p:cNvPr>
          <p:cNvSpPr txBox="1"/>
          <p:nvPr/>
        </p:nvSpPr>
        <p:spPr>
          <a:xfrm>
            <a:off x="3058250" y="3785937"/>
            <a:ext cx="6075495" cy="671915"/>
          </a:xfrm>
          <a:prstGeom prst="rect">
            <a:avLst/>
          </a:prstGeom>
          <a:noFill/>
        </p:spPr>
        <p:txBody>
          <a:bodyPr wrap="square" rtlCol="0">
            <a:spAutoFit/>
          </a:bodyPr>
          <a:lstStyle/>
          <a:p>
            <a:pPr lvl="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It actually corresponds to a single one-dimensional array associated with the forecast date, i.e. </a:t>
            </a:r>
            <a:r>
              <a:rPr lang="en-US" b="1" kern="100" dirty="0">
                <a:latin typeface="Calibri" panose="020F0502020204030204" pitchFamily="34" charset="0"/>
                <a:ea typeface="Calibri" panose="020F0502020204030204" pitchFamily="34" charset="0"/>
                <a:cs typeface="Times New Roman" panose="02020603050405020304" pitchFamily="18" charset="0"/>
              </a:rPr>
              <a:t>10 May</a:t>
            </a:r>
            <a:endParaRPr lang="it-IT" b="1" dirty="0"/>
          </a:p>
        </p:txBody>
      </p:sp>
    </p:spTree>
    <p:extLst>
      <p:ext uri="{BB962C8B-B14F-4D97-AF65-F5344CB8AC3E}">
        <p14:creationId xmlns:p14="http://schemas.microsoft.com/office/powerpoint/2010/main" val="376173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C9DD4-3B62-16B7-A308-CC41B4ECFD1E}"/>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4EA973BD-C1F7-D334-2825-0E90960D2367}"/>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E084F37E-EAD7-FD5D-971A-678AE7B845A0}"/>
              </a:ext>
            </a:extLst>
          </p:cNvPr>
          <p:cNvSpPr txBox="1"/>
          <p:nvPr/>
        </p:nvSpPr>
        <p:spPr>
          <a:xfrm>
            <a:off x="1086928" y="802256"/>
            <a:ext cx="9834114" cy="1535741"/>
          </a:xfrm>
          <a:prstGeom prst="rect">
            <a:avLst/>
          </a:prstGeom>
          <a:noFill/>
        </p:spPr>
        <p:txBody>
          <a:bodyPr wrap="square" rtlCol="0">
            <a:spAutoFit/>
          </a:bodyPr>
          <a:lstStyle/>
          <a:p>
            <a:pPr marL="457200" lvl="0" indent="-457200">
              <a:lnSpc>
                <a:spcPct val="107000"/>
              </a:lnSpc>
              <a:spcAft>
                <a:spcPts val="800"/>
              </a:spcAft>
              <a:buAutoNum type="arabicParenR" startAt="4"/>
            </a:pPr>
            <a:r>
              <a:rPr lang="it-IT" sz="2000" b="1" kern="100" dirty="0">
                <a:effectLst/>
                <a:latin typeface="Calibri" panose="020F0502020204030204" pitchFamily="34" charset="0"/>
                <a:ea typeface="Calibri" panose="020F0502020204030204" pitchFamily="34" charset="0"/>
                <a:cs typeface="Times New Roman" panose="02020603050405020304" pitchFamily="18" charset="0"/>
              </a:rPr>
              <a:t>Forecasting</a:t>
            </a:r>
          </a:p>
          <a:p>
            <a:pPr lvl="0">
              <a:lnSpc>
                <a:spcPct val="107000"/>
              </a:lnSpc>
              <a:spcAft>
                <a:spcPts val="800"/>
              </a:spcAft>
            </a:pPr>
            <a:endParaRPr lang="it-IT"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Run the </a:t>
            </a:r>
            <a:r>
              <a:rPr lang="en-US" kern="100" dirty="0" err="1">
                <a:latin typeface="Calibri" panose="020F0502020204030204" pitchFamily="34" charset="0"/>
                <a:ea typeface="Calibri" panose="020F0502020204030204" pitchFamily="34" charset="0"/>
                <a:cs typeface="Times New Roman" panose="02020603050405020304" pitchFamily="18" charset="0"/>
              </a:rPr>
              <a:t>model_predict</a:t>
            </a:r>
            <a:r>
              <a:rPr lang="en-US" kern="100" dirty="0">
                <a:latin typeface="Calibri" panose="020F0502020204030204" pitchFamily="34" charset="0"/>
                <a:ea typeface="Calibri" panose="020F0502020204030204" pitchFamily="34" charset="0"/>
                <a:cs typeface="Times New Roman" panose="02020603050405020304" pitchFamily="18" charset="0"/>
              </a:rPr>
              <a:t> function indicating the reference sensor, the pre-processed data and the variable selection strategy.</a:t>
            </a:r>
            <a:endParaRPr lang="it-IT" dirty="0"/>
          </a:p>
        </p:txBody>
      </p:sp>
      <p:sp>
        <p:nvSpPr>
          <p:cNvPr id="8" name="CasellaDiTesto 7">
            <a:extLst>
              <a:ext uri="{FF2B5EF4-FFF2-40B4-BE49-F238E27FC236}">
                <a16:creationId xmlns:a16="http://schemas.microsoft.com/office/drawing/2014/main" id="{13247011-8183-02D0-C939-FA2C4C3223BC}"/>
              </a:ext>
            </a:extLst>
          </p:cNvPr>
          <p:cNvSpPr txBox="1"/>
          <p:nvPr/>
        </p:nvSpPr>
        <p:spPr>
          <a:xfrm>
            <a:off x="2467947" y="3517235"/>
            <a:ext cx="5874589" cy="369332"/>
          </a:xfrm>
          <a:prstGeom prst="rect">
            <a:avLst/>
          </a:prstGeom>
          <a:noFill/>
        </p:spPr>
        <p:txBody>
          <a:bodyPr wrap="square" rtlCol="0">
            <a:spAutoFit/>
          </a:bodyPr>
          <a:lstStyle/>
          <a:p>
            <a:r>
              <a:rPr lang="en-US" dirty="0"/>
              <a:t>you will obtain the tensiometer value for the target date</a:t>
            </a:r>
            <a:endParaRPr lang="it-IT" dirty="0"/>
          </a:p>
        </p:txBody>
      </p:sp>
      <p:pic>
        <p:nvPicPr>
          <p:cNvPr id="3" name="Immagine 2">
            <a:extLst>
              <a:ext uri="{FF2B5EF4-FFF2-40B4-BE49-F238E27FC236}">
                <a16:creationId xmlns:a16="http://schemas.microsoft.com/office/drawing/2014/main" id="{98C4D845-10E3-1372-7A34-530A2C698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28" y="2738391"/>
            <a:ext cx="7677545" cy="292115"/>
          </a:xfrm>
          <a:prstGeom prst="rect">
            <a:avLst/>
          </a:prstGeom>
        </p:spPr>
      </p:pic>
      <p:pic>
        <p:nvPicPr>
          <p:cNvPr id="9" name="Immagine 8" descr="Immagine che contiene Carattere, tipografia, bianco, Elementi grafici&#10;&#10;Descrizione generata automaticamente">
            <a:extLst>
              <a:ext uri="{FF2B5EF4-FFF2-40B4-BE49-F238E27FC236}">
                <a16:creationId xmlns:a16="http://schemas.microsoft.com/office/drawing/2014/main" id="{31F1D8BF-845E-1358-F3BD-7A6A2E8C7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313" y="4369880"/>
            <a:ext cx="2063856" cy="406421"/>
          </a:xfrm>
          <a:prstGeom prst="rect">
            <a:avLst/>
          </a:prstGeom>
        </p:spPr>
      </p:pic>
    </p:spTree>
    <p:extLst>
      <p:ext uri="{BB962C8B-B14F-4D97-AF65-F5344CB8AC3E}">
        <p14:creationId xmlns:p14="http://schemas.microsoft.com/office/powerpoint/2010/main" val="391073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5D52F-5786-4E61-D19F-77121A34CFF8}"/>
            </a:ext>
          </a:extLst>
        </p:cNvPr>
        <p:cNvGrpSpPr/>
        <p:nvPr/>
      </p:nvGrpSpPr>
      <p:grpSpPr>
        <a:xfrm>
          <a:off x="0" y="0"/>
          <a:ext cx="0" cy="0"/>
          <a:chOff x="0" y="0"/>
          <a:chExt cx="0" cy="0"/>
        </a:xfrm>
      </p:grpSpPr>
      <p:sp>
        <p:nvSpPr>
          <p:cNvPr id="4" name="CasellaDiTesto 6">
            <a:extLst>
              <a:ext uri="{FF2B5EF4-FFF2-40B4-BE49-F238E27FC236}">
                <a16:creationId xmlns:a16="http://schemas.microsoft.com/office/drawing/2014/main" id="{6333EFEF-1946-B815-E5E9-C031330ED4F4}"/>
              </a:ext>
            </a:extLst>
          </p:cNvPr>
          <p:cNvSpPr txBox="1"/>
          <p:nvPr/>
        </p:nvSpPr>
        <p:spPr>
          <a:xfrm>
            <a:off x="1098713" y="871537"/>
            <a:ext cx="9994569" cy="5114926"/>
          </a:xfrm>
          <a:prstGeom prst="rect">
            <a:avLst/>
          </a:prstGeom>
          <a:noFill/>
        </p:spPr>
        <p:txBody>
          <a:bodyPr wrap="square" lIns="91440" tIns="45720" rIns="91440" bIns="45720" rtlCol="0" anchor="t">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it-IT" sz="2000" b="1" kern="100" dirty="0">
                <a:latin typeface="Calibri"/>
                <a:ea typeface="Calibri" panose="020F0502020204030204" pitchFamily="34" charset="0"/>
                <a:cs typeface="Times New Roman"/>
              </a:rPr>
              <a:t>Steps in </a:t>
            </a:r>
            <a:r>
              <a:rPr lang="it-IT" sz="2000" b="1" kern="100" dirty="0" err="1">
                <a:latin typeface="Calibri"/>
                <a:ea typeface="Calibri" panose="020F0502020204030204" pitchFamily="34" charset="0"/>
                <a:cs typeface="Times New Roman"/>
              </a:rPr>
              <a:t>details</a:t>
            </a:r>
            <a:r>
              <a:rPr lang="it-IT" sz="2000" b="1" kern="100" dirty="0">
                <a:latin typeface="Calibri"/>
                <a:ea typeface="Calibri" panose="020F0502020204030204" pitchFamily="34" charset="0"/>
                <a:cs typeface="Times New Roman"/>
              </a:rPr>
              <a:t>:</a:t>
            </a:r>
            <a:endParaRPr lang="it-IT" sz="2000"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20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a:pPr>
            <a:r>
              <a:rPr lang="en-US" kern="100" dirty="0">
                <a:latin typeface="Calibri" panose="020F0502020204030204" pitchFamily="34" charset="0"/>
                <a:ea typeface="Calibri" panose="020F0502020204030204" pitchFamily="34" charset="0"/>
                <a:cs typeface="Times New Roman" panose="02020603050405020304" pitchFamily="18" charset="0"/>
              </a:rPr>
              <a:t>Enter the following parameters in the appropriate function:</a:t>
            </a:r>
          </a:p>
          <a:p>
            <a:pPr marL="857250" lvl="1" indent="-400050">
              <a:lnSpc>
                <a:spcPct val="107000"/>
              </a:lnSpc>
              <a:spcAft>
                <a:spcPts val="800"/>
              </a:spcAft>
              <a:buFont typeface="+mj-lt"/>
              <a:buAutoNum type="romanLcPeriod"/>
            </a:pPr>
            <a:r>
              <a:rPr lang="en-US" i="1" kern="100" dirty="0" err="1">
                <a:latin typeface="Calibri"/>
                <a:ea typeface="+mn-lt"/>
                <a:cs typeface="Times New Roman"/>
              </a:rPr>
              <a:t>sensor_id</a:t>
            </a:r>
            <a:r>
              <a:rPr lang="en-US" kern="100" dirty="0">
                <a:latin typeface="Calibri"/>
                <a:ea typeface="+mn-lt"/>
                <a:cs typeface="Times New Roman"/>
              </a:rPr>
              <a:t>: </a:t>
            </a:r>
            <a:r>
              <a:rPr lang="en-US" kern="100" dirty="0">
                <a:latin typeface="Calibri"/>
                <a:cs typeface="Calibri"/>
              </a:rPr>
              <a:t>identification code associated with the target tensiometer</a:t>
            </a:r>
          </a:p>
          <a:p>
            <a:pPr marL="857250" lvl="1" indent="-400050">
              <a:lnSpc>
                <a:spcPct val="107000"/>
              </a:lnSpc>
              <a:spcAft>
                <a:spcPts val="800"/>
              </a:spcAft>
              <a:buFont typeface="+mj-lt"/>
              <a:buAutoNum type="romanLcPeriod"/>
            </a:pPr>
            <a:r>
              <a:rPr lang="en-US" i="1" kern="100" dirty="0" err="1">
                <a:latin typeface="Calibri"/>
                <a:ea typeface="+mn-lt"/>
                <a:cs typeface="Calibri"/>
              </a:rPr>
              <a:t>X_target</a:t>
            </a:r>
            <a:r>
              <a:rPr lang="en-US" kern="100" dirty="0">
                <a:latin typeface="Calibri"/>
                <a:ea typeface="+mn-lt"/>
                <a:cs typeface="Calibri"/>
              </a:rPr>
              <a:t>: features associated to the target tensiometer, corresponds to the output of the function </a:t>
            </a:r>
            <a:r>
              <a:rPr lang="en-US" b="1" kern="100" dirty="0" err="1">
                <a:latin typeface="Calibri"/>
                <a:ea typeface="+mn-lt"/>
                <a:cs typeface="Calibri"/>
              </a:rPr>
              <a:t>pre_processing_target</a:t>
            </a:r>
            <a:endParaRPr lang="en-US" b="1" kern="100" dirty="0">
              <a:latin typeface="Calibri"/>
              <a:ea typeface="+mn-lt"/>
              <a:cs typeface="Calibri"/>
            </a:endParaRPr>
          </a:p>
          <a:p>
            <a:pPr marL="857250" lvl="1" indent="-400050">
              <a:lnSpc>
                <a:spcPct val="107000"/>
              </a:lnSpc>
              <a:spcAft>
                <a:spcPts val="800"/>
              </a:spcAft>
              <a:buFont typeface="+mj-lt"/>
              <a:buAutoNum type="romanLcPeriod"/>
            </a:pPr>
            <a:r>
              <a:rPr lang="en-US" i="1" kern="100" dirty="0" err="1">
                <a:latin typeface="Calibri"/>
                <a:ea typeface="+mn-lt"/>
                <a:cs typeface="Calibri"/>
              </a:rPr>
              <a:t>data_train</a:t>
            </a:r>
            <a:r>
              <a:rPr lang="en-US" kern="100" dirty="0">
                <a:latin typeface="Calibri"/>
                <a:ea typeface="+mn-lt"/>
                <a:cs typeface="Calibri"/>
              </a:rPr>
              <a:t>: preprocessed dataset on which the model will be trained, corresponds to the output of the function </a:t>
            </a:r>
            <a:r>
              <a:rPr lang="en-US" b="1" kern="100" dirty="0" err="1">
                <a:latin typeface="Calibri"/>
                <a:ea typeface="+mn-lt"/>
                <a:cs typeface="Calibri"/>
              </a:rPr>
              <a:t>pre_processing</a:t>
            </a:r>
            <a:endParaRPr lang="en-US" b="1" kern="100" dirty="0">
              <a:latin typeface="Calibri"/>
              <a:ea typeface="+mn-lt"/>
              <a:cs typeface="Calibri"/>
            </a:endParaRPr>
          </a:p>
          <a:p>
            <a:pPr marL="857250" lvl="1" indent="-400050">
              <a:lnSpc>
                <a:spcPct val="107000"/>
              </a:lnSpc>
              <a:spcAft>
                <a:spcPts val="800"/>
              </a:spcAft>
              <a:buFont typeface="+mj-lt"/>
              <a:buAutoNum type="romanLcPeriod"/>
            </a:pPr>
            <a:r>
              <a:rPr lang="en-US" i="1" kern="100" dirty="0" err="1">
                <a:latin typeface="Calibri"/>
                <a:ea typeface="+mn-lt"/>
                <a:cs typeface="Calibri"/>
              </a:rPr>
              <a:t>fs_strategy</a:t>
            </a:r>
            <a:r>
              <a:rPr lang="en-US" kern="100" dirty="0">
                <a:latin typeface="Calibri"/>
                <a:ea typeface="+mn-lt"/>
                <a:cs typeface="Calibri"/>
              </a:rPr>
              <a:t>: strategy for feature selection, it can take the value </a:t>
            </a:r>
            <a:r>
              <a:rPr lang="en-US" i="1" kern="100" dirty="0">
                <a:latin typeface="Calibri"/>
                <a:ea typeface="+mn-lt"/>
                <a:cs typeface="Calibri"/>
              </a:rPr>
              <a:t>'</a:t>
            </a:r>
            <a:r>
              <a:rPr lang="en-US" i="1" kern="100" dirty="0" err="1">
                <a:latin typeface="Calibri"/>
                <a:ea typeface="+mn-lt"/>
                <a:cs typeface="Calibri"/>
              </a:rPr>
              <a:t>aic</a:t>
            </a:r>
            <a:r>
              <a:rPr lang="en-US" i="1" kern="100" dirty="0">
                <a:latin typeface="Calibri"/>
                <a:ea typeface="+mn-lt"/>
                <a:cs typeface="Calibri"/>
              </a:rPr>
              <a:t>'</a:t>
            </a:r>
            <a:r>
              <a:rPr lang="en-US" kern="100" dirty="0">
                <a:latin typeface="Calibri"/>
                <a:ea typeface="+mn-lt"/>
                <a:cs typeface="Calibri"/>
              </a:rPr>
              <a:t> for a selection based on Akaike's criterion or the value </a:t>
            </a:r>
            <a:r>
              <a:rPr lang="en-US" i="1" kern="100" dirty="0">
                <a:latin typeface="Calibri"/>
                <a:ea typeface="+mn-lt"/>
                <a:cs typeface="Calibri"/>
              </a:rPr>
              <a:t>'pls'</a:t>
            </a:r>
            <a:r>
              <a:rPr lang="en-US" kern="100" dirty="0">
                <a:latin typeface="Calibri"/>
                <a:ea typeface="+mn-lt"/>
                <a:cs typeface="Calibri"/>
              </a:rPr>
              <a:t> for a strategy based on Partial Least Squares type dimensionality reduction</a:t>
            </a:r>
          </a:p>
          <a:p>
            <a:pPr lvl="1">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a:pPr>
            <a:r>
              <a:rPr lang="en-US" kern="100" dirty="0">
                <a:latin typeface="Calibri" panose="020F0502020204030204" pitchFamily="34" charset="0"/>
                <a:ea typeface="Calibri" panose="020F0502020204030204" pitchFamily="34" charset="0"/>
                <a:cs typeface="Times New Roman" panose="02020603050405020304" pitchFamily="18" charset="0"/>
              </a:rPr>
              <a:t>Define a dictionary for the tensiometer clusters associated with each target tensiometer, based on the results of the report</a:t>
            </a:r>
            <a:endParaRPr lang="it-IT"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ttangolo 6">
            <a:extLst>
              <a:ext uri="{FF2B5EF4-FFF2-40B4-BE49-F238E27FC236}">
                <a16:creationId xmlns:a16="http://schemas.microsoft.com/office/drawing/2014/main" id="{6C6B1A2A-F654-A38F-DD60-C8914C1322BF}"/>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8001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685C4-746F-E78F-FC15-489ACCEE6D49}"/>
            </a:ext>
          </a:extLst>
        </p:cNvPr>
        <p:cNvGrpSpPr/>
        <p:nvPr/>
      </p:nvGrpSpPr>
      <p:grpSpPr>
        <a:xfrm>
          <a:off x="0" y="0"/>
          <a:ext cx="0" cy="0"/>
          <a:chOff x="0" y="0"/>
          <a:chExt cx="0" cy="0"/>
        </a:xfrm>
      </p:grpSpPr>
      <p:sp>
        <p:nvSpPr>
          <p:cNvPr id="4" name="CasellaDiTesto 6">
            <a:extLst>
              <a:ext uri="{FF2B5EF4-FFF2-40B4-BE49-F238E27FC236}">
                <a16:creationId xmlns:a16="http://schemas.microsoft.com/office/drawing/2014/main" id="{27214531-5ABA-71D7-FDDE-7C7182B822EE}"/>
              </a:ext>
            </a:extLst>
          </p:cNvPr>
          <p:cNvSpPr txBox="1"/>
          <p:nvPr/>
        </p:nvSpPr>
        <p:spPr>
          <a:xfrm>
            <a:off x="1176919" y="1755858"/>
            <a:ext cx="9994569" cy="3065647"/>
          </a:xfrm>
          <a:prstGeom prst="rect">
            <a:avLst/>
          </a:prstGeom>
          <a:noFill/>
        </p:spPr>
        <p:txBody>
          <a:bodyPr wrap="square" lIns="91440" tIns="45720" rIns="91440" bIns="45720" rtlCol="0" anchor="t">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07000"/>
              </a:lnSpc>
              <a:spcAft>
                <a:spcPts val="800"/>
              </a:spcAft>
              <a:buAutoNum type="alphaLcParenR" startAt="3"/>
            </a:pPr>
            <a:r>
              <a:rPr lang="en-US" kern="100" dirty="0">
                <a:latin typeface="Calibri" panose="020F0502020204030204" pitchFamily="34" charset="0"/>
                <a:ea typeface="Calibri" panose="020F0502020204030204" pitchFamily="34" charset="0"/>
                <a:cs typeface="Times New Roman" panose="02020603050405020304" pitchFamily="18" charset="0"/>
              </a:rPr>
              <a:t>Search for the best subset that shows the best performance in terms of RMSE on the train dataset. For the PLS strategy, new features are also calculated again based on RMSE minimization.</a:t>
            </a:r>
          </a:p>
          <a:p>
            <a:pPr marL="342900" indent="-342900">
              <a:lnSpc>
                <a:spcPct val="107000"/>
              </a:lnSpc>
              <a:spcAft>
                <a:spcPts val="800"/>
              </a:spcAft>
              <a:buAutoNum type="alphaLcParenR" startAt="3"/>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3"/>
            </a:pPr>
            <a:r>
              <a:rPr lang="en-US" kern="100" dirty="0">
                <a:latin typeface="Calibri" panose="020F0502020204030204" pitchFamily="34" charset="0"/>
                <a:ea typeface="Calibri" panose="020F0502020204030204" pitchFamily="34" charset="0"/>
                <a:cs typeface="Times New Roman" panose="02020603050405020304" pitchFamily="18" charset="0"/>
              </a:rPr>
              <a:t>Perform the feature selection</a:t>
            </a:r>
          </a:p>
          <a:p>
            <a:pPr marL="342900" indent="-342900">
              <a:lnSpc>
                <a:spcPct val="107000"/>
              </a:lnSpc>
              <a:spcAft>
                <a:spcPts val="800"/>
              </a:spcAft>
              <a:buAutoNum type="alphaLcParenR" startAt="3"/>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3"/>
            </a:pPr>
            <a:r>
              <a:rPr lang="en-US" kern="100" dirty="0">
                <a:latin typeface="Calibri" panose="020F0502020204030204" pitchFamily="34" charset="0"/>
                <a:ea typeface="Calibri" panose="020F0502020204030204" pitchFamily="34" charset="0"/>
                <a:cs typeface="Times New Roman" panose="02020603050405020304" pitchFamily="18" charset="0"/>
              </a:rPr>
              <a:t>Run the model</a:t>
            </a:r>
          </a:p>
          <a:p>
            <a:pPr marL="342900" indent="-342900">
              <a:lnSpc>
                <a:spcPct val="107000"/>
              </a:lnSpc>
              <a:spcAft>
                <a:spcPts val="800"/>
              </a:spcAft>
              <a:buAutoNum type="alphaLcParenR" startAt="3"/>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3"/>
            </a:pPr>
            <a:r>
              <a:rPr lang="en-US" kern="100" dirty="0">
                <a:latin typeface="Calibri" panose="020F0502020204030204" pitchFamily="34" charset="0"/>
                <a:ea typeface="Calibri" panose="020F0502020204030204" pitchFamily="34" charset="0"/>
                <a:cs typeface="Times New Roman" panose="02020603050405020304" pitchFamily="18" charset="0"/>
              </a:rPr>
              <a:t>Compute the prediction for the day of interest (forecasting)</a:t>
            </a:r>
          </a:p>
        </p:txBody>
      </p:sp>
      <p:sp>
        <p:nvSpPr>
          <p:cNvPr id="7" name="Rettangolo 6">
            <a:extLst>
              <a:ext uri="{FF2B5EF4-FFF2-40B4-BE49-F238E27FC236}">
                <a16:creationId xmlns:a16="http://schemas.microsoft.com/office/drawing/2014/main" id="{45C78E75-E7A4-C009-BCE9-3F4605313120}"/>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9505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95951-16B4-9548-1513-D8937B23BE14}"/>
            </a:ext>
          </a:extLst>
        </p:cNvPr>
        <p:cNvGrpSpPr/>
        <p:nvPr/>
      </p:nvGrpSpPr>
      <p:grpSpPr>
        <a:xfrm>
          <a:off x="0" y="0"/>
          <a:ext cx="0" cy="0"/>
          <a:chOff x="0" y="0"/>
          <a:chExt cx="0" cy="0"/>
        </a:xfrm>
      </p:grpSpPr>
      <p:sp>
        <p:nvSpPr>
          <p:cNvPr id="5" name="CasellaDiTesto 4">
            <a:extLst>
              <a:ext uri="{FF2B5EF4-FFF2-40B4-BE49-F238E27FC236}">
                <a16:creationId xmlns:a16="http://schemas.microsoft.com/office/drawing/2014/main" id="{F502CCDC-9382-983A-41C9-407C4A2C8D4F}"/>
              </a:ext>
            </a:extLst>
          </p:cNvPr>
          <p:cNvSpPr txBox="1"/>
          <p:nvPr/>
        </p:nvSpPr>
        <p:spPr>
          <a:xfrm>
            <a:off x="1086928" y="1414732"/>
            <a:ext cx="9834114" cy="1632113"/>
          </a:xfrm>
          <a:prstGeom prst="rect">
            <a:avLst/>
          </a:prstGeom>
          <a:noFill/>
        </p:spPr>
        <p:txBody>
          <a:bodyPr wrap="square" rtlCol="0">
            <a:spAutoFit/>
          </a:bodyPr>
          <a:lstStyle/>
          <a:p>
            <a:pPr marL="342900" lvl="0" indent="-342900">
              <a:lnSpc>
                <a:spcPct val="107000"/>
              </a:lnSpc>
              <a:spcAft>
                <a:spcPts val="800"/>
              </a:spcAft>
              <a:buFont typeface="+mj-lt"/>
              <a:buAutoNum type="arabicParenR"/>
            </a:pPr>
            <a:r>
              <a:rPr lang="it-IT" sz="2000" b="1" kern="100" dirty="0">
                <a:effectLst/>
                <a:latin typeface="Calibri" panose="020F0502020204030204" pitchFamily="34" charset="0"/>
                <a:ea typeface="Calibri" panose="020F0502020204030204" pitchFamily="34" charset="0"/>
                <a:cs typeface="Times New Roman" panose="02020603050405020304" pitchFamily="18" charset="0"/>
              </a:rPr>
              <a:t>Load Libraries and </a:t>
            </a:r>
            <a:r>
              <a:rPr lang="it-IT" sz="2000" b="1" kern="100" dirty="0" err="1">
                <a:effectLst/>
                <a:latin typeface="Calibri" panose="020F0502020204030204" pitchFamily="34" charset="0"/>
                <a:ea typeface="Calibri" panose="020F0502020204030204" pitchFamily="34" charset="0"/>
                <a:cs typeface="Times New Roman" panose="02020603050405020304" pitchFamily="18" charset="0"/>
              </a:rPr>
              <a:t>Functions</a:t>
            </a:r>
            <a:endParaRPr lang="it-IT"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it-IT" sz="2000" b="1"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Simply load the libraries and the manually defined functions by running the Python code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12" name="CasellaDiTesto 11">
            <a:extLst>
              <a:ext uri="{FF2B5EF4-FFF2-40B4-BE49-F238E27FC236}">
                <a16:creationId xmlns:a16="http://schemas.microsoft.com/office/drawing/2014/main" id="{58B5E675-51ED-9834-D962-CF7327DFC916}"/>
              </a:ext>
            </a:extLst>
          </p:cNvPr>
          <p:cNvSpPr txBox="1"/>
          <p:nvPr/>
        </p:nvSpPr>
        <p:spPr>
          <a:xfrm>
            <a:off x="2285973" y="3242756"/>
            <a:ext cx="1107467" cy="372488"/>
          </a:xfrm>
          <a:prstGeom prst="rect">
            <a:avLst/>
          </a:prstGeom>
          <a:noFill/>
        </p:spPr>
        <p:txBody>
          <a:bodyPr wrap="square" rtlCol="0">
            <a:spAutoFit/>
          </a:bodyPr>
          <a:lstStyle/>
          <a:p>
            <a:r>
              <a:rPr lang="it-IT" dirty="0"/>
              <a:t>Libraries</a:t>
            </a:r>
          </a:p>
        </p:txBody>
      </p:sp>
      <p:sp>
        <p:nvSpPr>
          <p:cNvPr id="13" name="CasellaDiTesto 12">
            <a:extLst>
              <a:ext uri="{FF2B5EF4-FFF2-40B4-BE49-F238E27FC236}">
                <a16:creationId xmlns:a16="http://schemas.microsoft.com/office/drawing/2014/main" id="{B373F11F-4DF6-F86A-8B15-CD07C5229A2F}"/>
              </a:ext>
            </a:extLst>
          </p:cNvPr>
          <p:cNvSpPr txBox="1"/>
          <p:nvPr/>
        </p:nvSpPr>
        <p:spPr>
          <a:xfrm>
            <a:off x="7599105" y="3226248"/>
            <a:ext cx="1198880" cy="369332"/>
          </a:xfrm>
          <a:prstGeom prst="rect">
            <a:avLst/>
          </a:prstGeom>
          <a:noFill/>
        </p:spPr>
        <p:txBody>
          <a:bodyPr wrap="square" rtlCol="0">
            <a:spAutoFit/>
          </a:bodyPr>
          <a:lstStyle/>
          <a:p>
            <a:r>
              <a:rPr lang="it-IT" dirty="0" err="1"/>
              <a:t>Functions</a:t>
            </a:r>
            <a:endParaRPr lang="it-IT" dirty="0"/>
          </a:p>
        </p:txBody>
      </p:sp>
      <p:sp>
        <p:nvSpPr>
          <p:cNvPr id="14" name="Rettangolo 13">
            <a:extLst>
              <a:ext uri="{FF2B5EF4-FFF2-40B4-BE49-F238E27FC236}">
                <a16:creationId xmlns:a16="http://schemas.microsoft.com/office/drawing/2014/main" id="{080F05B7-1E64-4F18-CB73-66C90AE7304E}"/>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descr="Immagine che contiene testo, Carattere, schermata, bianco&#10;&#10;Descrizione generata automaticamente">
            <a:extLst>
              <a:ext uri="{FF2B5EF4-FFF2-40B4-BE49-F238E27FC236}">
                <a16:creationId xmlns:a16="http://schemas.microsoft.com/office/drawing/2014/main" id="{3B73A298-27AF-D603-73DE-532E6C5E0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930" y="3811155"/>
            <a:ext cx="3297613" cy="1127808"/>
          </a:xfrm>
          <a:prstGeom prst="rect">
            <a:avLst/>
          </a:prstGeom>
        </p:spPr>
      </p:pic>
      <p:pic>
        <p:nvPicPr>
          <p:cNvPr id="9" name="Immagine 8" descr="Immagine che contiene testo, schermata, Carattere, linea&#10;&#10;Descrizione generata automaticamente">
            <a:extLst>
              <a:ext uri="{FF2B5EF4-FFF2-40B4-BE49-F238E27FC236}">
                <a16:creationId xmlns:a16="http://schemas.microsoft.com/office/drawing/2014/main" id="{A68CAF0E-869A-5822-FE62-5DB164F4F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984" y="3811155"/>
            <a:ext cx="5414210" cy="1127808"/>
          </a:xfrm>
          <a:prstGeom prst="rect">
            <a:avLst/>
          </a:prstGeom>
        </p:spPr>
      </p:pic>
    </p:spTree>
    <p:extLst>
      <p:ext uri="{BB962C8B-B14F-4D97-AF65-F5344CB8AC3E}">
        <p14:creationId xmlns:p14="http://schemas.microsoft.com/office/powerpoint/2010/main" val="397532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C8BCCE-0238-1CC7-6473-38683A9D64D0}"/>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D8865639-08B4-3592-E735-88BF5827F28A}"/>
              </a:ext>
            </a:extLst>
          </p:cNvPr>
          <p:cNvSpPr txBox="1"/>
          <p:nvPr/>
        </p:nvSpPr>
        <p:spPr>
          <a:xfrm>
            <a:off x="1086928" y="802256"/>
            <a:ext cx="9834114" cy="1535741"/>
          </a:xfrm>
          <a:prstGeom prst="rect">
            <a:avLst/>
          </a:prstGeom>
          <a:noFill/>
        </p:spPr>
        <p:txBody>
          <a:bodyPr wrap="square" rtlCol="0">
            <a:spAutoFit/>
          </a:bodyPr>
          <a:lstStyle/>
          <a:p>
            <a:pPr marL="457200" lvl="0" indent="-457200">
              <a:lnSpc>
                <a:spcPct val="107000"/>
              </a:lnSpc>
              <a:spcAft>
                <a:spcPts val="800"/>
              </a:spcAft>
              <a:buAutoNum type="arabicParenR" startAt="2"/>
            </a:pPr>
            <a:r>
              <a:rPr lang="it-IT" sz="2000" b="1" kern="100" dirty="0" err="1">
                <a:effectLst/>
                <a:latin typeface="Calibri" panose="020F0502020204030204" pitchFamily="34" charset="0"/>
                <a:ea typeface="Calibri" panose="020F0502020204030204" pitchFamily="34" charset="0"/>
                <a:cs typeface="Times New Roman" panose="02020603050405020304" pitchFamily="18" charset="0"/>
              </a:rPr>
              <a:t>Pre-process</a:t>
            </a:r>
            <a:r>
              <a:rPr lang="it-IT" sz="2000" b="1" kern="100" dirty="0">
                <a:effectLst/>
                <a:latin typeface="Calibri" panose="020F0502020204030204" pitchFamily="34" charset="0"/>
                <a:ea typeface="Calibri" panose="020F0502020204030204" pitchFamily="34" charset="0"/>
                <a:cs typeface="Times New Roman" panose="02020603050405020304" pitchFamily="18" charset="0"/>
              </a:rPr>
              <a:t> the Train Data</a:t>
            </a:r>
          </a:p>
          <a:p>
            <a:pPr lvl="0">
              <a:lnSpc>
                <a:spcPct val="107000"/>
              </a:lnSpc>
              <a:spcAft>
                <a:spcPts val="800"/>
              </a:spcAft>
            </a:pPr>
            <a:endParaRPr lang="it-IT"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 the manually defined function to pre-process the training data: data are cleaned, aggregated on a daily basis and shifted properly</a:t>
            </a:r>
            <a:endParaRPr lang="it-IT" dirty="0"/>
          </a:p>
        </p:txBody>
      </p:sp>
      <p:sp>
        <p:nvSpPr>
          <p:cNvPr id="10" name="CasellaDiTesto 9">
            <a:extLst>
              <a:ext uri="{FF2B5EF4-FFF2-40B4-BE49-F238E27FC236}">
                <a16:creationId xmlns:a16="http://schemas.microsoft.com/office/drawing/2014/main" id="{2D15BE13-57E9-D412-65CB-73A5B17005F6}"/>
              </a:ext>
            </a:extLst>
          </p:cNvPr>
          <p:cNvSpPr txBox="1"/>
          <p:nvPr/>
        </p:nvSpPr>
        <p:spPr>
          <a:xfrm>
            <a:off x="2241370" y="3304521"/>
            <a:ext cx="1147314" cy="369332"/>
          </a:xfrm>
          <a:prstGeom prst="rect">
            <a:avLst/>
          </a:prstGeom>
          <a:noFill/>
        </p:spPr>
        <p:txBody>
          <a:bodyPr wrap="square" rtlCol="0">
            <a:spAutoFit/>
          </a:bodyPr>
          <a:lstStyle/>
          <a:p>
            <a:r>
              <a:rPr lang="it-IT" dirty="0" err="1"/>
              <a:t>Raw</a:t>
            </a:r>
            <a:r>
              <a:rPr lang="it-IT" dirty="0"/>
              <a:t> Data</a:t>
            </a:r>
          </a:p>
        </p:txBody>
      </p:sp>
      <p:cxnSp>
        <p:nvCxnSpPr>
          <p:cNvPr id="16" name="Connettore 2 15">
            <a:extLst>
              <a:ext uri="{FF2B5EF4-FFF2-40B4-BE49-F238E27FC236}">
                <a16:creationId xmlns:a16="http://schemas.microsoft.com/office/drawing/2014/main" id="{94BAE061-7F8B-D319-5F54-AEA270CB9DBD}"/>
              </a:ext>
            </a:extLst>
          </p:cNvPr>
          <p:cNvCxnSpPr/>
          <p:nvPr/>
        </p:nvCxnSpPr>
        <p:spPr>
          <a:xfrm>
            <a:off x="5158596" y="4839211"/>
            <a:ext cx="104379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D711B305-EE4B-3EFF-0154-A17081EDA193}"/>
              </a:ext>
            </a:extLst>
          </p:cNvPr>
          <p:cNvSpPr txBox="1"/>
          <p:nvPr/>
        </p:nvSpPr>
        <p:spPr>
          <a:xfrm>
            <a:off x="8182216" y="3309451"/>
            <a:ext cx="1242204" cy="369332"/>
          </a:xfrm>
          <a:prstGeom prst="rect">
            <a:avLst/>
          </a:prstGeom>
          <a:noFill/>
        </p:spPr>
        <p:txBody>
          <a:bodyPr wrap="square" rtlCol="0">
            <a:spAutoFit/>
          </a:bodyPr>
          <a:lstStyle/>
          <a:p>
            <a:r>
              <a:rPr lang="it-IT" dirty="0" err="1"/>
              <a:t>Clean</a:t>
            </a:r>
            <a:r>
              <a:rPr lang="it-IT" dirty="0"/>
              <a:t> Data</a:t>
            </a:r>
          </a:p>
        </p:txBody>
      </p:sp>
      <p:pic>
        <p:nvPicPr>
          <p:cNvPr id="3" name="Immagine 2">
            <a:extLst>
              <a:ext uri="{FF2B5EF4-FFF2-40B4-BE49-F238E27FC236}">
                <a16:creationId xmlns:a16="http://schemas.microsoft.com/office/drawing/2014/main" id="{B03D7AB4-168C-1C41-8935-7C9634B04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28" y="2646101"/>
            <a:ext cx="5838864" cy="290974"/>
          </a:xfrm>
          <a:prstGeom prst="rect">
            <a:avLst/>
          </a:prstGeom>
        </p:spPr>
      </p:pic>
      <p:pic>
        <p:nvPicPr>
          <p:cNvPr id="8" name="Immagine 7" descr="Immagine che contiene testo, schermata, Carattere, numero&#10;&#10;Descrizione generata automaticamente">
            <a:extLst>
              <a:ext uri="{FF2B5EF4-FFF2-40B4-BE49-F238E27FC236}">
                <a16:creationId xmlns:a16="http://schemas.microsoft.com/office/drawing/2014/main" id="{8325B7EF-EE8A-3FA2-6B0F-F5F80F0DB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07" y="3788070"/>
            <a:ext cx="3744238" cy="2102283"/>
          </a:xfrm>
          <a:prstGeom prst="rect">
            <a:avLst/>
          </a:prstGeom>
        </p:spPr>
      </p:pic>
      <p:pic>
        <p:nvPicPr>
          <p:cNvPr id="12" name="Immagine 11" descr="Immagine che contiene testo, schermata, Carattere, numero&#10;&#10;Descrizione generata automaticamente">
            <a:extLst>
              <a:ext uri="{FF2B5EF4-FFF2-40B4-BE49-F238E27FC236}">
                <a16:creationId xmlns:a16="http://schemas.microsoft.com/office/drawing/2014/main" id="{9BAF2737-423A-430D-97CE-66C45E188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144" y="3999071"/>
            <a:ext cx="4561529" cy="1680280"/>
          </a:xfrm>
          <a:prstGeom prst="rect">
            <a:avLst/>
          </a:prstGeom>
        </p:spPr>
      </p:pic>
    </p:spTree>
    <p:extLst>
      <p:ext uri="{BB962C8B-B14F-4D97-AF65-F5344CB8AC3E}">
        <p14:creationId xmlns:p14="http://schemas.microsoft.com/office/powerpoint/2010/main" val="275099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6">
            <a:extLst>
              <a:ext uri="{FF2B5EF4-FFF2-40B4-BE49-F238E27FC236}">
                <a16:creationId xmlns:a16="http://schemas.microsoft.com/office/drawing/2014/main" id="{0E48E588-D25B-FFD7-2022-1BFCC8930922}"/>
              </a:ext>
            </a:extLst>
          </p:cNvPr>
          <p:cNvSpPr txBox="1"/>
          <p:nvPr/>
        </p:nvSpPr>
        <p:spPr>
          <a:xfrm>
            <a:off x="1086515" y="452217"/>
            <a:ext cx="9741905" cy="5924250"/>
          </a:xfrm>
          <a:prstGeom prst="rect">
            <a:avLst/>
          </a:prstGeom>
          <a:noFill/>
        </p:spPr>
        <p:txBody>
          <a:bodyPr wrap="square" lIns="91440" tIns="45720" rIns="91440" bIns="45720" rtlCol="0" anchor="t">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it-IT" sz="2000" b="1" kern="100" dirty="0">
                <a:latin typeface="Calibri"/>
                <a:ea typeface="Calibri" panose="020F0502020204030204" pitchFamily="34" charset="0"/>
                <a:cs typeface="Times New Roman"/>
              </a:rPr>
              <a:t>Steps in </a:t>
            </a:r>
            <a:r>
              <a:rPr lang="it-IT" sz="2000" b="1" kern="100" dirty="0" err="1">
                <a:latin typeface="Calibri"/>
                <a:ea typeface="Calibri" panose="020F0502020204030204" pitchFamily="34" charset="0"/>
                <a:cs typeface="Times New Roman"/>
              </a:rPr>
              <a:t>details</a:t>
            </a:r>
            <a:r>
              <a:rPr lang="it-IT" sz="2000" b="1" kern="100" dirty="0">
                <a:latin typeface="Calibri"/>
                <a:ea typeface="Calibri" panose="020F0502020204030204" pitchFamily="34" charset="0"/>
                <a:cs typeface="Times New Roman"/>
              </a:rPr>
              <a:t>:</a:t>
            </a:r>
          </a:p>
          <a:p>
            <a:pPr>
              <a:lnSpc>
                <a:spcPct val="107000"/>
              </a:lnSpc>
              <a:spcAft>
                <a:spcPts val="800"/>
              </a:spcAft>
            </a:pPr>
            <a:endParaRPr lang="it-IT"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US" kern="100" dirty="0">
                <a:latin typeface="Calibri"/>
                <a:cs typeface="Times New Roman"/>
              </a:rPr>
              <a:t>Load the raw data with the following features required (</a:t>
            </a:r>
            <a:r>
              <a:rPr lang="en-US" kern="100" dirty="0">
                <a:ea typeface="+mn-lt"/>
                <a:cs typeface="+mn-lt"/>
              </a:rPr>
              <a:t>the database table is indicated</a:t>
            </a:r>
            <a:r>
              <a:rPr lang="en-US" kern="100" dirty="0">
                <a:latin typeface="Calibri"/>
                <a:cs typeface="Times New Roman"/>
              </a:rPr>
              <a:t>):</a:t>
            </a:r>
          </a:p>
          <a:p>
            <a:pPr marL="857250" lvl="1" indent="-400050">
              <a:lnSpc>
                <a:spcPct val="107000"/>
              </a:lnSpc>
              <a:spcAft>
                <a:spcPts val="800"/>
              </a:spcAft>
              <a:buFont typeface="+mj-lt"/>
              <a:buAutoNum type="romanLcPeriod"/>
            </a:pPr>
            <a:r>
              <a:rPr lang="en-US" i="1" kern="100" dirty="0" err="1">
                <a:latin typeface="Calibri"/>
                <a:cs typeface="Times New Roman"/>
              </a:rPr>
              <a:t>reading_id</a:t>
            </a:r>
            <a:r>
              <a:rPr lang="en-US" kern="100" dirty="0">
                <a:latin typeface="Calibri"/>
                <a:cs typeface="Times New Roman"/>
              </a:rPr>
              <a:t>: identification code associated with the reading</a:t>
            </a:r>
          </a:p>
          <a:p>
            <a:pPr marL="857250" lvl="1" indent="-400050">
              <a:lnSpc>
                <a:spcPct val="107000"/>
              </a:lnSpc>
              <a:spcAft>
                <a:spcPts val="800"/>
              </a:spcAft>
              <a:buFont typeface="+mj-lt"/>
              <a:buAutoNum type="romanLcPeriod"/>
            </a:pPr>
            <a:r>
              <a:rPr lang="en-US" i="1" kern="100" dirty="0">
                <a:latin typeface="Calibri"/>
                <a:cs typeface="Times New Roman"/>
              </a:rPr>
              <a:t>timestamp</a:t>
            </a:r>
            <a:r>
              <a:rPr lang="en-US" kern="100" dirty="0">
                <a:latin typeface="Calibri"/>
                <a:cs typeface="Times New Roman"/>
              </a:rPr>
              <a:t>: </a:t>
            </a:r>
            <a:r>
              <a:rPr lang="en-US" kern="100" dirty="0">
                <a:latin typeface="Calibri"/>
                <a:cs typeface="Calibri"/>
              </a:rPr>
              <a:t>date and time at which the sensor reading took place</a:t>
            </a:r>
          </a:p>
          <a:p>
            <a:pPr marL="857250" lvl="1" indent="-400050">
              <a:lnSpc>
                <a:spcPct val="107000"/>
              </a:lnSpc>
              <a:spcAft>
                <a:spcPts val="800"/>
              </a:spcAft>
              <a:buFont typeface="+mj-lt"/>
              <a:buAutoNum type="romanLcPeriod"/>
            </a:pPr>
            <a:r>
              <a:rPr lang="en-US" i="1" kern="100" dirty="0" err="1">
                <a:latin typeface="Calibri"/>
                <a:cs typeface="Times New Roman"/>
              </a:rPr>
              <a:t>sensor_id</a:t>
            </a:r>
            <a:r>
              <a:rPr lang="en-US" kern="100" dirty="0">
                <a:latin typeface="Calibri"/>
                <a:cs typeface="Times New Roman"/>
              </a:rPr>
              <a:t>: </a:t>
            </a:r>
            <a:r>
              <a:rPr lang="en-US" kern="100" dirty="0">
                <a:latin typeface="Calibri"/>
                <a:cs typeface="Calibri"/>
              </a:rPr>
              <a:t>identification code associated with the sensor</a:t>
            </a:r>
          </a:p>
          <a:p>
            <a:pPr marL="857250" lvl="1" indent="-400050">
              <a:lnSpc>
                <a:spcPct val="107000"/>
              </a:lnSpc>
              <a:spcAft>
                <a:spcPts val="800"/>
              </a:spcAft>
              <a:buFont typeface="+mj-lt"/>
              <a:buAutoNum type="romanLcPeriod"/>
            </a:pPr>
            <a:r>
              <a:rPr lang="en-US" i="1" kern="100" dirty="0">
                <a:latin typeface="Calibri"/>
                <a:cs typeface="Times New Roman"/>
              </a:rPr>
              <a:t>value</a:t>
            </a:r>
            <a:r>
              <a:rPr lang="en-US" kern="100" dirty="0">
                <a:latin typeface="Calibri"/>
                <a:cs typeface="Times New Roman"/>
              </a:rPr>
              <a:t>: </a:t>
            </a:r>
            <a:r>
              <a:rPr lang="en-US" kern="100" dirty="0">
                <a:latin typeface="Calibri"/>
                <a:cs typeface="Calibri"/>
              </a:rPr>
              <a:t>reading value for a given </a:t>
            </a:r>
            <a:r>
              <a:rPr lang="en-US" kern="100" dirty="0" err="1">
                <a:latin typeface="Calibri"/>
                <a:cs typeface="Calibri"/>
              </a:rPr>
              <a:t>sensor_id</a:t>
            </a:r>
            <a:r>
              <a:rPr lang="en-US" kern="100" dirty="0">
                <a:latin typeface="Calibri"/>
                <a:cs typeface="Calibri"/>
              </a:rPr>
              <a:t> at a specific timestamp</a:t>
            </a:r>
          </a:p>
          <a:p>
            <a:pPr marL="857250" lvl="1" indent="-400050">
              <a:lnSpc>
                <a:spcPct val="107000"/>
              </a:lnSpc>
              <a:spcAft>
                <a:spcPts val="800"/>
              </a:spcAft>
              <a:buFont typeface="+mj-lt"/>
              <a:buAutoNum type="romanLcPeriod"/>
            </a:pPr>
            <a:r>
              <a:rPr lang="en-US" i="1" kern="100" dirty="0">
                <a:latin typeface="Calibri"/>
                <a:cs typeface="Times New Roman"/>
              </a:rPr>
              <a:t>description</a:t>
            </a:r>
            <a:r>
              <a:rPr lang="en-US" kern="100" dirty="0">
                <a:latin typeface="Calibri"/>
                <a:cs typeface="Times New Roman"/>
              </a:rPr>
              <a:t>: </a:t>
            </a:r>
            <a:r>
              <a:rPr lang="en-US" kern="100" dirty="0">
                <a:latin typeface="Calibri"/>
                <a:cs typeface="Calibri"/>
              </a:rPr>
              <a:t>type of sensor, defined in the </a:t>
            </a:r>
            <a:r>
              <a:rPr lang="en-US" b="1" kern="100" dirty="0">
                <a:latin typeface="Calibri"/>
                <a:cs typeface="Calibri"/>
              </a:rPr>
              <a:t>sensor</a:t>
            </a:r>
            <a:r>
              <a:rPr lang="en-US" kern="100" dirty="0">
                <a:latin typeface="Calibri"/>
                <a:cs typeface="Calibri"/>
              </a:rPr>
              <a:t> table</a:t>
            </a:r>
          </a:p>
          <a:p>
            <a:pPr marL="857250" lvl="1" indent="-400050">
              <a:lnSpc>
                <a:spcPct val="107000"/>
              </a:lnSpc>
              <a:spcAft>
                <a:spcPts val="800"/>
              </a:spcAft>
              <a:buFont typeface="+mj-lt"/>
              <a:buAutoNum type="romanLcPeriod"/>
            </a:pPr>
            <a:r>
              <a:rPr lang="en-US" i="1" kern="100" dirty="0">
                <a:latin typeface="Calibri"/>
                <a:cs typeface="Times New Roman"/>
              </a:rPr>
              <a:t>group</a:t>
            </a:r>
            <a:r>
              <a:rPr lang="en-US" kern="100" dirty="0">
                <a:latin typeface="Calibri"/>
                <a:cs typeface="Times New Roman"/>
              </a:rPr>
              <a:t>: </a:t>
            </a:r>
            <a:r>
              <a:rPr lang="en-US" kern="100" dirty="0">
                <a:ea typeface="+mn-lt"/>
                <a:cs typeface="+mn-lt"/>
              </a:rPr>
              <a:t>cluster to which the sensor belongs, defined as in the </a:t>
            </a:r>
            <a:r>
              <a:rPr lang="en-US" b="1" kern="100" dirty="0">
                <a:ea typeface="+mn-lt"/>
                <a:cs typeface="+mn-lt"/>
              </a:rPr>
              <a:t>names.csv</a:t>
            </a:r>
            <a:r>
              <a:rPr lang="en-US" kern="100" dirty="0">
                <a:ea typeface="+mn-lt"/>
                <a:cs typeface="+mn-lt"/>
              </a:rPr>
              <a:t> file</a:t>
            </a:r>
          </a:p>
          <a:p>
            <a:pPr marL="342900" indent="-342900">
              <a:lnSpc>
                <a:spcPct val="107000"/>
              </a:lnSpc>
              <a:spcAft>
                <a:spcPts val="800"/>
              </a:spcAft>
              <a:buFont typeface="+mj-lt"/>
              <a:buAutoNum type="alphaLcParenR"/>
            </a:pPr>
            <a:endParaRPr lang="en-US" kern="100" dirty="0">
              <a:ea typeface="+mn-lt"/>
              <a:cs typeface="+mn-lt"/>
            </a:endParaRPr>
          </a:p>
          <a:p>
            <a:pPr marL="342900" indent="-342900">
              <a:lnSpc>
                <a:spcPct val="107000"/>
              </a:lnSpc>
              <a:spcAft>
                <a:spcPts val="800"/>
              </a:spcAft>
              <a:buFont typeface="+mj-lt"/>
              <a:buAutoNum type="alphaLcParenR"/>
            </a:pPr>
            <a:r>
              <a:rPr lang="en-US" kern="100" dirty="0">
                <a:ea typeface="+mn-lt"/>
                <a:cs typeface="+mn-lt"/>
              </a:rPr>
              <a:t>Round down each timestamp to the nearest date, thus cutting off the hour component of each day</a:t>
            </a:r>
          </a:p>
          <a:p>
            <a:pPr marL="342900" indent="-342900">
              <a:lnSpc>
                <a:spcPct val="107000"/>
              </a:lnSpc>
              <a:spcAft>
                <a:spcPts val="800"/>
              </a:spcAft>
              <a:buFont typeface="+mj-lt"/>
              <a:buAutoNum type="alphaLcParenR"/>
            </a:pPr>
            <a:endParaRPr lang="en-US" kern="100" dirty="0">
              <a:ea typeface="+mn-lt"/>
              <a:cs typeface="+mn-lt"/>
            </a:endParaRPr>
          </a:p>
          <a:p>
            <a:pPr marL="342900" indent="-342900">
              <a:lnSpc>
                <a:spcPct val="107000"/>
              </a:lnSpc>
              <a:spcAft>
                <a:spcPts val="800"/>
              </a:spcAft>
              <a:buFont typeface="+mj-lt"/>
              <a:buAutoNum type="alphaLcParenR"/>
            </a:pPr>
            <a:r>
              <a:rPr lang="en-US" kern="100" dirty="0">
                <a:ea typeface="+mn-lt"/>
                <a:cs typeface="+mn-lt"/>
              </a:rPr>
              <a:t>Duplicate the dataset so that tensiometers in the same group with different depths are correctly processed separately from each other (this step could be changed to make the code more usable)</a:t>
            </a:r>
          </a:p>
          <a:p>
            <a:pPr marL="342900" indent="-342900">
              <a:lnSpc>
                <a:spcPct val="107000"/>
              </a:lnSpc>
              <a:spcAft>
                <a:spcPts val="800"/>
              </a:spcAft>
              <a:buFont typeface="+mj-lt"/>
              <a:buAutoNum type="alphaLcParenR"/>
            </a:pPr>
            <a:endParaRPr lang="en-US" kern="100" dirty="0">
              <a:ea typeface="+mn-lt"/>
              <a:cs typeface="+mn-lt"/>
            </a:endParaRPr>
          </a:p>
        </p:txBody>
      </p:sp>
      <p:sp>
        <p:nvSpPr>
          <p:cNvPr id="5" name="Parentesi quadra chiusa 4">
            <a:extLst>
              <a:ext uri="{FF2B5EF4-FFF2-40B4-BE49-F238E27FC236}">
                <a16:creationId xmlns:a16="http://schemas.microsoft.com/office/drawing/2014/main" id="{5007C04D-E30D-2602-889C-B24BD430BB35}"/>
              </a:ext>
            </a:extLst>
          </p:cNvPr>
          <p:cNvSpPr/>
          <p:nvPr/>
        </p:nvSpPr>
        <p:spPr>
          <a:xfrm>
            <a:off x="9384162" y="1847499"/>
            <a:ext cx="285008" cy="1360323"/>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E149E359-AE11-F59D-FA60-2CC90CD562BB}"/>
              </a:ext>
            </a:extLst>
          </p:cNvPr>
          <p:cNvSpPr txBox="1"/>
          <p:nvPr/>
        </p:nvSpPr>
        <p:spPr>
          <a:xfrm>
            <a:off x="10112542" y="2342994"/>
            <a:ext cx="1427869" cy="369332"/>
          </a:xfrm>
          <a:prstGeom prst="rect">
            <a:avLst/>
          </a:prstGeom>
          <a:noFill/>
        </p:spPr>
        <p:txBody>
          <a:bodyPr wrap="square" rtlCol="0">
            <a:spAutoFit/>
          </a:bodyPr>
          <a:lstStyle/>
          <a:p>
            <a:r>
              <a:rPr lang="it-IT" b="1" dirty="0"/>
              <a:t>reading</a:t>
            </a:r>
            <a:r>
              <a:rPr lang="it-IT" dirty="0"/>
              <a:t> </a:t>
            </a:r>
            <a:r>
              <a:rPr lang="it-IT" dirty="0" err="1"/>
              <a:t>table</a:t>
            </a:r>
            <a:endParaRPr lang="it-IT" dirty="0"/>
          </a:p>
        </p:txBody>
      </p:sp>
      <p:sp>
        <p:nvSpPr>
          <p:cNvPr id="7" name="Rettangolo 6">
            <a:extLst>
              <a:ext uri="{FF2B5EF4-FFF2-40B4-BE49-F238E27FC236}">
                <a16:creationId xmlns:a16="http://schemas.microsoft.com/office/drawing/2014/main" id="{7E339098-3E1C-79C9-2ABF-85EAFDE3F014}"/>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8906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C40A7-29E8-1029-320B-DDD1AE9588E6}"/>
            </a:ext>
          </a:extLst>
        </p:cNvPr>
        <p:cNvGrpSpPr/>
        <p:nvPr/>
      </p:nvGrpSpPr>
      <p:grpSpPr>
        <a:xfrm>
          <a:off x="0" y="0"/>
          <a:ext cx="0" cy="0"/>
          <a:chOff x="0" y="0"/>
          <a:chExt cx="0" cy="0"/>
        </a:xfrm>
      </p:grpSpPr>
      <p:sp>
        <p:nvSpPr>
          <p:cNvPr id="4" name="CasellaDiTesto 6">
            <a:extLst>
              <a:ext uri="{FF2B5EF4-FFF2-40B4-BE49-F238E27FC236}">
                <a16:creationId xmlns:a16="http://schemas.microsoft.com/office/drawing/2014/main" id="{97A7A4E5-39FC-8F03-A34D-045ACB74FD74}"/>
              </a:ext>
            </a:extLst>
          </p:cNvPr>
          <p:cNvSpPr txBox="1"/>
          <p:nvPr/>
        </p:nvSpPr>
        <p:spPr>
          <a:xfrm>
            <a:off x="1116592" y="1486932"/>
            <a:ext cx="9549402" cy="3658374"/>
          </a:xfrm>
          <a:prstGeom prst="rect">
            <a:avLst/>
          </a:prstGeom>
          <a:noFill/>
        </p:spPr>
        <p:txBody>
          <a:bodyPr wrap="square" lIns="91440" tIns="45720" rIns="91440" bIns="45720" rtlCol="0" anchor="t">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07000"/>
              </a:lnSpc>
              <a:spcAft>
                <a:spcPts val="800"/>
              </a:spcAft>
              <a:buAutoNum type="alphaLcParenR" startAt="4"/>
            </a:pPr>
            <a:r>
              <a:rPr lang="en-US" kern="100" dirty="0">
                <a:latin typeface="Calibri" panose="020F0502020204030204" pitchFamily="34" charset="0"/>
                <a:ea typeface="Calibri" panose="020F0502020204030204" pitchFamily="34" charset="0"/>
                <a:cs typeface="Times New Roman" panose="02020603050405020304" pitchFamily="18" charset="0"/>
              </a:rPr>
              <a:t>Aggregate the dataset values by date, </a:t>
            </a:r>
            <a:r>
              <a:rPr lang="en-US" kern="100" dirty="0" err="1">
                <a:latin typeface="Calibri" panose="020F0502020204030204" pitchFamily="34" charset="0"/>
                <a:ea typeface="Calibri" panose="020F0502020204030204" pitchFamily="34" charset="0"/>
                <a:cs typeface="Times New Roman" panose="02020603050405020304" pitchFamily="18" charset="0"/>
              </a:rPr>
              <a:t>sensor_id</a:t>
            </a:r>
            <a:r>
              <a:rPr lang="en-US" kern="100" dirty="0">
                <a:latin typeface="Calibri" panose="020F0502020204030204" pitchFamily="34" charset="0"/>
                <a:ea typeface="Calibri" panose="020F0502020204030204" pitchFamily="34" charset="0"/>
                <a:cs typeface="Times New Roman" panose="02020603050405020304" pitchFamily="18" charset="0"/>
              </a:rPr>
              <a:t> and group by calculating the following summary measures for each sensor and day: minimum, maximum, mean, median and sum.</a:t>
            </a:r>
          </a:p>
          <a:p>
            <a:pPr marL="342900" indent="-342900">
              <a:lnSpc>
                <a:spcPct val="107000"/>
              </a:lnSpc>
              <a:spcAft>
                <a:spcPts val="800"/>
              </a:spcAft>
              <a:buAutoNum type="alphaLcParenR" startAt="4"/>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4"/>
            </a:pPr>
            <a:r>
              <a:rPr lang="en-US" kern="100" dirty="0">
                <a:latin typeface="Calibri" panose="020F0502020204030204" pitchFamily="34" charset="0"/>
                <a:ea typeface="Calibri" panose="020F0502020204030204" pitchFamily="34" charset="0"/>
                <a:cs typeface="Times New Roman" panose="02020603050405020304" pitchFamily="18" charset="0"/>
              </a:rPr>
              <a:t>Perform a pivotal transformation based on date and group, creating a new dataset where the unique values of description become the columns and the summary measures populate the cells.</a:t>
            </a:r>
          </a:p>
          <a:p>
            <a:pPr marL="342900" indent="-342900">
              <a:lnSpc>
                <a:spcPct val="107000"/>
              </a:lnSpc>
              <a:spcAft>
                <a:spcPts val="800"/>
              </a:spcAft>
              <a:buAutoNum type="alphaLcParenR" startAt="4"/>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4"/>
            </a:pPr>
            <a:r>
              <a:rPr lang="en-US" kern="100" dirty="0">
                <a:effectLst/>
                <a:latin typeface="Calibri" panose="020F0502020204030204" pitchFamily="34" charset="0"/>
                <a:ea typeface="Calibri" panose="020F0502020204030204" pitchFamily="34" charset="0"/>
                <a:cs typeface="Times New Roman" panose="02020603050405020304" pitchFamily="18" charset="0"/>
              </a:rPr>
              <a:t>Delete summary measurements that are not of interest for the analysis, such as wind measurements. Therefore, leave only the measures in according to the features table.</a:t>
            </a:r>
          </a:p>
          <a:p>
            <a:pPr marL="342900" indent="-342900">
              <a:lnSpc>
                <a:spcPct val="107000"/>
              </a:lnSpc>
              <a:spcAft>
                <a:spcPts val="800"/>
              </a:spcAft>
              <a:buAutoNum type="alphaLcParenR" startAt="4"/>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4"/>
            </a:pPr>
            <a:r>
              <a:rPr lang="en-US" kern="100" dirty="0">
                <a:effectLst/>
                <a:latin typeface="Calibri" panose="020F0502020204030204" pitchFamily="34" charset="0"/>
                <a:ea typeface="Calibri" panose="020F0502020204030204" pitchFamily="34" charset="0"/>
                <a:cs typeface="Times New Roman" panose="02020603050405020304" pitchFamily="18" charset="0"/>
              </a:rPr>
              <a:t>Remap the sensors according to the artificially created groups in step c)</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ttangolo 6">
            <a:extLst>
              <a:ext uri="{FF2B5EF4-FFF2-40B4-BE49-F238E27FC236}">
                <a16:creationId xmlns:a16="http://schemas.microsoft.com/office/drawing/2014/main" id="{44B5B4BB-023A-B4A2-385C-EAA47F2212BF}"/>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1548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DAAE0-73DB-0586-4464-32E27D0D77B7}"/>
            </a:ext>
          </a:extLst>
        </p:cNvPr>
        <p:cNvGrpSpPr/>
        <p:nvPr/>
      </p:nvGrpSpPr>
      <p:grpSpPr>
        <a:xfrm>
          <a:off x="0" y="0"/>
          <a:ext cx="0" cy="0"/>
          <a:chOff x="0" y="0"/>
          <a:chExt cx="0" cy="0"/>
        </a:xfrm>
      </p:grpSpPr>
      <p:sp>
        <p:nvSpPr>
          <p:cNvPr id="7" name="Rettangolo 6">
            <a:extLst>
              <a:ext uri="{FF2B5EF4-FFF2-40B4-BE49-F238E27FC236}">
                <a16:creationId xmlns:a16="http://schemas.microsoft.com/office/drawing/2014/main" id="{9E48828A-26D2-AACF-93DB-4E2D63508DFB}"/>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6">
            <a:extLst>
              <a:ext uri="{FF2B5EF4-FFF2-40B4-BE49-F238E27FC236}">
                <a16:creationId xmlns:a16="http://schemas.microsoft.com/office/drawing/2014/main" id="{1AFD8E03-9F42-7726-10DA-EEC803E2B72B}"/>
              </a:ext>
            </a:extLst>
          </p:cNvPr>
          <p:cNvSpPr txBox="1"/>
          <p:nvPr/>
        </p:nvSpPr>
        <p:spPr>
          <a:xfrm>
            <a:off x="1098545" y="728942"/>
            <a:ext cx="9549402" cy="774507"/>
          </a:xfrm>
          <a:prstGeom prst="rect">
            <a:avLst/>
          </a:prstGeom>
          <a:noFill/>
        </p:spPr>
        <p:txBody>
          <a:bodyPr wrap="square" lIns="91440" tIns="45720" rIns="91440" bIns="45720" rtlCol="0" anchor="t">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07000"/>
              </a:lnSpc>
              <a:spcAft>
                <a:spcPts val="800"/>
              </a:spcAft>
              <a:buAutoNum type="alphaLcParenR" startAt="10"/>
            </a:pPr>
            <a:endParaRPr lang="it-IT"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10"/>
            </a:pPr>
            <a:endParaRPr lang="it-IT"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asellaDiTesto 6">
            <a:extLst>
              <a:ext uri="{FF2B5EF4-FFF2-40B4-BE49-F238E27FC236}">
                <a16:creationId xmlns:a16="http://schemas.microsoft.com/office/drawing/2014/main" id="{18911026-0667-3641-3035-B23AF438D7BB}"/>
              </a:ext>
            </a:extLst>
          </p:cNvPr>
          <p:cNvSpPr txBox="1"/>
          <p:nvPr/>
        </p:nvSpPr>
        <p:spPr>
          <a:xfrm>
            <a:off x="1098545" y="1503449"/>
            <a:ext cx="9820113" cy="3658374"/>
          </a:xfrm>
          <a:prstGeom prst="rect">
            <a:avLst/>
          </a:prstGeom>
          <a:noFill/>
        </p:spPr>
        <p:txBody>
          <a:bodyPr wrap="square" lIns="91440" tIns="45720" rIns="91440" bIns="45720" rtlCol="0" anchor="t">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07000"/>
              </a:lnSpc>
              <a:spcAft>
                <a:spcPts val="800"/>
              </a:spcAft>
              <a:buAutoNum type="alphaLcParenR" startAt="8"/>
            </a:pPr>
            <a:r>
              <a:rPr lang="en-US" kern="100" dirty="0">
                <a:effectLst/>
                <a:latin typeface="Calibri" panose="020F0502020204030204" pitchFamily="34" charset="0"/>
                <a:ea typeface="Calibri" panose="020F0502020204030204" pitchFamily="34" charset="0"/>
                <a:cs typeface="Times New Roman" panose="02020603050405020304" pitchFamily="18" charset="0"/>
              </a:rPr>
              <a:t>Linearly impute any missing values, making sure that these correspond to an average between the previous day and the day after the one not present.</a:t>
            </a:r>
          </a:p>
          <a:p>
            <a:pPr marL="342900" indent="-342900">
              <a:lnSpc>
                <a:spcPct val="107000"/>
              </a:lnSpc>
              <a:spcAft>
                <a:spcPts val="800"/>
              </a:spcAft>
              <a:buAutoNum type="alphaLcParenR" startAt="8"/>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Tx/>
              <a:buAutoNum type="alphaLcParenR" startAt="8"/>
            </a:pPr>
            <a:r>
              <a:rPr lang="en-US" kern="100" dirty="0">
                <a:effectLst/>
                <a:latin typeface="Calibri" panose="020F0502020204030204" pitchFamily="34" charset="0"/>
                <a:ea typeface="Calibri" panose="020F0502020204030204" pitchFamily="34" charset="0"/>
                <a:cs typeface="Times New Roman" panose="02020603050405020304" pitchFamily="18" charset="0"/>
              </a:rPr>
              <a:t>Recreate a dataset of values shifted up to 3 days from the one of interest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8"/>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10"/>
            </a:pPr>
            <a:r>
              <a:rPr lang="en-US" kern="100" dirty="0">
                <a:latin typeface="Calibri" panose="020F0502020204030204" pitchFamily="34" charset="0"/>
                <a:ea typeface="Calibri" panose="020F0502020204030204" pitchFamily="34" charset="0"/>
                <a:cs typeface="Times New Roman" panose="02020603050405020304" pitchFamily="18" charset="0"/>
              </a:rPr>
              <a:t>Delete data on superfluous dates, i.e. the first 3 days (28, 29, 30 April) and the last one (15 October)</a:t>
            </a:r>
          </a:p>
          <a:p>
            <a:pPr marL="342900" indent="-342900">
              <a:lnSpc>
                <a:spcPct val="107000"/>
              </a:lnSpc>
              <a:spcAft>
                <a:spcPts val="800"/>
              </a:spcAft>
              <a:buAutoNum type="alphaLcParenR" startAt="10"/>
            </a:pPr>
            <a:endParaRPr lang="it-IT"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10"/>
            </a:pPr>
            <a:r>
              <a:rPr lang="en-US" kern="100" dirty="0">
                <a:latin typeface="Calibri" panose="020F0502020204030204" pitchFamily="34" charset="0"/>
                <a:ea typeface="Calibri" panose="020F0502020204030204" pitchFamily="34" charset="0"/>
                <a:cs typeface="Times New Roman" panose="02020603050405020304" pitchFamily="18" charset="0"/>
              </a:rPr>
              <a:t>For each sensor, train a linear regression model in order to calculate the residuals that will then be used as components in the ARIMAX models. For each model, feature selection was by bidirectional stepwise selection based on Akaike's information criterion (AIC).</a:t>
            </a:r>
            <a:endParaRPr lang="it-IT"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30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07DD4-5F6C-65FE-FC70-0ACC48EEB68D}"/>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6244196E-BE62-52D1-C200-A50D3E3C7B13}"/>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9E67FE53-88FD-9F62-9693-AE9CD62DBF10}"/>
              </a:ext>
            </a:extLst>
          </p:cNvPr>
          <p:cNvSpPr txBox="1"/>
          <p:nvPr/>
        </p:nvSpPr>
        <p:spPr>
          <a:xfrm>
            <a:off x="1086928" y="802256"/>
            <a:ext cx="9834114" cy="1535741"/>
          </a:xfrm>
          <a:prstGeom prst="rect">
            <a:avLst/>
          </a:prstGeom>
          <a:noFill/>
        </p:spPr>
        <p:txBody>
          <a:bodyPr wrap="square" rtlCol="0">
            <a:spAutoFit/>
          </a:bodyPr>
          <a:lstStyle/>
          <a:p>
            <a:pPr marL="457200" lvl="0" indent="-457200">
              <a:lnSpc>
                <a:spcPct val="107000"/>
              </a:lnSpc>
              <a:spcAft>
                <a:spcPts val="800"/>
              </a:spcAft>
              <a:buAutoNum type="arabicParenR" startAt="3"/>
            </a:pPr>
            <a:r>
              <a:rPr lang="it-IT" sz="2000" b="1" kern="100" dirty="0" err="1">
                <a:effectLst/>
                <a:latin typeface="Calibri" panose="020F0502020204030204" pitchFamily="34" charset="0"/>
                <a:ea typeface="Calibri" panose="020F0502020204030204" pitchFamily="34" charset="0"/>
                <a:cs typeface="Times New Roman" panose="02020603050405020304" pitchFamily="18" charset="0"/>
              </a:rPr>
              <a:t>Pre-process</a:t>
            </a:r>
            <a:r>
              <a:rPr lang="it-IT" sz="2000" b="1" kern="100" dirty="0">
                <a:effectLst/>
                <a:latin typeface="Calibri" panose="020F0502020204030204" pitchFamily="34" charset="0"/>
                <a:ea typeface="Calibri" panose="020F0502020204030204" pitchFamily="34" charset="0"/>
                <a:cs typeface="Times New Roman" panose="02020603050405020304" pitchFamily="18" charset="0"/>
              </a:rPr>
              <a:t> the Target Data</a:t>
            </a:r>
          </a:p>
          <a:p>
            <a:pPr lvl="0">
              <a:lnSpc>
                <a:spcPct val="107000"/>
              </a:lnSpc>
              <a:spcAft>
                <a:spcPts val="800"/>
              </a:spcAft>
            </a:pPr>
            <a:endParaRPr lang="it-IT"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 the manually defined function to pre-process the target data: data are cleaned, aggregated on a</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daily basis and shifted properly</a:t>
            </a:r>
            <a:endParaRPr lang="it-IT" dirty="0"/>
          </a:p>
        </p:txBody>
      </p:sp>
      <p:sp>
        <p:nvSpPr>
          <p:cNvPr id="6" name="CasellaDiTesto 5">
            <a:extLst>
              <a:ext uri="{FF2B5EF4-FFF2-40B4-BE49-F238E27FC236}">
                <a16:creationId xmlns:a16="http://schemas.microsoft.com/office/drawing/2014/main" id="{0959FF6C-A061-7A0F-E0DC-5FA64D13E1E5}"/>
              </a:ext>
            </a:extLst>
          </p:cNvPr>
          <p:cNvSpPr txBox="1"/>
          <p:nvPr/>
        </p:nvSpPr>
        <p:spPr>
          <a:xfrm>
            <a:off x="1086927" y="3720227"/>
            <a:ext cx="10175733" cy="1754326"/>
          </a:xfrm>
          <a:prstGeom prst="rect">
            <a:avLst/>
          </a:prstGeom>
          <a:noFill/>
        </p:spPr>
        <p:txBody>
          <a:bodyPr wrap="square" rtlCol="0">
            <a:spAutoFit/>
          </a:bodyPr>
          <a:lstStyle/>
          <a:p>
            <a:r>
              <a:rPr lang="en-US" dirty="0"/>
              <a:t>Raw data must refer to observations from 3 days before the date on which the tensiometer value is predicted. In addition, the raw data must refer only to the target tensiometer values and their associated sensors, i.e. those of the nearest irrigator and weather station.</a:t>
            </a:r>
          </a:p>
          <a:p>
            <a:endParaRPr lang="en-US" dirty="0"/>
          </a:p>
          <a:p>
            <a:r>
              <a:rPr lang="en-US" dirty="0"/>
              <a:t>To understand precisely which irrigator and weather station are associated with the tensiometer, please refer to the </a:t>
            </a:r>
            <a:r>
              <a:rPr lang="en-US" b="1" dirty="0"/>
              <a:t>names.csv</a:t>
            </a:r>
            <a:r>
              <a:rPr lang="en-US" dirty="0"/>
              <a:t> file, but insert just one tensiometer per group.</a:t>
            </a:r>
            <a:endParaRPr lang="it-IT" dirty="0"/>
          </a:p>
        </p:txBody>
      </p:sp>
      <p:pic>
        <p:nvPicPr>
          <p:cNvPr id="7" name="Immagine 6">
            <a:extLst>
              <a:ext uri="{FF2B5EF4-FFF2-40B4-BE49-F238E27FC236}">
                <a16:creationId xmlns:a16="http://schemas.microsoft.com/office/drawing/2014/main" id="{38435633-2F1E-3329-A14D-2AE3D6BED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27" y="2923187"/>
            <a:ext cx="6563535" cy="283229"/>
          </a:xfrm>
          <a:prstGeom prst="rect">
            <a:avLst/>
          </a:prstGeom>
        </p:spPr>
      </p:pic>
    </p:spTree>
    <p:extLst>
      <p:ext uri="{BB962C8B-B14F-4D97-AF65-F5344CB8AC3E}">
        <p14:creationId xmlns:p14="http://schemas.microsoft.com/office/powerpoint/2010/main" val="150740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B0E93-9392-5042-609C-59E8A3F48A7D}"/>
            </a:ext>
          </a:extLst>
        </p:cNvPr>
        <p:cNvGrpSpPr/>
        <p:nvPr/>
      </p:nvGrpSpPr>
      <p:grpSpPr>
        <a:xfrm>
          <a:off x="0" y="0"/>
          <a:ext cx="0" cy="0"/>
          <a:chOff x="0" y="0"/>
          <a:chExt cx="0" cy="0"/>
        </a:xfrm>
      </p:grpSpPr>
      <p:sp>
        <p:nvSpPr>
          <p:cNvPr id="4" name="CasellaDiTesto 6">
            <a:extLst>
              <a:ext uri="{FF2B5EF4-FFF2-40B4-BE49-F238E27FC236}">
                <a16:creationId xmlns:a16="http://schemas.microsoft.com/office/drawing/2014/main" id="{34A7C662-A82D-8E4B-C838-34F8088D7BA3}"/>
              </a:ext>
            </a:extLst>
          </p:cNvPr>
          <p:cNvSpPr txBox="1"/>
          <p:nvPr/>
        </p:nvSpPr>
        <p:spPr>
          <a:xfrm>
            <a:off x="1098713" y="1316081"/>
            <a:ext cx="9994569" cy="4225837"/>
          </a:xfrm>
          <a:prstGeom prst="rect">
            <a:avLst/>
          </a:prstGeom>
          <a:noFill/>
        </p:spPr>
        <p:txBody>
          <a:bodyPr wrap="square" lIns="91440" tIns="45720" rIns="91440" bIns="45720" rtlCol="0" anchor="t">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it-IT" sz="2000" b="1" kern="100" dirty="0">
                <a:latin typeface="Calibri"/>
                <a:ea typeface="Calibri" panose="020F0502020204030204" pitchFamily="34" charset="0"/>
                <a:cs typeface="Times New Roman"/>
              </a:rPr>
              <a:t>Steps in </a:t>
            </a:r>
            <a:r>
              <a:rPr lang="it-IT" sz="2000" b="1" kern="100" dirty="0" err="1">
                <a:latin typeface="Calibri"/>
                <a:ea typeface="Calibri" panose="020F0502020204030204" pitchFamily="34" charset="0"/>
                <a:cs typeface="Times New Roman"/>
              </a:rPr>
              <a:t>details</a:t>
            </a:r>
            <a:r>
              <a:rPr lang="it-IT" sz="2000" b="1" kern="100" dirty="0">
                <a:latin typeface="Calibri"/>
                <a:ea typeface="Calibri" panose="020F0502020204030204" pitchFamily="34" charset="0"/>
                <a:cs typeface="Times New Roman"/>
              </a:rPr>
              <a:t>:</a:t>
            </a:r>
          </a:p>
          <a:p>
            <a:pPr>
              <a:lnSpc>
                <a:spcPct val="107000"/>
              </a:lnSpc>
              <a:spcAft>
                <a:spcPts val="800"/>
              </a:spcAft>
            </a:pPr>
            <a:endParaRPr lang="it-IT"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US" kern="100" dirty="0">
                <a:latin typeface="Calibri"/>
                <a:cs typeface="Times New Roman"/>
              </a:rPr>
              <a:t>Enter the raw data for a specific group, considering only the target tensiometer, with the values of </a:t>
            </a:r>
            <a:r>
              <a:rPr lang="en-US" dirty="0"/>
              <a:t>3 days before the date on which the tensiometer value is predicted; </a:t>
            </a:r>
            <a:r>
              <a:rPr lang="en-US" kern="100" dirty="0">
                <a:latin typeface="Calibri"/>
                <a:cs typeface="Times New Roman"/>
              </a:rPr>
              <a:t>the following features are required:</a:t>
            </a:r>
          </a:p>
          <a:p>
            <a:pPr marL="857250" lvl="1" indent="-400050">
              <a:lnSpc>
                <a:spcPct val="107000"/>
              </a:lnSpc>
              <a:spcAft>
                <a:spcPts val="800"/>
              </a:spcAft>
              <a:buFont typeface="+mj-lt"/>
              <a:buAutoNum type="romanLcPeriod"/>
            </a:pPr>
            <a:r>
              <a:rPr lang="en-US" i="1" kern="100" dirty="0">
                <a:latin typeface="Calibri"/>
                <a:cs typeface="Times New Roman"/>
              </a:rPr>
              <a:t>timestamp</a:t>
            </a:r>
            <a:r>
              <a:rPr lang="en-US" kern="100" dirty="0">
                <a:latin typeface="Calibri"/>
                <a:cs typeface="Times New Roman"/>
              </a:rPr>
              <a:t>: </a:t>
            </a:r>
            <a:r>
              <a:rPr lang="en-US" kern="100" dirty="0">
                <a:latin typeface="Calibri"/>
                <a:cs typeface="Calibri"/>
              </a:rPr>
              <a:t>date and time at which the sensor reading took place</a:t>
            </a:r>
          </a:p>
          <a:p>
            <a:pPr marL="857250" lvl="1" indent="-400050">
              <a:lnSpc>
                <a:spcPct val="107000"/>
              </a:lnSpc>
              <a:spcAft>
                <a:spcPts val="800"/>
              </a:spcAft>
              <a:buFont typeface="+mj-lt"/>
              <a:buAutoNum type="romanLcPeriod"/>
            </a:pPr>
            <a:r>
              <a:rPr lang="en-US" i="1" kern="100" dirty="0" err="1">
                <a:latin typeface="Calibri"/>
                <a:cs typeface="Times New Roman"/>
              </a:rPr>
              <a:t>sensor_id</a:t>
            </a:r>
            <a:r>
              <a:rPr lang="en-US" kern="100" dirty="0">
                <a:latin typeface="Calibri"/>
                <a:cs typeface="Times New Roman"/>
              </a:rPr>
              <a:t>: </a:t>
            </a:r>
            <a:r>
              <a:rPr lang="en-US" kern="100" dirty="0">
                <a:latin typeface="Calibri"/>
                <a:cs typeface="Calibri"/>
              </a:rPr>
              <a:t>identification code associated with the target tensiometer</a:t>
            </a:r>
          </a:p>
          <a:p>
            <a:pPr marL="857250" lvl="1" indent="-400050">
              <a:lnSpc>
                <a:spcPct val="107000"/>
              </a:lnSpc>
              <a:spcAft>
                <a:spcPts val="800"/>
              </a:spcAft>
              <a:buFont typeface="+mj-lt"/>
              <a:buAutoNum type="romanLcPeriod"/>
            </a:pPr>
            <a:r>
              <a:rPr lang="en-US" i="1" kern="100" dirty="0">
                <a:latin typeface="Calibri"/>
                <a:cs typeface="Times New Roman"/>
              </a:rPr>
              <a:t>value</a:t>
            </a:r>
            <a:r>
              <a:rPr lang="en-US" kern="100" dirty="0">
                <a:latin typeface="Calibri"/>
                <a:cs typeface="Times New Roman"/>
              </a:rPr>
              <a:t>: </a:t>
            </a:r>
            <a:r>
              <a:rPr lang="en-US" kern="100" dirty="0">
                <a:latin typeface="Calibri"/>
                <a:cs typeface="Calibri"/>
              </a:rPr>
              <a:t>reading value for a given </a:t>
            </a:r>
            <a:r>
              <a:rPr lang="en-US" kern="100" dirty="0" err="1">
                <a:latin typeface="Calibri"/>
                <a:cs typeface="Calibri"/>
              </a:rPr>
              <a:t>sensor_id</a:t>
            </a:r>
            <a:r>
              <a:rPr lang="en-US" kern="100" dirty="0">
                <a:latin typeface="Calibri"/>
                <a:cs typeface="Calibri"/>
              </a:rPr>
              <a:t> at a specific timestamp</a:t>
            </a:r>
          </a:p>
          <a:p>
            <a:pPr marL="857250" lvl="1" indent="-400050">
              <a:lnSpc>
                <a:spcPct val="107000"/>
              </a:lnSpc>
              <a:spcAft>
                <a:spcPts val="800"/>
              </a:spcAft>
              <a:buFont typeface="+mj-lt"/>
              <a:buAutoNum type="romanLcPeriod"/>
            </a:pPr>
            <a:r>
              <a:rPr lang="en-US" i="1" kern="100" dirty="0">
                <a:latin typeface="Calibri"/>
                <a:cs typeface="Times New Roman"/>
              </a:rPr>
              <a:t>description</a:t>
            </a:r>
            <a:r>
              <a:rPr lang="en-US" kern="100" dirty="0">
                <a:latin typeface="Calibri"/>
                <a:cs typeface="Times New Roman"/>
              </a:rPr>
              <a:t>: </a:t>
            </a:r>
            <a:r>
              <a:rPr lang="en-US" kern="100" dirty="0">
                <a:latin typeface="Calibri"/>
                <a:cs typeface="Calibri"/>
              </a:rPr>
              <a:t>type of sensor, defined in the </a:t>
            </a:r>
            <a:r>
              <a:rPr lang="en-US" b="1" kern="100" dirty="0">
                <a:latin typeface="Calibri"/>
                <a:cs typeface="Calibri"/>
              </a:rPr>
              <a:t>sensor</a:t>
            </a:r>
            <a:r>
              <a:rPr lang="en-US" kern="100" dirty="0">
                <a:latin typeface="Calibri"/>
                <a:cs typeface="Calibri"/>
              </a:rPr>
              <a:t> table</a:t>
            </a:r>
          </a:p>
          <a:p>
            <a:pPr lvl="1">
              <a:lnSpc>
                <a:spcPct val="107000"/>
              </a:lnSpc>
              <a:spcAft>
                <a:spcPts val="800"/>
              </a:spcAft>
            </a:pPr>
            <a:endParaRPr lang="en-US" kern="100" dirty="0">
              <a:ea typeface="+mn-lt"/>
              <a:cs typeface="+mn-lt"/>
            </a:endParaRPr>
          </a:p>
          <a:p>
            <a:pPr marL="342900" indent="-342900">
              <a:lnSpc>
                <a:spcPct val="107000"/>
              </a:lnSpc>
              <a:spcAft>
                <a:spcPts val="800"/>
              </a:spcAft>
              <a:buAutoNum type="alphaLcParenR" startAt="2"/>
            </a:pPr>
            <a:r>
              <a:rPr lang="en-US" kern="100" dirty="0">
                <a:ea typeface="+mn-lt"/>
                <a:cs typeface="+mn-lt"/>
              </a:rPr>
              <a:t>Excluding the steps involving the group variable (steps c, g, h, j), the steps are the same as in the pre-processing for train data.</a:t>
            </a:r>
          </a:p>
        </p:txBody>
      </p:sp>
      <p:sp>
        <p:nvSpPr>
          <p:cNvPr id="7" name="Rettangolo 6">
            <a:extLst>
              <a:ext uri="{FF2B5EF4-FFF2-40B4-BE49-F238E27FC236}">
                <a16:creationId xmlns:a16="http://schemas.microsoft.com/office/drawing/2014/main" id="{5B3F8D2B-1B78-15E3-5640-E9F56EB57ADE}"/>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8454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F174-ED49-6299-82FD-9CA0D6F5CE66}"/>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3FAABE1E-2396-A016-0DB0-46F83545960A}"/>
              </a:ext>
            </a:extLst>
          </p:cNvPr>
          <p:cNvSpPr/>
          <p:nvPr/>
        </p:nvSpPr>
        <p:spPr>
          <a:xfrm>
            <a:off x="651586" y="6522097"/>
            <a:ext cx="10888825" cy="335902"/>
          </a:xfrm>
          <a:prstGeom prst="rect">
            <a:avLst/>
          </a:prstGeom>
          <a:solidFill>
            <a:srgbClr val="0167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D00D28B7-668E-B158-BC45-92A76096BC64}"/>
              </a:ext>
            </a:extLst>
          </p:cNvPr>
          <p:cNvSpPr txBox="1"/>
          <p:nvPr/>
        </p:nvSpPr>
        <p:spPr>
          <a:xfrm>
            <a:off x="1035169" y="786514"/>
            <a:ext cx="9834114" cy="1535741"/>
          </a:xfrm>
          <a:prstGeom prst="rect">
            <a:avLst/>
          </a:prstGeom>
          <a:noFill/>
        </p:spPr>
        <p:txBody>
          <a:bodyPr wrap="square" rtlCol="0">
            <a:spAutoFit/>
          </a:bodyPr>
          <a:lstStyle/>
          <a:p>
            <a:pPr lvl="0">
              <a:lnSpc>
                <a:spcPct val="107000"/>
              </a:lnSpc>
              <a:spcAft>
                <a:spcPts val="800"/>
              </a:spcAft>
            </a:pPr>
            <a:r>
              <a:rPr lang="it-IT" sz="2000" b="1" kern="100" dirty="0" err="1">
                <a:effectLst/>
                <a:latin typeface="Calibri" panose="020F0502020204030204" pitchFamily="34" charset="0"/>
                <a:ea typeface="Calibri" panose="020F0502020204030204" pitchFamily="34" charset="0"/>
                <a:cs typeface="Times New Roman" panose="02020603050405020304" pitchFamily="18" charset="0"/>
              </a:rPr>
              <a:t>Example</a:t>
            </a:r>
            <a:endParaRPr lang="it-IT"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it-IT"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If we want to predict the value of tensiometer number </a:t>
            </a:r>
            <a:r>
              <a:rPr lang="en-US" b="1" kern="100" dirty="0">
                <a:latin typeface="Calibri" panose="020F0502020204030204" pitchFamily="34" charset="0"/>
                <a:ea typeface="Calibri" panose="020F0502020204030204" pitchFamily="34" charset="0"/>
                <a:cs typeface="Times New Roman" panose="02020603050405020304" pitchFamily="18" charset="0"/>
              </a:rPr>
              <a:t>75</a:t>
            </a:r>
            <a:r>
              <a:rPr lang="en-US" kern="100" dirty="0">
                <a:latin typeface="Calibri" panose="020F0502020204030204" pitchFamily="34" charset="0"/>
                <a:ea typeface="Calibri" panose="020F0502020204030204" pitchFamily="34" charset="0"/>
                <a:cs typeface="Times New Roman" panose="02020603050405020304" pitchFamily="18" charset="0"/>
              </a:rPr>
              <a:t> (depth 60) for </a:t>
            </a:r>
            <a:r>
              <a:rPr lang="en-US" b="1" kern="100" dirty="0">
                <a:latin typeface="Calibri" panose="020F0502020204030204" pitchFamily="34" charset="0"/>
                <a:ea typeface="Calibri" panose="020F0502020204030204" pitchFamily="34" charset="0"/>
                <a:cs typeface="Times New Roman" panose="02020603050405020304" pitchFamily="18" charset="0"/>
              </a:rPr>
              <a:t>10 May 2023</a:t>
            </a:r>
            <a:r>
              <a:rPr lang="en-US" kern="100" dirty="0">
                <a:latin typeface="Calibri" panose="020F0502020204030204" pitchFamily="34" charset="0"/>
                <a:ea typeface="Calibri" panose="020F0502020204030204" pitchFamily="34" charset="0"/>
                <a:cs typeface="Times New Roman" panose="02020603050405020304" pitchFamily="18" charset="0"/>
              </a:rPr>
              <a:t>, we will have to take into account its values over the previous 3 days (7, 8, 9 May) and those of the associated sensors:</a:t>
            </a:r>
            <a:endParaRPr lang="it-IT" dirty="0"/>
          </a:p>
        </p:txBody>
      </p:sp>
      <p:sp>
        <p:nvSpPr>
          <p:cNvPr id="8" name="CasellaDiTesto 7">
            <a:extLst>
              <a:ext uri="{FF2B5EF4-FFF2-40B4-BE49-F238E27FC236}">
                <a16:creationId xmlns:a16="http://schemas.microsoft.com/office/drawing/2014/main" id="{88185661-D7F3-AD02-FB27-178A127D566C}"/>
              </a:ext>
            </a:extLst>
          </p:cNvPr>
          <p:cNvSpPr txBox="1"/>
          <p:nvPr/>
        </p:nvSpPr>
        <p:spPr>
          <a:xfrm>
            <a:off x="7040095" y="2915132"/>
            <a:ext cx="4594214" cy="2641108"/>
          </a:xfrm>
          <a:prstGeom prst="rect">
            <a:avLst/>
          </a:prstGeom>
          <a:noFill/>
        </p:spPr>
        <p:txBody>
          <a:bodyPr wrap="square" rtlCol="0">
            <a:spAutoFit/>
          </a:bodyPr>
          <a:lstStyle/>
          <a:p>
            <a:pPr lvl="0">
              <a:lnSpc>
                <a:spcPct val="107000"/>
              </a:lnSpc>
              <a:spcAft>
                <a:spcPts val="800"/>
              </a:spcAft>
            </a:pPr>
            <a:r>
              <a:rPr lang="it-IT" dirty="0"/>
              <a:t>- </a:t>
            </a:r>
            <a:r>
              <a:rPr lang="it-IT" b="1" dirty="0" err="1"/>
              <a:t>Tensiometer</a:t>
            </a:r>
            <a:r>
              <a:rPr lang="it-IT" dirty="0"/>
              <a:t>: </a:t>
            </a:r>
            <a:r>
              <a:rPr lang="it-IT" dirty="0" err="1"/>
              <a:t>sensor</a:t>
            </a:r>
            <a:r>
              <a:rPr lang="it-IT" dirty="0"/>
              <a:t> 75</a:t>
            </a:r>
          </a:p>
          <a:p>
            <a:pPr lvl="0">
              <a:lnSpc>
                <a:spcPct val="107000"/>
              </a:lnSpc>
              <a:spcAft>
                <a:spcPts val="800"/>
              </a:spcAft>
            </a:pPr>
            <a:r>
              <a:rPr lang="it-IT" dirty="0"/>
              <a:t>- Temperature: </a:t>
            </a:r>
            <a:r>
              <a:rPr lang="it-IT" dirty="0" err="1"/>
              <a:t>sensor</a:t>
            </a:r>
            <a:r>
              <a:rPr lang="it-IT" dirty="0"/>
              <a:t> 102</a:t>
            </a:r>
          </a:p>
          <a:p>
            <a:pPr lvl="0">
              <a:lnSpc>
                <a:spcPct val="107000"/>
              </a:lnSpc>
              <a:spcAft>
                <a:spcPts val="800"/>
              </a:spcAft>
            </a:pPr>
            <a:r>
              <a:rPr lang="it-IT" dirty="0"/>
              <a:t>- Air </a:t>
            </a:r>
            <a:r>
              <a:rPr lang="it-IT" dirty="0" err="1"/>
              <a:t>Humidity</a:t>
            </a:r>
            <a:r>
              <a:rPr lang="it-IT" dirty="0"/>
              <a:t>: </a:t>
            </a:r>
            <a:r>
              <a:rPr lang="it-IT" dirty="0" err="1"/>
              <a:t>sensor</a:t>
            </a:r>
            <a:r>
              <a:rPr lang="it-IT" dirty="0"/>
              <a:t> 104</a:t>
            </a:r>
          </a:p>
          <a:p>
            <a:pPr lvl="0">
              <a:lnSpc>
                <a:spcPct val="107000"/>
              </a:lnSpc>
              <a:spcAft>
                <a:spcPts val="800"/>
              </a:spcAft>
            </a:pPr>
            <a:r>
              <a:rPr lang="it-IT" dirty="0"/>
              <a:t>- </a:t>
            </a:r>
            <a:r>
              <a:rPr lang="it-IT" dirty="0" err="1"/>
              <a:t>Rain</a:t>
            </a:r>
            <a:r>
              <a:rPr lang="it-IT" dirty="0"/>
              <a:t>: </a:t>
            </a:r>
            <a:r>
              <a:rPr lang="it-IT" dirty="0" err="1"/>
              <a:t>sensor</a:t>
            </a:r>
            <a:r>
              <a:rPr lang="it-IT" dirty="0"/>
              <a:t> 101</a:t>
            </a:r>
          </a:p>
          <a:p>
            <a:pPr lvl="0">
              <a:lnSpc>
                <a:spcPct val="107000"/>
              </a:lnSpc>
              <a:spcAft>
                <a:spcPts val="800"/>
              </a:spcAft>
            </a:pPr>
            <a:r>
              <a:rPr lang="it-IT" dirty="0"/>
              <a:t>- </a:t>
            </a:r>
            <a:r>
              <a:rPr lang="it-IT" dirty="0" err="1"/>
              <a:t>Irrigation</a:t>
            </a:r>
            <a:r>
              <a:rPr lang="it-IT" dirty="0"/>
              <a:t>: </a:t>
            </a:r>
            <a:r>
              <a:rPr lang="it-IT" dirty="0" err="1"/>
              <a:t>sensor</a:t>
            </a:r>
            <a:r>
              <a:rPr lang="it-IT" dirty="0"/>
              <a:t> 126</a:t>
            </a:r>
          </a:p>
          <a:p>
            <a:r>
              <a:rPr lang="it-IT" dirty="0"/>
              <a:t>- Wind Speed: </a:t>
            </a:r>
            <a:r>
              <a:rPr lang="it-IT" dirty="0" err="1"/>
              <a:t>sensor</a:t>
            </a:r>
            <a:r>
              <a:rPr lang="it-IT" dirty="0"/>
              <a:t> 55 (</a:t>
            </a:r>
            <a:r>
              <a:rPr lang="it-IT" dirty="0" err="1"/>
              <a:t>not</a:t>
            </a:r>
            <a:r>
              <a:rPr lang="it-IT" dirty="0"/>
              <a:t> </a:t>
            </a:r>
            <a:r>
              <a:rPr lang="it-IT" dirty="0" err="1"/>
              <a:t>essential</a:t>
            </a:r>
            <a:r>
              <a:rPr lang="it-IT" dirty="0"/>
              <a:t>)</a:t>
            </a:r>
          </a:p>
          <a:p>
            <a:endParaRPr lang="it-IT" dirty="0"/>
          </a:p>
        </p:txBody>
      </p:sp>
      <p:sp>
        <p:nvSpPr>
          <p:cNvPr id="2" name="CasellaDiTesto 1">
            <a:extLst>
              <a:ext uri="{FF2B5EF4-FFF2-40B4-BE49-F238E27FC236}">
                <a16:creationId xmlns:a16="http://schemas.microsoft.com/office/drawing/2014/main" id="{D25001B9-6F19-A7B6-7588-CD91FFEA3EF3}"/>
              </a:ext>
            </a:extLst>
          </p:cNvPr>
          <p:cNvSpPr txBox="1"/>
          <p:nvPr/>
        </p:nvSpPr>
        <p:spPr>
          <a:xfrm>
            <a:off x="1035169" y="5683043"/>
            <a:ext cx="8145379" cy="369332"/>
          </a:xfrm>
          <a:prstGeom prst="rect">
            <a:avLst/>
          </a:prstGeom>
          <a:noFill/>
        </p:spPr>
        <p:txBody>
          <a:bodyPr wrap="square" rtlCol="0">
            <a:spAutoFit/>
          </a:bodyPr>
          <a:lstStyle/>
          <a:p>
            <a:r>
              <a:rPr lang="en-US" dirty="0"/>
              <a:t>Data for sensor 73 (depth 30) are then not entered.</a:t>
            </a:r>
            <a:endParaRPr lang="it-IT" dirty="0"/>
          </a:p>
        </p:txBody>
      </p:sp>
      <p:pic>
        <p:nvPicPr>
          <p:cNvPr id="6" name="Immagine 5" descr="Immagine che contiene testo, schermata, Carattere, numero&#10;&#10;Descrizione generata automaticamente">
            <a:extLst>
              <a:ext uri="{FF2B5EF4-FFF2-40B4-BE49-F238E27FC236}">
                <a16:creationId xmlns:a16="http://schemas.microsoft.com/office/drawing/2014/main" id="{0EC199FF-0D2B-9210-A25C-475C17AF4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69" y="2683740"/>
            <a:ext cx="5231472" cy="2637818"/>
          </a:xfrm>
          <a:prstGeom prst="rect">
            <a:avLst/>
          </a:prstGeom>
        </p:spPr>
      </p:pic>
    </p:spTree>
    <p:extLst>
      <p:ext uri="{BB962C8B-B14F-4D97-AF65-F5344CB8AC3E}">
        <p14:creationId xmlns:p14="http://schemas.microsoft.com/office/powerpoint/2010/main" val="22437809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Romeo Silvestri</dc:creator>
  <cp:lastModifiedBy>Romeo Silvestri</cp:lastModifiedBy>
  <cp:revision>7</cp:revision>
  <dcterms:created xsi:type="dcterms:W3CDTF">2024-02-04T18:04:54Z</dcterms:created>
  <dcterms:modified xsi:type="dcterms:W3CDTF">2024-02-07T13:33:18Z</dcterms:modified>
</cp:coreProperties>
</file>