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0693400" cy="7562850"/>
  <p:notesSz cx="10693400" cy="75628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44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Pagina</a:t>
            </a:r>
            <a:r>
              <a:rPr spc="20" dirty="0"/>
              <a:t> </a:t>
            </a:r>
            <a:fld id="{81D60167-4931-47E6-BA6A-407CBD079E47}" type="slidenum">
              <a:rPr spc="5" dirty="0"/>
              <a:t>‹N›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822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Pagina</a:t>
            </a:r>
            <a:r>
              <a:rPr spc="20" dirty="0"/>
              <a:t> </a:t>
            </a:r>
            <a:fld id="{81D60167-4931-47E6-BA6A-407CBD079E47}" type="slidenum">
              <a:rPr spc="5" dirty="0"/>
              <a:t>‹N›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822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Pagina</a:t>
            </a:r>
            <a:r>
              <a:rPr spc="20" dirty="0"/>
              <a:t> </a:t>
            </a:r>
            <a:fld id="{81D60167-4931-47E6-BA6A-407CBD079E47}" type="slidenum">
              <a:rPr spc="5" dirty="0"/>
              <a:t>‹N›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822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Pagina</a:t>
            </a:r>
            <a:r>
              <a:rPr spc="20" dirty="0"/>
              <a:t> </a:t>
            </a:r>
            <a:fld id="{81D60167-4931-47E6-BA6A-407CBD079E47}" type="slidenum">
              <a:rPr spc="5" dirty="0"/>
              <a:t>‹N›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800" y="6722376"/>
            <a:ext cx="10081260" cy="838200"/>
          </a:xfrm>
          <a:custGeom>
            <a:avLst/>
            <a:gdLst/>
            <a:ahLst/>
            <a:cxnLst/>
            <a:rect l="l" t="t" r="r" b="b"/>
            <a:pathLst>
              <a:path w="10081260" h="838200">
                <a:moveTo>
                  <a:pt x="10081260" y="0"/>
                </a:moveTo>
                <a:lnTo>
                  <a:pt x="1345679" y="0"/>
                </a:lnTo>
                <a:lnTo>
                  <a:pt x="1345679" y="251447"/>
                </a:lnTo>
                <a:lnTo>
                  <a:pt x="0" y="251447"/>
                </a:lnTo>
                <a:lnTo>
                  <a:pt x="0" y="838187"/>
                </a:lnTo>
                <a:lnTo>
                  <a:pt x="1345679" y="838187"/>
                </a:lnTo>
                <a:lnTo>
                  <a:pt x="10081260" y="838187"/>
                </a:lnTo>
                <a:lnTo>
                  <a:pt x="10081260" y="251447"/>
                </a:lnTo>
                <a:lnTo>
                  <a:pt x="10081260" y="0"/>
                </a:lnTo>
                <a:close/>
              </a:path>
            </a:pathLst>
          </a:custGeom>
          <a:solidFill>
            <a:srgbClr val="822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090927" y="6111239"/>
            <a:ext cx="1112520" cy="477520"/>
          </a:xfrm>
          <a:custGeom>
            <a:avLst/>
            <a:gdLst/>
            <a:ahLst/>
            <a:cxnLst/>
            <a:rect l="l" t="t" r="r" b="b"/>
            <a:pathLst>
              <a:path w="1112520" h="477520">
                <a:moveTo>
                  <a:pt x="873252" y="477012"/>
                </a:moveTo>
                <a:lnTo>
                  <a:pt x="873252" y="358140"/>
                </a:lnTo>
                <a:lnTo>
                  <a:pt x="0" y="358140"/>
                </a:lnTo>
                <a:lnTo>
                  <a:pt x="0" y="118872"/>
                </a:lnTo>
                <a:lnTo>
                  <a:pt x="873252" y="118872"/>
                </a:lnTo>
                <a:lnTo>
                  <a:pt x="873252" y="0"/>
                </a:lnTo>
                <a:lnTo>
                  <a:pt x="1112520" y="237744"/>
                </a:lnTo>
                <a:lnTo>
                  <a:pt x="873252" y="477012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Pagina</a:t>
            </a:r>
            <a:r>
              <a:rPr spc="20" dirty="0"/>
              <a:t> </a:t>
            </a:r>
            <a:fld id="{81D60167-4931-47E6-BA6A-407CBD079E47}" type="slidenum">
              <a:rPr spc="5" dirty="0"/>
              <a:t>‹N›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800" y="6722376"/>
            <a:ext cx="10081260" cy="838200"/>
          </a:xfrm>
          <a:custGeom>
            <a:avLst/>
            <a:gdLst/>
            <a:ahLst/>
            <a:cxnLst/>
            <a:rect l="l" t="t" r="r" b="b"/>
            <a:pathLst>
              <a:path w="10081260" h="838200">
                <a:moveTo>
                  <a:pt x="10081260" y="0"/>
                </a:moveTo>
                <a:lnTo>
                  <a:pt x="1345679" y="0"/>
                </a:lnTo>
                <a:lnTo>
                  <a:pt x="1345679" y="251447"/>
                </a:lnTo>
                <a:lnTo>
                  <a:pt x="0" y="251447"/>
                </a:lnTo>
                <a:lnTo>
                  <a:pt x="0" y="838187"/>
                </a:lnTo>
                <a:lnTo>
                  <a:pt x="1345679" y="838187"/>
                </a:lnTo>
                <a:lnTo>
                  <a:pt x="10081260" y="838187"/>
                </a:lnTo>
                <a:lnTo>
                  <a:pt x="10081260" y="251447"/>
                </a:lnTo>
                <a:lnTo>
                  <a:pt x="10081260" y="0"/>
                </a:lnTo>
                <a:close/>
              </a:path>
            </a:pathLst>
          </a:custGeom>
          <a:solidFill>
            <a:srgbClr val="822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1273" y="634930"/>
            <a:ext cx="8861425" cy="37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822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2322" y="1165097"/>
            <a:ext cx="4818380" cy="328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21839" y="6824742"/>
            <a:ext cx="746125" cy="199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Pagina</a:t>
            </a:r>
            <a:r>
              <a:rPr spc="20" dirty="0"/>
              <a:t> </a:t>
            </a:r>
            <a:fld id="{81D60167-4931-47E6-BA6A-407CBD079E47}" type="slidenum">
              <a:rPr spc="5" dirty="0"/>
              <a:t>‹N›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jp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5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jpg"/><Relationship Id="rId4" Type="http://schemas.openxmlformats.org/officeDocument/2006/relationships/image" Target="../media/image7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85780" cy="3781425"/>
          </a:xfrm>
          <a:custGeom>
            <a:avLst/>
            <a:gdLst/>
            <a:ahLst/>
            <a:cxnLst/>
            <a:rect l="l" t="t" r="r" b="b"/>
            <a:pathLst>
              <a:path w="10685780" h="3781425">
                <a:moveTo>
                  <a:pt x="0" y="3781044"/>
                </a:moveTo>
                <a:lnTo>
                  <a:pt x="0" y="0"/>
                </a:lnTo>
                <a:lnTo>
                  <a:pt x="10685546" y="0"/>
                </a:lnTo>
                <a:lnTo>
                  <a:pt x="10685546" y="3781044"/>
                </a:lnTo>
                <a:lnTo>
                  <a:pt x="0" y="3781044"/>
                </a:lnTo>
                <a:close/>
              </a:path>
            </a:pathLst>
          </a:custGeom>
          <a:solidFill>
            <a:srgbClr val="006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Facoltà</a:t>
            </a:r>
            <a:r>
              <a:rPr spc="30" dirty="0"/>
              <a:t> </a:t>
            </a:r>
            <a:r>
              <a:rPr dirty="0"/>
              <a:t>di</a:t>
            </a:r>
            <a:r>
              <a:rPr spc="25" dirty="0"/>
              <a:t> </a:t>
            </a:r>
            <a:r>
              <a:rPr spc="5" dirty="0"/>
              <a:t>Ingegneria</a:t>
            </a:r>
            <a:r>
              <a:rPr spc="15" dirty="0"/>
              <a:t> </a:t>
            </a:r>
            <a:r>
              <a:rPr spc="5" dirty="0"/>
              <a:t>dell’Informazione,</a:t>
            </a:r>
            <a:r>
              <a:rPr spc="25" dirty="0"/>
              <a:t> </a:t>
            </a:r>
            <a:r>
              <a:rPr spc="5" dirty="0"/>
              <a:t>Informatica</a:t>
            </a:r>
            <a:r>
              <a:rPr spc="15" dirty="0"/>
              <a:t> </a:t>
            </a:r>
            <a:r>
              <a:rPr spc="5" dirty="0"/>
              <a:t>e</a:t>
            </a:r>
            <a:r>
              <a:rPr spc="30" dirty="0"/>
              <a:t> </a:t>
            </a:r>
            <a:r>
              <a:rPr dirty="0"/>
              <a:t>Statistica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043427"/>
            <a:ext cx="10692765" cy="4517390"/>
            <a:chOff x="0" y="3043427"/>
            <a:chExt cx="10692765" cy="45173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777996"/>
              <a:ext cx="10692384" cy="37825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43427"/>
              <a:ext cx="10692384" cy="200101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827989" y="993801"/>
            <a:ext cx="7124065" cy="196215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772795">
              <a:lnSpc>
                <a:spcPct val="100000"/>
              </a:lnSpc>
              <a:spcBef>
                <a:spcPts val="1205"/>
              </a:spcBef>
            </a:pPr>
            <a:r>
              <a:rPr sz="1950" spc="15" dirty="0">
                <a:solidFill>
                  <a:srgbClr val="830021"/>
                </a:solidFill>
                <a:latin typeface="Microsoft Sans Serif"/>
                <a:cs typeface="Microsoft Sans Serif"/>
              </a:rPr>
              <a:t>Corso </a:t>
            </a:r>
            <a:r>
              <a:rPr sz="1950" spc="5" dirty="0">
                <a:solidFill>
                  <a:srgbClr val="830021"/>
                </a:solidFill>
                <a:latin typeface="Microsoft Sans Serif"/>
                <a:cs typeface="Microsoft Sans Serif"/>
              </a:rPr>
              <a:t>di</a:t>
            </a:r>
            <a:r>
              <a:rPr sz="1950" spc="30" dirty="0">
                <a:solidFill>
                  <a:srgbClr val="830021"/>
                </a:solidFill>
                <a:latin typeface="Microsoft Sans Serif"/>
                <a:cs typeface="Microsoft Sans Serif"/>
              </a:rPr>
              <a:t> </a:t>
            </a:r>
            <a:r>
              <a:rPr sz="1950" spc="15" dirty="0">
                <a:solidFill>
                  <a:srgbClr val="830021"/>
                </a:solidFill>
                <a:latin typeface="Microsoft Sans Serif"/>
                <a:cs typeface="Microsoft Sans Serif"/>
              </a:rPr>
              <a:t>Laurea </a:t>
            </a:r>
            <a:r>
              <a:rPr sz="1950" spc="10" dirty="0">
                <a:solidFill>
                  <a:srgbClr val="830021"/>
                </a:solidFill>
                <a:latin typeface="Microsoft Sans Serif"/>
                <a:cs typeface="Microsoft Sans Serif"/>
              </a:rPr>
              <a:t>Magistrale</a:t>
            </a:r>
            <a:r>
              <a:rPr sz="1950" spc="40" dirty="0">
                <a:solidFill>
                  <a:srgbClr val="830021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830021"/>
                </a:solidFill>
                <a:latin typeface="Microsoft Sans Serif"/>
                <a:cs typeface="Microsoft Sans Serif"/>
              </a:rPr>
              <a:t>in</a:t>
            </a:r>
            <a:r>
              <a:rPr sz="1950" spc="35" dirty="0">
                <a:solidFill>
                  <a:srgbClr val="830021"/>
                </a:solidFill>
                <a:latin typeface="Microsoft Sans Serif"/>
                <a:cs typeface="Microsoft Sans Serif"/>
              </a:rPr>
              <a:t> </a:t>
            </a:r>
            <a:r>
              <a:rPr sz="1950" spc="10" dirty="0">
                <a:solidFill>
                  <a:srgbClr val="830021"/>
                </a:solidFill>
                <a:latin typeface="Microsoft Sans Serif"/>
                <a:cs typeface="Microsoft Sans Serif"/>
              </a:rPr>
              <a:t>Scienze</a:t>
            </a:r>
            <a:r>
              <a:rPr sz="1950" spc="20" dirty="0">
                <a:solidFill>
                  <a:srgbClr val="830021"/>
                </a:solidFill>
                <a:latin typeface="Microsoft Sans Serif"/>
                <a:cs typeface="Microsoft Sans Serif"/>
              </a:rPr>
              <a:t> </a:t>
            </a:r>
            <a:r>
              <a:rPr sz="1950" spc="10" dirty="0">
                <a:solidFill>
                  <a:srgbClr val="830021"/>
                </a:solidFill>
                <a:latin typeface="Microsoft Sans Serif"/>
                <a:cs typeface="Microsoft Sans Serif"/>
              </a:rPr>
              <a:t>Statistiche</a:t>
            </a:r>
            <a:endParaRPr sz="19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Prova</a:t>
            </a:r>
            <a:r>
              <a:rPr sz="2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Finale</a:t>
            </a:r>
            <a:r>
              <a:rPr sz="2200" i="1" spc="5" dirty="0">
                <a:solidFill>
                  <a:srgbClr val="FFFFFF"/>
                </a:solidFill>
                <a:latin typeface="Arial"/>
                <a:cs typeface="Arial"/>
              </a:rPr>
              <a:t> di</a:t>
            </a:r>
            <a:r>
              <a:rPr sz="2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Laurea</a:t>
            </a:r>
            <a:r>
              <a:rPr sz="2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Magistrale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 marR="5080" algn="ctr">
              <a:lnSpc>
                <a:spcPct val="100499"/>
              </a:lnSpc>
            </a:pP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Confronto</a:t>
            </a:r>
            <a:r>
              <a:rPr sz="2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tra</a:t>
            </a:r>
            <a:r>
              <a:rPr sz="2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Modelli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Previsivi</a:t>
            </a:r>
            <a:r>
              <a:rPr sz="22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per</a:t>
            </a:r>
            <a:r>
              <a:rPr sz="2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il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Mercato</a:t>
            </a:r>
            <a:r>
              <a:rPr sz="2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Immobiliare: </a:t>
            </a:r>
            <a:r>
              <a:rPr sz="2200" spc="-5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Applicazione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al</a:t>
            </a:r>
            <a:r>
              <a:rPr sz="2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caso</a:t>
            </a:r>
            <a:r>
              <a:rPr sz="2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degli</a:t>
            </a:r>
            <a:r>
              <a:rPr sz="2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Immobili</a:t>
            </a:r>
            <a:r>
              <a:rPr sz="2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di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Madrid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8529" y="5502786"/>
            <a:ext cx="3273425" cy="563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0"/>
              </a:spcBef>
            </a:pPr>
            <a:r>
              <a:rPr sz="1750" i="1" spc="5" dirty="0">
                <a:solidFill>
                  <a:srgbClr val="FFFFFF"/>
                </a:solidFill>
                <a:latin typeface="Arial"/>
                <a:cs typeface="Arial"/>
              </a:rPr>
              <a:t>Relatore:</a:t>
            </a:r>
            <a:r>
              <a:rPr sz="175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i="1" spc="5" dirty="0">
                <a:solidFill>
                  <a:srgbClr val="FFFFFF"/>
                </a:solidFill>
                <a:latin typeface="Arial"/>
                <a:cs typeface="Arial"/>
              </a:rPr>
              <a:t>Prof.ssa</a:t>
            </a:r>
            <a:r>
              <a:rPr sz="175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i="1" spc="5" dirty="0">
                <a:solidFill>
                  <a:srgbClr val="FFFFFF"/>
                </a:solidFill>
                <a:latin typeface="Arial"/>
                <a:cs typeface="Arial"/>
              </a:rPr>
              <a:t>Cecilia</a:t>
            </a:r>
            <a:r>
              <a:rPr sz="175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i="1" spc="-5" dirty="0">
                <a:solidFill>
                  <a:srgbClr val="FFFFFF"/>
                </a:solidFill>
                <a:latin typeface="Arial"/>
                <a:cs typeface="Arial"/>
              </a:rPr>
              <a:t>Vitiello </a:t>
            </a:r>
            <a:r>
              <a:rPr sz="1750" i="1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i="1" dirty="0">
                <a:solidFill>
                  <a:srgbClr val="FFFFFF"/>
                </a:solidFill>
                <a:latin typeface="Arial"/>
                <a:cs typeface="Arial"/>
              </a:rPr>
              <a:t>Correlatore:</a:t>
            </a:r>
            <a:r>
              <a:rPr sz="175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i="1" spc="5" dirty="0">
                <a:solidFill>
                  <a:srgbClr val="FFFFFF"/>
                </a:solidFill>
                <a:latin typeface="Arial"/>
                <a:cs typeface="Arial"/>
              </a:rPr>
              <a:t>Prof.</a:t>
            </a:r>
            <a:r>
              <a:rPr sz="175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i="1" dirty="0">
                <a:solidFill>
                  <a:srgbClr val="FFFFFF"/>
                </a:solidFill>
                <a:latin typeface="Arial"/>
                <a:cs typeface="Arial"/>
              </a:rPr>
              <a:t>Marco</a:t>
            </a:r>
            <a:r>
              <a:rPr sz="175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i="1" spc="5" dirty="0">
                <a:solidFill>
                  <a:srgbClr val="FFFFFF"/>
                </a:solidFill>
                <a:latin typeface="Arial"/>
                <a:cs typeface="Arial"/>
              </a:rPr>
              <a:t>Alfò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5950" y="5581936"/>
            <a:ext cx="274002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i="1" spc="5" dirty="0">
                <a:solidFill>
                  <a:srgbClr val="FFFFFF"/>
                </a:solidFill>
                <a:latin typeface="Arial"/>
                <a:cs typeface="Arial"/>
              </a:rPr>
              <a:t>Candidato:</a:t>
            </a:r>
            <a:r>
              <a:rPr sz="175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i="1" dirty="0">
                <a:solidFill>
                  <a:srgbClr val="FFFFFF"/>
                </a:solidFill>
                <a:latin typeface="Arial"/>
                <a:cs typeface="Arial"/>
              </a:rPr>
              <a:t>Romeo</a:t>
            </a:r>
            <a:r>
              <a:rPr sz="175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i="1" dirty="0">
                <a:solidFill>
                  <a:srgbClr val="FFFFFF"/>
                </a:solidFill>
                <a:latin typeface="Arial"/>
                <a:cs typeface="Arial"/>
              </a:rPr>
              <a:t>Silvestri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4338" y="6772981"/>
            <a:ext cx="306514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i="1" spc="5" dirty="0">
                <a:solidFill>
                  <a:srgbClr val="FFFFFF"/>
                </a:solidFill>
                <a:latin typeface="Arial"/>
                <a:cs typeface="Arial"/>
              </a:rPr>
              <a:t>Anno</a:t>
            </a:r>
            <a:r>
              <a:rPr sz="175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i="1" spc="5" dirty="0">
                <a:solidFill>
                  <a:srgbClr val="FFFFFF"/>
                </a:solidFill>
                <a:latin typeface="Arial"/>
                <a:cs typeface="Arial"/>
              </a:rPr>
              <a:t>accademico</a:t>
            </a:r>
            <a:r>
              <a:rPr sz="1750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i="1" spc="10" dirty="0">
                <a:solidFill>
                  <a:srgbClr val="FFFFFF"/>
                </a:solidFill>
                <a:latin typeface="Arial"/>
                <a:cs typeface="Arial"/>
              </a:rPr>
              <a:t>2021</a:t>
            </a:r>
            <a:r>
              <a:rPr sz="175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i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750" i="1" spc="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104" y="1189751"/>
            <a:ext cx="7947025" cy="1205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7225">
              <a:lnSpc>
                <a:spcPct val="100000"/>
              </a:lnSpc>
              <a:spcBef>
                <a:spcPts val="105"/>
              </a:spcBef>
            </a:pPr>
            <a:r>
              <a:rPr sz="2200" b="1" spc="-5" dirty="0">
                <a:solidFill>
                  <a:srgbClr val="822333"/>
                </a:solidFill>
                <a:latin typeface="Arial"/>
                <a:cs typeface="Arial"/>
              </a:rPr>
              <a:t>Analisi </a:t>
            </a:r>
            <a:r>
              <a:rPr sz="2200" b="1" dirty="0">
                <a:solidFill>
                  <a:srgbClr val="822333"/>
                </a:solidFill>
                <a:latin typeface="Arial"/>
                <a:cs typeface="Arial"/>
              </a:rPr>
              <a:t>Esplorativa</a:t>
            </a:r>
            <a:r>
              <a:rPr sz="2200" b="1" spc="-25" dirty="0">
                <a:solidFill>
                  <a:srgbClr val="82233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822333"/>
                </a:solidFill>
                <a:latin typeface="Arial"/>
                <a:cs typeface="Arial"/>
              </a:rPr>
              <a:t>Spaziale</a:t>
            </a:r>
            <a:r>
              <a:rPr sz="2200" b="1" spc="-20" dirty="0">
                <a:solidFill>
                  <a:srgbClr val="82233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822333"/>
                </a:solidFill>
                <a:latin typeface="Arial"/>
                <a:cs typeface="Arial"/>
              </a:rPr>
              <a:t>(ESDA)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2099"/>
              </a:lnSpc>
              <a:spcBef>
                <a:spcPts val="1860"/>
              </a:spcBef>
            </a:pPr>
            <a:r>
              <a:rPr sz="1950" spc="10" dirty="0">
                <a:latin typeface="Calibri"/>
                <a:cs typeface="Calibri"/>
              </a:rPr>
              <a:t>La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struttura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vicinanza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stabilisce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relazione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tra </a:t>
            </a:r>
            <a:r>
              <a:rPr sz="1950" spc="10" dirty="0">
                <a:latin typeface="Calibri"/>
                <a:cs typeface="Calibri"/>
              </a:rPr>
              <a:t>le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osservazioni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nello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spazio. </a:t>
            </a:r>
            <a:r>
              <a:rPr sz="1950" spc="-4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Data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una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misura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distanza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i="1" spc="10" dirty="0">
                <a:latin typeface="Calibri"/>
                <a:cs typeface="Calibri"/>
              </a:rPr>
              <a:t>d</a:t>
            </a:r>
            <a:r>
              <a:rPr sz="1950" spc="10" dirty="0">
                <a:latin typeface="Calibri"/>
                <a:cs typeface="Calibri"/>
              </a:rPr>
              <a:t>,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si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definisce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la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matrice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pesi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spaziali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i="1" spc="15" dirty="0">
                <a:latin typeface="Calibri"/>
                <a:cs typeface="Calibri"/>
              </a:rPr>
              <a:t>W</a:t>
            </a:r>
            <a:r>
              <a:rPr sz="1950" spc="15" dirty="0">
                <a:latin typeface="Calibri"/>
                <a:cs typeface="Calibri"/>
              </a:rPr>
              <a:t>: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1698" y="656302"/>
            <a:ext cx="3483610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/>
              <a:t>Regressione</a:t>
            </a:r>
            <a:r>
              <a:rPr sz="2650" spc="-114" dirty="0"/>
              <a:t> </a:t>
            </a:r>
            <a:r>
              <a:rPr sz="2650" spc="-5" dirty="0"/>
              <a:t>Spaziale</a:t>
            </a:r>
            <a:endParaRPr sz="2650"/>
          </a:p>
        </p:txBody>
      </p:sp>
      <p:sp>
        <p:nvSpPr>
          <p:cNvPr id="4" name="object 4"/>
          <p:cNvSpPr txBox="1"/>
          <p:nvPr/>
        </p:nvSpPr>
        <p:spPr>
          <a:xfrm>
            <a:off x="1622552" y="6372814"/>
            <a:ext cx="490601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solidFill>
                  <a:srgbClr val="822333"/>
                </a:solidFill>
                <a:latin typeface="Calibri"/>
                <a:cs typeface="Calibri"/>
              </a:rPr>
              <a:t>Figura</a:t>
            </a:r>
            <a:r>
              <a:rPr sz="1550" spc="-5" dirty="0">
                <a:latin typeface="Calibri"/>
                <a:cs typeface="Calibri"/>
              </a:rPr>
              <a:t>: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Diagramma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di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Moran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per i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Prezzi </a:t>
            </a:r>
            <a:r>
              <a:rPr sz="1550" dirty="0">
                <a:latin typeface="Calibri"/>
                <a:cs typeface="Calibri"/>
              </a:rPr>
              <a:t>di</a:t>
            </a:r>
            <a:r>
              <a:rPr sz="1550" spc="-5" dirty="0">
                <a:latin typeface="Calibri"/>
                <a:cs typeface="Calibri"/>
              </a:rPr>
              <a:t> Vendita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di</a:t>
            </a:r>
            <a:r>
              <a:rPr sz="1550" spc="-5" dirty="0">
                <a:latin typeface="Calibri"/>
                <a:cs typeface="Calibri"/>
              </a:rPr>
              <a:t> Madrid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5504" y="3230736"/>
            <a:ext cx="3924012" cy="30671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8718" y="2705100"/>
            <a:ext cx="224123" cy="16916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504175" y="2766059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4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4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755648" y="2551176"/>
            <a:ext cx="4052570" cy="501650"/>
            <a:chOff x="1755648" y="2551176"/>
            <a:chExt cx="4052570" cy="501650"/>
          </a:xfrm>
        </p:grpSpPr>
        <p:sp>
          <p:nvSpPr>
            <p:cNvPr id="9" name="object 9"/>
            <p:cNvSpPr/>
            <p:nvPr/>
          </p:nvSpPr>
          <p:spPr>
            <a:xfrm>
              <a:off x="1755648" y="2551176"/>
              <a:ext cx="4052570" cy="501650"/>
            </a:xfrm>
            <a:custGeom>
              <a:avLst/>
              <a:gdLst/>
              <a:ahLst/>
              <a:cxnLst/>
              <a:rect l="l" t="t" r="r" b="b"/>
              <a:pathLst>
                <a:path w="4052570" h="501650">
                  <a:moveTo>
                    <a:pt x="3971544" y="501396"/>
                  </a:moveTo>
                  <a:lnTo>
                    <a:pt x="3971544" y="490728"/>
                  </a:lnTo>
                  <a:lnTo>
                    <a:pt x="3979283" y="488442"/>
                  </a:lnTo>
                  <a:lnTo>
                    <a:pt x="3986593" y="483870"/>
                  </a:lnTo>
                  <a:lnTo>
                    <a:pt x="4010787" y="443865"/>
                  </a:lnTo>
                  <a:lnTo>
                    <a:pt x="4014216" y="408432"/>
                  </a:lnTo>
                  <a:lnTo>
                    <a:pt x="4014216" y="402336"/>
                  </a:lnTo>
                  <a:lnTo>
                    <a:pt x="4012692" y="394716"/>
                  </a:lnTo>
                  <a:lnTo>
                    <a:pt x="4012653" y="386857"/>
                  </a:lnTo>
                  <a:lnTo>
                    <a:pt x="4011525" y="379952"/>
                  </a:lnTo>
                  <a:lnTo>
                    <a:pt x="4010215" y="372237"/>
                  </a:lnTo>
                  <a:lnTo>
                    <a:pt x="4008620" y="363950"/>
                  </a:lnTo>
                  <a:lnTo>
                    <a:pt x="4006596" y="355092"/>
                  </a:lnTo>
                  <a:lnTo>
                    <a:pt x="4005453" y="347162"/>
                  </a:lnTo>
                  <a:lnTo>
                    <a:pt x="4004310" y="339661"/>
                  </a:lnTo>
                  <a:lnTo>
                    <a:pt x="4003167" y="333017"/>
                  </a:lnTo>
                  <a:lnTo>
                    <a:pt x="4002024" y="327660"/>
                  </a:lnTo>
                  <a:lnTo>
                    <a:pt x="4000500" y="320039"/>
                  </a:lnTo>
                  <a:lnTo>
                    <a:pt x="4000500" y="297180"/>
                  </a:lnTo>
                  <a:lnTo>
                    <a:pt x="4005072" y="278892"/>
                  </a:lnTo>
                  <a:lnTo>
                    <a:pt x="4006596" y="274319"/>
                  </a:lnTo>
                  <a:lnTo>
                    <a:pt x="4009644" y="268224"/>
                  </a:lnTo>
                  <a:lnTo>
                    <a:pt x="4012692" y="263652"/>
                  </a:lnTo>
                  <a:lnTo>
                    <a:pt x="4017264" y="260604"/>
                  </a:lnTo>
                  <a:lnTo>
                    <a:pt x="4020312" y="257556"/>
                  </a:lnTo>
                  <a:lnTo>
                    <a:pt x="4024884" y="254507"/>
                  </a:lnTo>
                  <a:lnTo>
                    <a:pt x="4030980" y="251460"/>
                  </a:lnTo>
                  <a:lnTo>
                    <a:pt x="4030980" y="248412"/>
                  </a:lnTo>
                  <a:lnTo>
                    <a:pt x="4024884" y="246888"/>
                  </a:lnTo>
                  <a:lnTo>
                    <a:pt x="4020312" y="243840"/>
                  </a:lnTo>
                  <a:lnTo>
                    <a:pt x="4017264" y="239268"/>
                  </a:lnTo>
                  <a:lnTo>
                    <a:pt x="4012692" y="236219"/>
                  </a:lnTo>
                  <a:lnTo>
                    <a:pt x="4006596" y="227076"/>
                  </a:lnTo>
                  <a:lnTo>
                    <a:pt x="4005072" y="222504"/>
                  </a:lnTo>
                  <a:lnTo>
                    <a:pt x="4002024" y="210312"/>
                  </a:lnTo>
                  <a:lnTo>
                    <a:pt x="4000500" y="202692"/>
                  </a:lnTo>
                  <a:lnTo>
                    <a:pt x="4000500" y="179831"/>
                  </a:lnTo>
                  <a:lnTo>
                    <a:pt x="4002024" y="173736"/>
                  </a:lnTo>
                  <a:lnTo>
                    <a:pt x="4003167" y="167711"/>
                  </a:lnTo>
                  <a:lnTo>
                    <a:pt x="4004310" y="160972"/>
                  </a:lnTo>
                  <a:lnTo>
                    <a:pt x="4005453" y="153376"/>
                  </a:lnTo>
                  <a:lnTo>
                    <a:pt x="4006596" y="144780"/>
                  </a:lnTo>
                  <a:lnTo>
                    <a:pt x="4008620" y="135945"/>
                  </a:lnTo>
                  <a:lnTo>
                    <a:pt x="4010215" y="127825"/>
                  </a:lnTo>
                  <a:lnTo>
                    <a:pt x="4011525" y="120562"/>
                  </a:lnTo>
                  <a:lnTo>
                    <a:pt x="4012692" y="114300"/>
                  </a:lnTo>
                  <a:lnTo>
                    <a:pt x="4012692" y="105156"/>
                  </a:lnTo>
                  <a:lnTo>
                    <a:pt x="4014216" y="97536"/>
                  </a:lnTo>
                  <a:lnTo>
                    <a:pt x="4014216" y="91440"/>
                  </a:lnTo>
                  <a:lnTo>
                    <a:pt x="4006500" y="42791"/>
                  </a:lnTo>
                  <a:lnTo>
                    <a:pt x="3979283" y="12930"/>
                  </a:lnTo>
                  <a:lnTo>
                    <a:pt x="3971544" y="10668"/>
                  </a:lnTo>
                  <a:lnTo>
                    <a:pt x="3971544" y="0"/>
                  </a:lnTo>
                  <a:lnTo>
                    <a:pt x="4006691" y="16287"/>
                  </a:lnTo>
                  <a:lnTo>
                    <a:pt x="4032313" y="58674"/>
                  </a:lnTo>
                  <a:lnTo>
                    <a:pt x="4037076" y="103632"/>
                  </a:lnTo>
                  <a:lnTo>
                    <a:pt x="4036528" y="113871"/>
                  </a:lnTo>
                  <a:lnTo>
                    <a:pt x="4034980" y="126111"/>
                  </a:lnTo>
                  <a:lnTo>
                    <a:pt x="4032575" y="140065"/>
                  </a:lnTo>
                  <a:lnTo>
                    <a:pt x="4029456" y="155448"/>
                  </a:lnTo>
                  <a:lnTo>
                    <a:pt x="4026574" y="171164"/>
                  </a:lnTo>
                  <a:lnTo>
                    <a:pt x="4024693" y="184023"/>
                  </a:lnTo>
                  <a:lnTo>
                    <a:pt x="4023669" y="194024"/>
                  </a:lnTo>
                  <a:lnTo>
                    <a:pt x="4023360" y="201168"/>
                  </a:lnTo>
                  <a:lnTo>
                    <a:pt x="4023693" y="210883"/>
                  </a:lnTo>
                  <a:lnTo>
                    <a:pt x="4043172" y="243840"/>
                  </a:lnTo>
                  <a:lnTo>
                    <a:pt x="4052316" y="243840"/>
                  </a:lnTo>
                  <a:lnTo>
                    <a:pt x="4052316" y="256031"/>
                  </a:lnTo>
                  <a:lnTo>
                    <a:pt x="4043172" y="256031"/>
                  </a:lnTo>
                  <a:lnTo>
                    <a:pt x="4037076" y="260604"/>
                  </a:lnTo>
                  <a:lnTo>
                    <a:pt x="4023360" y="298704"/>
                  </a:lnTo>
                  <a:lnTo>
                    <a:pt x="4023669" y="305847"/>
                  </a:lnTo>
                  <a:lnTo>
                    <a:pt x="4024693" y="315849"/>
                  </a:lnTo>
                  <a:lnTo>
                    <a:pt x="4026574" y="328707"/>
                  </a:lnTo>
                  <a:lnTo>
                    <a:pt x="4029456" y="344424"/>
                  </a:lnTo>
                  <a:lnTo>
                    <a:pt x="4032575" y="360473"/>
                  </a:lnTo>
                  <a:lnTo>
                    <a:pt x="4034980" y="374523"/>
                  </a:lnTo>
                  <a:lnTo>
                    <a:pt x="4036528" y="386857"/>
                  </a:lnTo>
                  <a:lnTo>
                    <a:pt x="4037076" y="397763"/>
                  </a:lnTo>
                  <a:lnTo>
                    <a:pt x="4035909" y="421457"/>
                  </a:lnTo>
                  <a:lnTo>
                    <a:pt x="4026146" y="459700"/>
                  </a:lnTo>
                  <a:lnTo>
                    <a:pt x="3995547" y="493395"/>
                  </a:lnTo>
                  <a:lnTo>
                    <a:pt x="3983831" y="498824"/>
                  </a:lnTo>
                  <a:lnTo>
                    <a:pt x="3971544" y="501396"/>
                  </a:lnTo>
                  <a:close/>
                </a:path>
                <a:path w="4052570" h="501650">
                  <a:moveTo>
                    <a:pt x="80771" y="501396"/>
                  </a:moveTo>
                  <a:lnTo>
                    <a:pt x="44124" y="485108"/>
                  </a:lnTo>
                  <a:lnTo>
                    <a:pt x="19049" y="442150"/>
                  </a:lnTo>
                  <a:lnTo>
                    <a:pt x="13716" y="397763"/>
                  </a:lnTo>
                  <a:lnTo>
                    <a:pt x="14263" y="386857"/>
                  </a:lnTo>
                  <a:lnTo>
                    <a:pt x="15811" y="374523"/>
                  </a:lnTo>
                  <a:lnTo>
                    <a:pt x="18216" y="360473"/>
                  </a:lnTo>
                  <a:lnTo>
                    <a:pt x="21335" y="344424"/>
                  </a:lnTo>
                  <a:lnTo>
                    <a:pt x="24455" y="328707"/>
                  </a:lnTo>
                  <a:lnTo>
                    <a:pt x="26860" y="315849"/>
                  </a:lnTo>
                  <a:lnTo>
                    <a:pt x="28408" y="305847"/>
                  </a:lnTo>
                  <a:lnTo>
                    <a:pt x="28955" y="298704"/>
                  </a:lnTo>
                  <a:lnTo>
                    <a:pt x="28384" y="289012"/>
                  </a:lnTo>
                  <a:lnTo>
                    <a:pt x="26669" y="280606"/>
                  </a:lnTo>
                  <a:lnTo>
                    <a:pt x="23812" y="273629"/>
                  </a:lnTo>
                  <a:lnTo>
                    <a:pt x="19811" y="268224"/>
                  </a:lnTo>
                  <a:lnTo>
                    <a:pt x="15240" y="260604"/>
                  </a:lnTo>
                  <a:lnTo>
                    <a:pt x="7619" y="256031"/>
                  </a:lnTo>
                  <a:lnTo>
                    <a:pt x="0" y="256031"/>
                  </a:lnTo>
                  <a:lnTo>
                    <a:pt x="0" y="243840"/>
                  </a:lnTo>
                  <a:lnTo>
                    <a:pt x="7619" y="243840"/>
                  </a:lnTo>
                  <a:lnTo>
                    <a:pt x="15240" y="239268"/>
                  </a:lnTo>
                  <a:lnTo>
                    <a:pt x="28955" y="201168"/>
                  </a:lnTo>
                  <a:lnTo>
                    <a:pt x="28408" y="194024"/>
                  </a:lnTo>
                  <a:lnTo>
                    <a:pt x="26860" y="184023"/>
                  </a:lnTo>
                  <a:lnTo>
                    <a:pt x="24455" y="171164"/>
                  </a:lnTo>
                  <a:lnTo>
                    <a:pt x="21335" y="155448"/>
                  </a:lnTo>
                  <a:lnTo>
                    <a:pt x="18216" y="140065"/>
                  </a:lnTo>
                  <a:lnTo>
                    <a:pt x="15811" y="126111"/>
                  </a:lnTo>
                  <a:lnTo>
                    <a:pt x="14263" y="113871"/>
                  </a:lnTo>
                  <a:lnTo>
                    <a:pt x="13716" y="103632"/>
                  </a:lnTo>
                  <a:lnTo>
                    <a:pt x="15097" y="79081"/>
                  </a:lnTo>
                  <a:lnTo>
                    <a:pt x="25288" y="40838"/>
                  </a:lnTo>
                  <a:lnTo>
                    <a:pt x="55435" y="8001"/>
                  </a:lnTo>
                  <a:lnTo>
                    <a:pt x="80771" y="0"/>
                  </a:lnTo>
                  <a:lnTo>
                    <a:pt x="80771" y="10668"/>
                  </a:lnTo>
                  <a:lnTo>
                    <a:pt x="72151" y="12715"/>
                  </a:lnTo>
                  <a:lnTo>
                    <a:pt x="64388" y="16764"/>
                  </a:lnTo>
                  <a:lnTo>
                    <a:pt x="41338" y="57150"/>
                  </a:lnTo>
                  <a:lnTo>
                    <a:pt x="38100" y="91440"/>
                  </a:lnTo>
                  <a:lnTo>
                    <a:pt x="38409" y="101488"/>
                  </a:lnTo>
                  <a:lnTo>
                    <a:pt x="39433" y="113538"/>
                  </a:lnTo>
                  <a:lnTo>
                    <a:pt x="41314" y="127873"/>
                  </a:lnTo>
                  <a:lnTo>
                    <a:pt x="44195" y="144780"/>
                  </a:lnTo>
                  <a:lnTo>
                    <a:pt x="47315" y="160448"/>
                  </a:lnTo>
                  <a:lnTo>
                    <a:pt x="49720" y="172974"/>
                  </a:lnTo>
                  <a:lnTo>
                    <a:pt x="51268" y="182070"/>
                  </a:lnTo>
                  <a:lnTo>
                    <a:pt x="51816" y="187452"/>
                  </a:lnTo>
                  <a:lnTo>
                    <a:pt x="51268" y="199215"/>
                  </a:lnTo>
                  <a:lnTo>
                    <a:pt x="34861" y="239458"/>
                  </a:lnTo>
                  <a:lnTo>
                    <a:pt x="19811" y="248412"/>
                  </a:lnTo>
                  <a:lnTo>
                    <a:pt x="19811" y="251460"/>
                  </a:lnTo>
                  <a:lnTo>
                    <a:pt x="47315" y="281344"/>
                  </a:lnTo>
                  <a:lnTo>
                    <a:pt x="51816" y="312419"/>
                  </a:lnTo>
                  <a:lnTo>
                    <a:pt x="51268" y="318468"/>
                  </a:lnTo>
                  <a:lnTo>
                    <a:pt x="49720" y="327660"/>
                  </a:lnTo>
                  <a:lnTo>
                    <a:pt x="44195" y="356616"/>
                  </a:lnTo>
                  <a:lnTo>
                    <a:pt x="41314" y="372641"/>
                  </a:lnTo>
                  <a:lnTo>
                    <a:pt x="39433" y="386524"/>
                  </a:lnTo>
                  <a:lnTo>
                    <a:pt x="38409" y="398406"/>
                  </a:lnTo>
                  <a:lnTo>
                    <a:pt x="38100" y="408432"/>
                  </a:lnTo>
                  <a:lnTo>
                    <a:pt x="38933" y="427577"/>
                  </a:lnTo>
                  <a:lnTo>
                    <a:pt x="50291" y="467868"/>
                  </a:lnTo>
                  <a:lnTo>
                    <a:pt x="80771" y="490728"/>
                  </a:lnTo>
                  <a:lnTo>
                    <a:pt x="80771" y="501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9278" y="2755392"/>
              <a:ext cx="175450" cy="1188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08263" y="2761500"/>
              <a:ext cx="24765" cy="111760"/>
            </a:xfrm>
            <a:custGeom>
              <a:avLst/>
              <a:gdLst/>
              <a:ahLst/>
              <a:cxnLst/>
              <a:rect l="l" t="t" r="r" b="b"/>
              <a:pathLst>
                <a:path w="24764" h="111760">
                  <a:moveTo>
                    <a:pt x="24384" y="82296"/>
                  </a:moveTo>
                  <a:lnTo>
                    <a:pt x="0" y="82296"/>
                  </a:lnTo>
                  <a:lnTo>
                    <a:pt x="0" y="111252"/>
                  </a:lnTo>
                  <a:lnTo>
                    <a:pt x="24384" y="111252"/>
                  </a:lnTo>
                  <a:lnTo>
                    <a:pt x="24384" y="82296"/>
                  </a:lnTo>
                  <a:close/>
                </a:path>
                <a:path w="24764" h="111760">
                  <a:moveTo>
                    <a:pt x="24384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24384" y="28956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1906" y="2755392"/>
              <a:ext cx="175450" cy="11887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006578" y="2728993"/>
            <a:ext cx="6280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4820" algn="l"/>
              </a:tabLst>
            </a:pPr>
            <a:r>
              <a:rPr sz="1450" spc="95" dirty="0">
                <a:latin typeface="Cambria Math"/>
                <a:cs typeface="Cambria Math"/>
              </a:rPr>
              <a:t>i</a:t>
            </a:r>
            <a:r>
              <a:rPr sz="1450" spc="285" dirty="0">
                <a:latin typeface="Cambria Math"/>
                <a:cs typeface="Cambria Math"/>
              </a:rPr>
              <a:t>j</a:t>
            </a:r>
            <a:r>
              <a:rPr sz="1450" dirty="0">
                <a:latin typeface="Cambria Math"/>
                <a:cs typeface="Cambria Math"/>
              </a:rPr>
              <a:t>	</a:t>
            </a:r>
            <a:r>
              <a:rPr sz="1450" spc="95" dirty="0">
                <a:latin typeface="Cambria Math"/>
                <a:cs typeface="Cambria Math"/>
              </a:rPr>
              <a:t>i</a:t>
            </a:r>
            <a:r>
              <a:rPr sz="1450" spc="285" dirty="0">
                <a:latin typeface="Cambria Math"/>
                <a:cs typeface="Cambria Math"/>
              </a:rPr>
              <a:t>j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29471" y="2766059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4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4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30729" y="2529325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30" dirty="0"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7594" y="2803646"/>
            <a:ext cx="14287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14" dirty="0">
                <a:latin typeface="Cambria Math"/>
                <a:cs typeface="Cambria Math"/>
              </a:rPr>
              <a:t>d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4963" y="2875317"/>
            <a:ext cx="15557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114" dirty="0">
                <a:latin typeface="Cambria Math"/>
                <a:cs typeface="Cambria Math"/>
              </a:rPr>
              <a:t>i</a:t>
            </a:r>
            <a:r>
              <a:rPr sz="1150" spc="275" dirty="0">
                <a:latin typeface="Cambria Math"/>
                <a:cs typeface="Cambria Math"/>
              </a:rPr>
              <a:t>j</a:t>
            </a:r>
            <a:endParaRPr sz="115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71800" y="2703576"/>
            <a:ext cx="2738755" cy="224154"/>
            <a:chOff x="2971800" y="2703576"/>
            <a:chExt cx="2738755" cy="224154"/>
          </a:xfrm>
        </p:grpSpPr>
        <p:sp>
          <p:nvSpPr>
            <p:cNvPr id="19" name="object 19"/>
            <p:cNvSpPr/>
            <p:nvPr/>
          </p:nvSpPr>
          <p:spPr>
            <a:xfrm>
              <a:off x="2971800" y="2706623"/>
              <a:ext cx="716915" cy="200025"/>
            </a:xfrm>
            <a:custGeom>
              <a:avLst/>
              <a:gdLst/>
              <a:ahLst/>
              <a:cxnLst/>
              <a:rect l="l" t="t" r="r" b="b"/>
              <a:pathLst>
                <a:path w="716914" h="200025">
                  <a:moveTo>
                    <a:pt x="254508" y="85344"/>
                  </a:moveTo>
                  <a:lnTo>
                    <a:pt x="0" y="85344"/>
                  </a:lnTo>
                  <a:lnTo>
                    <a:pt x="0" y="102108"/>
                  </a:lnTo>
                  <a:lnTo>
                    <a:pt x="254508" y="102108"/>
                  </a:lnTo>
                  <a:lnTo>
                    <a:pt x="254508" y="85344"/>
                  </a:lnTo>
                  <a:close/>
                </a:path>
                <a:path w="716914" h="200025">
                  <a:moveTo>
                    <a:pt x="333756" y="148691"/>
                  </a:moveTo>
                  <a:lnTo>
                    <a:pt x="333184" y="143065"/>
                  </a:lnTo>
                  <a:lnTo>
                    <a:pt x="331939" y="137160"/>
                  </a:lnTo>
                  <a:lnTo>
                    <a:pt x="309372" y="137160"/>
                  </a:lnTo>
                  <a:lnTo>
                    <a:pt x="310413" y="143357"/>
                  </a:lnTo>
                  <a:lnTo>
                    <a:pt x="310896" y="149542"/>
                  </a:lnTo>
                  <a:lnTo>
                    <a:pt x="310896" y="161836"/>
                  </a:lnTo>
                  <a:lnTo>
                    <a:pt x="310515" y="166789"/>
                  </a:lnTo>
                  <a:lnTo>
                    <a:pt x="297180" y="192214"/>
                  </a:lnTo>
                  <a:lnTo>
                    <a:pt x="303745" y="199644"/>
                  </a:lnTo>
                  <a:lnTo>
                    <a:pt x="332803" y="165265"/>
                  </a:lnTo>
                  <a:lnTo>
                    <a:pt x="333756" y="160020"/>
                  </a:lnTo>
                  <a:lnTo>
                    <a:pt x="333756" y="148691"/>
                  </a:lnTo>
                  <a:close/>
                </a:path>
                <a:path w="716914" h="200025">
                  <a:moveTo>
                    <a:pt x="457949" y="0"/>
                  </a:moveTo>
                  <a:lnTo>
                    <a:pt x="436232" y="0"/>
                  </a:lnTo>
                  <a:lnTo>
                    <a:pt x="430517" y="24384"/>
                  </a:lnTo>
                  <a:lnTo>
                    <a:pt x="452335" y="24384"/>
                  </a:lnTo>
                  <a:lnTo>
                    <a:pt x="457949" y="0"/>
                  </a:lnTo>
                  <a:close/>
                </a:path>
                <a:path w="716914" h="200025">
                  <a:moveTo>
                    <a:pt x="459663" y="145643"/>
                  </a:moveTo>
                  <a:lnTo>
                    <a:pt x="452716" y="138684"/>
                  </a:lnTo>
                  <a:lnTo>
                    <a:pt x="447662" y="144780"/>
                  </a:lnTo>
                  <a:lnTo>
                    <a:pt x="443763" y="148780"/>
                  </a:lnTo>
                  <a:lnTo>
                    <a:pt x="440905" y="150876"/>
                  </a:lnTo>
                  <a:lnTo>
                    <a:pt x="438137" y="152971"/>
                  </a:lnTo>
                  <a:lnTo>
                    <a:pt x="435470" y="154025"/>
                  </a:lnTo>
                  <a:lnTo>
                    <a:pt x="432993" y="153924"/>
                  </a:lnTo>
                  <a:lnTo>
                    <a:pt x="430707" y="154025"/>
                  </a:lnTo>
                  <a:lnTo>
                    <a:pt x="429094" y="153352"/>
                  </a:lnTo>
                  <a:lnTo>
                    <a:pt x="428040" y="151828"/>
                  </a:lnTo>
                  <a:lnTo>
                    <a:pt x="426999" y="150406"/>
                  </a:lnTo>
                  <a:lnTo>
                    <a:pt x="426427" y="148018"/>
                  </a:lnTo>
                  <a:lnTo>
                    <a:pt x="426427" y="140589"/>
                  </a:lnTo>
                  <a:lnTo>
                    <a:pt x="427380" y="134493"/>
                  </a:lnTo>
                  <a:lnTo>
                    <a:pt x="429094" y="126403"/>
                  </a:lnTo>
                  <a:lnTo>
                    <a:pt x="446811" y="47244"/>
                  </a:lnTo>
                  <a:lnTo>
                    <a:pt x="439572" y="47244"/>
                  </a:lnTo>
                  <a:lnTo>
                    <a:pt x="409562" y="48768"/>
                  </a:lnTo>
                  <a:lnTo>
                    <a:pt x="408228" y="54864"/>
                  </a:lnTo>
                  <a:lnTo>
                    <a:pt x="413372" y="55156"/>
                  </a:lnTo>
                  <a:lnTo>
                    <a:pt x="416902" y="55918"/>
                  </a:lnTo>
                  <a:lnTo>
                    <a:pt x="420420" y="58483"/>
                  </a:lnTo>
                  <a:lnTo>
                    <a:pt x="421284" y="60960"/>
                  </a:lnTo>
                  <a:lnTo>
                    <a:pt x="421284" y="68770"/>
                  </a:lnTo>
                  <a:lnTo>
                    <a:pt x="420331" y="74968"/>
                  </a:lnTo>
                  <a:lnTo>
                    <a:pt x="418426" y="82969"/>
                  </a:lnTo>
                  <a:lnTo>
                    <a:pt x="409181" y="123164"/>
                  </a:lnTo>
                  <a:lnTo>
                    <a:pt x="406895" y="132880"/>
                  </a:lnTo>
                  <a:lnTo>
                    <a:pt x="405803" y="140589"/>
                  </a:lnTo>
                  <a:lnTo>
                    <a:pt x="405853" y="153352"/>
                  </a:lnTo>
                  <a:lnTo>
                    <a:pt x="407377" y="158115"/>
                  </a:lnTo>
                  <a:lnTo>
                    <a:pt x="410616" y="161925"/>
                  </a:lnTo>
                  <a:lnTo>
                    <a:pt x="413854" y="165836"/>
                  </a:lnTo>
                  <a:lnTo>
                    <a:pt x="418045" y="167640"/>
                  </a:lnTo>
                  <a:lnTo>
                    <a:pt x="429564" y="167640"/>
                  </a:lnTo>
                  <a:lnTo>
                    <a:pt x="453948" y="151549"/>
                  </a:lnTo>
                  <a:lnTo>
                    <a:pt x="459663" y="145643"/>
                  </a:lnTo>
                  <a:close/>
                </a:path>
                <a:path w="716914" h="200025">
                  <a:moveTo>
                    <a:pt x="716648" y="112776"/>
                  </a:moveTo>
                  <a:lnTo>
                    <a:pt x="565391" y="112776"/>
                  </a:lnTo>
                  <a:lnTo>
                    <a:pt x="565391" y="129540"/>
                  </a:lnTo>
                  <a:lnTo>
                    <a:pt x="716648" y="129540"/>
                  </a:lnTo>
                  <a:lnTo>
                    <a:pt x="716648" y="112776"/>
                  </a:lnTo>
                  <a:close/>
                </a:path>
                <a:path w="716914" h="200025">
                  <a:moveTo>
                    <a:pt x="716648" y="59436"/>
                  </a:moveTo>
                  <a:lnTo>
                    <a:pt x="565391" y="59436"/>
                  </a:lnTo>
                  <a:lnTo>
                    <a:pt x="565391" y="76200"/>
                  </a:lnTo>
                  <a:lnTo>
                    <a:pt x="716648" y="76200"/>
                  </a:lnTo>
                  <a:lnTo>
                    <a:pt x="716648" y="594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0856" y="2703576"/>
              <a:ext cx="97536" cy="16916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922763" y="2843783"/>
              <a:ext cx="361315" cy="62865"/>
            </a:xfrm>
            <a:custGeom>
              <a:avLst/>
              <a:gdLst/>
              <a:ahLst/>
              <a:cxnLst/>
              <a:rect l="l" t="t" r="r" b="b"/>
              <a:pathLst>
                <a:path w="361314" h="62864">
                  <a:moveTo>
                    <a:pt x="36576" y="11531"/>
                  </a:moveTo>
                  <a:lnTo>
                    <a:pt x="36004" y="5905"/>
                  </a:lnTo>
                  <a:lnTo>
                    <a:pt x="34772" y="0"/>
                  </a:lnTo>
                  <a:lnTo>
                    <a:pt x="12192" y="0"/>
                  </a:lnTo>
                  <a:lnTo>
                    <a:pt x="13246" y="6197"/>
                  </a:lnTo>
                  <a:lnTo>
                    <a:pt x="13716" y="12382"/>
                  </a:lnTo>
                  <a:lnTo>
                    <a:pt x="13716" y="24676"/>
                  </a:lnTo>
                  <a:lnTo>
                    <a:pt x="13335" y="29629"/>
                  </a:lnTo>
                  <a:lnTo>
                    <a:pt x="0" y="55054"/>
                  </a:lnTo>
                  <a:lnTo>
                    <a:pt x="6578" y="62484"/>
                  </a:lnTo>
                  <a:lnTo>
                    <a:pt x="35623" y="28105"/>
                  </a:lnTo>
                  <a:lnTo>
                    <a:pt x="36576" y="22860"/>
                  </a:lnTo>
                  <a:lnTo>
                    <a:pt x="36576" y="11531"/>
                  </a:lnTo>
                  <a:close/>
                </a:path>
                <a:path w="361314" h="62864">
                  <a:moveTo>
                    <a:pt x="146316" y="0"/>
                  </a:moveTo>
                  <a:lnTo>
                    <a:pt x="121932" y="0"/>
                  </a:lnTo>
                  <a:lnTo>
                    <a:pt x="121932" y="28956"/>
                  </a:lnTo>
                  <a:lnTo>
                    <a:pt x="146316" y="28956"/>
                  </a:lnTo>
                  <a:lnTo>
                    <a:pt x="146316" y="0"/>
                  </a:lnTo>
                  <a:close/>
                </a:path>
                <a:path w="361314" h="62864">
                  <a:moveTo>
                    <a:pt x="207276" y="0"/>
                  </a:moveTo>
                  <a:lnTo>
                    <a:pt x="182892" y="0"/>
                  </a:lnTo>
                  <a:lnTo>
                    <a:pt x="182892" y="28956"/>
                  </a:lnTo>
                  <a:lnTo>
                    <a:pt x="207276" y="28956"/>
                  </a:lnTo>
                  <a:lnTo>
                    <a:pt x="207276" y="0"/>
                  </a:lnTo>
                  <a:close/>
                </a:path>
                <a:path w="361314" h="62864">
                  <a:moveTo>
                    <a:pt x="268236" y="0"/>
                  </a:moveTo>
                  <a:lnTo>
                    <a:pt x="243852" y="0"/>
                  </a:lnTo>
                  <a:lnTo>
                    <a:pt x="243852" y="28956"/>
                  </a:lnTo>
                  <a:lnTo>
                    <a:pt x="268236" y="28956"/>
                  </a:lnTo>
                  <a:lnTo>
                    <a:pt x="268236" y="0"/>
                  </a:lnTo>
                  <a:close/>
                </a:path>
                <a:path w="361314" h="62864">
                  <a:moveTo>
                    <a:pt x="361200" y="11531"/>
                  </a:moveTo>
                  <a:lnTo>
                    <a:pt x="360629" y="5905"/>
                  </a:lnTo>
                  <a:lnTo>
                    <a:pt x="359384" y="0"/>
                  </a:lnTo>
                  <a:lnTo>
                    <a:pt x="336816" y="0"/>
                  </a:lnTo>
                  <a:lnTo>
                    <a:pt x="337858" y="6197"/>
                  </a:lnTo>
                  <a:lnTo>
                    <a:pt x="338340" y="12382"/>
                  </a:lnTo>
                  <a:lnTo>
                    <a:pt x="338340" y="24676"/>
                  </a:lnTo>
                  <a:lnTo>
                    <a:pt x="337959" y="29629"/>
                  </a:lnTo>
                  <a:lnTo>
                    <a:pt x="324624" y="55054"/>
                  </a:lnTo>
                  <a:lnTo>
                    <a:pt x="331190" y="62484"/>
                  </a:lnTo>
                  <a:lnTo>
                    <a:pt x="360248" y="28105"/>
                  </a:lnTo>
                  <a:lnTo>
                    <a:pt x="361200" y="22860"/>
                  </a:lnTo>
                  <a:lnTo>
                    <a:pt x="361200" y="11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1780" y="2753963"/>
              <a:ext cx="187547" cy="1523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64475" y="2706623"/>
              <a:ext cx="101441" cy="22098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767072" y="2766059"/>
              <a:ext cx="151765" cy="70485"/>
            </a:xfrm>
            <a:custGeom>
              <a:avLst/>
              <a:gdLst/>
              <a:ahLst/>
              <a:cxnLst/>
              <a:rect l="l" t="t" r="r" b="b"/>
              <a:pathLst>
                <a:path w="151764" h="70485">
                  <a:moveTo>
                    <a:pt x="151257" y="53340"/>
                  </a:moveTo>
                  <a:lnTo>
                    <a:pt x="0" y="53340"/>
                  </a:lnTo>
                  <a:lnTo>
                    <a:pt x="0" y="70104"/>
                  </a:lnTo>
                  <a:lnTo>
                    <a:pt x="151257" y="70104"/>
                  </a:lnTo>
                  <a:lnTo>
                    <a:pt x="151257" y="53340"/>
                  </a:lnTo>
                  <a:close/>
                </a:path>
                <a:path w="151764" h="70485">
                  <a:moveTo>
                    <a:pt x="15125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51257" y="16764"/>
                  </a:lnTo>
                  <a:lnTo>
                    <a:pt x="151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9199" y="2703576"/>
              <a:ext cx="97536" cy="16916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151120" y="2843783"/>
              <a:ext cx="363220" cy="62865"/>
            </a:xfrm>
            <a:custGeom>
              <a:avLst/>
              <a:gdLst/>
              <a:ahLst/>
              <a:cxnLst/>
              <a:rect l="l" t="t" r="r" b="b"/>
              <a:pathLst>
                <a:path w="363220" h="62864">
                  <a:moveTo>
                    <a:pt x="36576" y="11531"/>
                  </a:moveTo>
                  <a:lnTo>
                    <a:pt x="36004" y="5905"/>
                  </a:lnTo>
                  <a:lnTo>
                    <a:pt x="34759" y="0"/>
                  </a:lnTo>
                  <a:lnTo>
                    <a:pt x="12192" y="0"/>
                  </a:lnTo>
                  <a:lnTo>
                    <a:pt x="13233" y="6197"/>
                  </a:lnTo>
                  <a:lnTo>
                    <a:pt x="13716" y="12382"/>
                  </a:lnTo>
                  <a:lnTo>
                    <a:pt x="13716" y="24676"/>
                  </a:lnTo>
                  <a:lnTo>
                    <a:pt x="13335" y="29629"/>
                  </a:lnTo>
                  <a:lnTo>
                    <a:pt x="0" y="55054"/>
                  </a:lnTo>
                  <a:lnTo>
                    <a:pt x="6565" y="62484"/>
                  </a:lnTo>
                  <a:lnTo>
                    <a:pt x="35623" y="28105"/>
                  </a:lnTo>
                  <a:lnTo>
                    <a:pt x="36576" y="22860"/>
                  </a:lnTo>
                  <a:lnTo>
                    <a:pt x="36576" y="11531"/>
                  </a:lnTo>
                  <a:close/>
                </a:path>
                <a:path w="363220" h="62864">
                  <a:moveTo>
                    <a:pt x="146291" y="0"/>
                  </a:moveTo>
                  <a:lnTo>
                    <a:pt x="121907" y="0"/>
                  </a:lnTo>
                  <a:lnTo>
                    <a:pt x="121907" y="28956"/>
                  </a:lnTo>
                  <a:lnTo>
                    <a:pt x="146291" y="28956"/>
                  </a:lnTo>
                  <a:lnTo>
                    <a:pt x="146291" y="0"/>
                  </a:lnTo>
                  <a:close/>
                </a:path>
                <a:path w="363220" h="62864">
                  <a:moveTo>
                    <a:pt x="207251" y="0"/>
                  </a:moveTo>
                  <a:lnTo>
                    <a:pt x="182867" y="0"/>
                  </a:lnTo>
                  <a:lnTo>
                    <a:pt x="182867" y="28956"/>
                  </a:lnTo>
                  <a:lnTo>
                    <a:pt x="207251" y="28956"/>
                  </a:lnTo>
                  <a:lnTo>
                    <a:pt x="207251" y="0"/>
                  </a:lnTo>
                  <a:close/>
                </a:path>
                <a:path w="363220" h="62864">
                  <a:moveTo>
                    <a:pt x="268211" y="0"/>
                  </a:moveTo>
                  <a:lnTo>
                    <a:pt x="243827" y="0"/>
                  </a:lnTo>
                  <a:lnTo>
                    <a:pt x="243827" y="28956"/>
                  </a:lnTo>
                  <a:lnTo>
                    <a:pt x="268211" y="28956"/>
                  </a:lnTo>
                  <a:lnTo>
                    <a:pt x="268211" y="0"/>
                  </a:lnTo>
                  <a:close/>
                </a:path>
                <a:path w="363220" h="62864">
                  <a:moveTo>
                    <a:pt x="362712" y="11531"/>
                  </a:moveTo>
                  <a:lnTo>
                    <a:pt x="362140" y="5905"/>
                  </a:lnTo>
                  <a:lnTo>
                    <a:pt x="360895" y="0"/>
                  </a:lnTo>
                  <a:lnTo>
                    <a:pt x="338328" y="0"/>
                  </a:lnTo>
                  <a:lnTo>
                    <a:pt x="339369" y="6197"/>
                  </a:lnTo>
                  <a:lnTo>
                    <a:pt x="339852" y="12382"/>
                  </a:lnTo>
                  <a:lnTo>
                    <a:pt x="339852" y="24676"/>
                  </a:lnTo>
                  <a:lnTo>
                    <a:pt x="339471" y="29629"/>
                  </a:lnTo>
                  <a:lnTo>
                    <a:pt x="326136" y="55054"/>
                  </a:lnTo>
                  <a:lnTo>
                    <a:pt x="332701" y="62484"/>
                  </a:lnTo>
                  <a:lnTo>
                    <a:pt x="361759" y="28105"/>
                  </a:lnTo>
                  <a:lnTo>
                    <a:pt x="362712" y="22860"/>
                  </a:lnTo>
                  <a:lnTo>
                    <a:pt x="362712" y="11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71648" y="2753963"/>
              <a:ext cx="138303" cy="120300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14634" y="2697480"/>
            <a:ext cx="124265" cy="17678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835327" y="2608585"/>
            <a:ext cx="38315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612140" algn="l"/>
              </a:tabLst>
            </a:pPr>
            <a:r>
              <a:rPr sz="1950" spc="10" dirty="0">
                <a:latin typeface="Calibri"/>
                <a:cs typeface="Calibri"/>
              </a:rPr>
              <a:t>con	</a:t>
            </a:r>
            <a:r>
              <a:rPr sz="2175" spc="284" baseline="-15325" dirty="0">
                <a:latin typeface="Cambria Math"/>
                <a:cs typeface="Cambria Math"/>
              </a:rPr>
              <a:t>ij</a:t>
            </a:r>
            <a:r>
              <a:rPr sz="2175" spc="405" baseline="-15325" dirty="0">
                <a:latin typeface="Cambria Math"/>
                <a:cs typeface="Cambria Math"/>
              </a:rPr>
              <a:t> </a:t>
            </a:r>
            <a:r>
              <a:rPr sz="1950" spc="10" dirty="0">
                <a:latin typeface="Calibri"/>
                <a:cs typeface="Calibri"/>
              </a:rPr>
              <a:t>distanza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Haversine </a:t>
            </a:r>
            <a:r>
              <a:rPr sz="1950" spc="5" dirty="0">
                <a:latin typeface="Calibri"/>
                <a:cs typeface="Calibri"/>
              </a:rPr>
              <a:t>tra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i="1" spc="5" dirty="0">
                <a:latin typeface="Calibri"/>
                <a:cs typeface="Calibri"/>
              </a:rPr>
              <a:t>i</a:t>
            </a:r>
            <a:r>
              <a:rPr sz="1950" i="1" spc="1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 </a:t>
            </a:r>
            <a:r>
              <a:rPr sz="1950" i="1" spc="5" dirty="0">
                <a:latin typeface="Calibri"/>
                <a:cs typeface="Calibri"/>
              </a:rPr>
              <a:t>j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55879" y="3635784"/>
            <a:ext cx="16414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solidFill>
                  <a:srgbClr val="822333"/>
                </a:solidFill>
                <a:latin typeface="Calibri"/>
                <a:cs typeface="Calibri"/>
              </a:rPr>
              <a:t>Indice</a:t>
            </a:r>
            <a:r>
              <a:rPr sz="1950" spc="-5" dirty="0">
                <a:solidFill>
                  <a:srgbClr val="822333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822333"/>
                </a:solidFill>
                <a:latin typeface="Calibri"/>
                <a:cs typeface="Calibri"/>
              </a:rPr>
              <a:t>di </a:t>
            </a:r>
            <a:r>
              <a:rPr sz="1950" spc="15" dirty="0">
                <a:solidFill>
                  <a:srgbClr val="822333"/>
                </a:solidFill>
                <a:latin typeface="Calibri"/>
                <a:cs typeface="Calibri"/>
              </a:rPr>
              <a:t>Moran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01296" y="4361688"/>
            <a:ext cx="99440" cy="205740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6028467" y="4501896"/>
            <a:ext cx="185420" cy="20320"/>
          </a:xfrm>
          <a:custGeom>
            <a:avLst/>
            <a:gdLst/>
            <a:ahLst/>
            <a:cxnLst/>
            <a:rect l="l" t="t" r="r" b="b"/>
            <a:pathLst>
              <a:path w="185420" h="20320">
                <a:moveTo>
                  <a:pt x="185166" y="19812"/>
                </a:moveTo>
                <a:lnTo>
                  <a:pt x="0" y="19812"/>
                </a:lnTo>
                <a:lnTo>
                  <a:pt x="0" y="0"/>
                </a:lnTo>
                <a:lnTo>
                  <a:pt x="185166" y="0"/>
                </a:lnTo>
                <a:lnTo>
                  <a:pt x="185166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323075" y="4178808"/>
            <a:ext cx="141731" cy="20421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853427" y="4178808"/>
            <a:ext cx="141731" cy="20421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407116" y="4235196"/>
            <a:ext cx="171450" cy="111251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73923" y="4186427"/>
            <a:ext cx="209740" cy="20726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7570719" y="4195094"/>
            <a:ext cx="5003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7830" algn="l"/>
              </a:tabLst>
            </a:pPr>
            <a:r>
              <a:rPr sz="1450" spc="145" dirty="0">
                <a:latin typeface="Cambria Math"/>
                <a:cs typeface="Cambria Math"/>
              </a:rPr>
              <a:t>i</a:t>
            </a:r>
            <a:r>
              <a:rPr sz="1450" spc="320" dirty="0">
                <a:latin typeface="Cambria Math"/>
                <a:cs typeface="Cambria Math"/>
              </a:rPr>
              <a:t>j</a:t>
            </a:r>
            <a:r>
              <a:rPr sz="1450" dirty="0">
                <a:latin typeface="Cambria Math"/>
                <a:cs typeface="Cambria Math"/>
              </a:rPr>
              <a:t>	</a:t>
            </a:r>
            <a:r>
              <a:rPr sz="1450" spc="140" dirty="0">
                <a:latin typeface="Cambria Math"/>
                <a:cs typeface="Cambria Math"/>
              </a:rPr>
              <a:t>i</a:t>
            </a:r>
            <a:endParaRPr sz="1450">
              <a:latin typeface="Cambria Math"/>
              <a:cs typeface="Cambria Math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233790" y="4186427"/>
            <a:ext cx="467995" cy="207645"/>
            <a:chOff x="8233790" y="4186427"/>
            <a:chExt cx="467995" cy="207645"/>
          </a:xfrm>
        </p:grpSpPr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33790" y="4186427"/>
              <a:ext cx="218313" cy="20726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91727" y="4186427"/>
              <a:ext cx="209740" cy="207264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8693924" y="4195094"/>
            <a:ext cx="11620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320" dirty="0">
                <a:latin typeface="Cambria Math"/>
                <a:cs typeface="Cambria Math"/>
              </a:rPr>
              <a:t>j</a:t>
            </a:r>
            <a:endParaRPr sz="1450">
              <a:latin typeface="Cambria Math"/>
              <a:cs typeface="Cambria Math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972931" y="4186427"/>
            <a:ext cx="218312" cy="207264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015767" y="4047247"/>
            <a:ext cx="2255520" cy="413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280">
              <a:lnSpc>
                <a:spcPts val="1525"/>
              </a:lnSpc>
              <a:spcBef>
                <a:spcPts val="100"/>
              </a:spcBef>
              <a:tabLst>
                <a:tab pos="992505" algn="l"/>
                <a:tab pos="2070100" algn="l"/>
              </a:tabLst>
            </a:pPr>
            <a:r>
              <a:rPr sz="1450" spc="215" dirty="0">
                <a:latin typeface="Cambria Math"/>
                <a:cs typeface="Cambria Math"/>
              </a:rPr>
              <a:t>n	n	</a:t>
            </a:r>
            <a:r>
              <a:rPr sz="1450" u="heavy" spc="2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525"/>
              </a:lnSpc>
              <a:tabLst>
                <a:tab pos="243204" algn="l"/>
                <a:tab pos="462280" algn="l"/>
                <a:tab pos="992505" algn="l"/>
              </a:tabLst>
            </a:pPr>
            <a:r>
              <a:rPr sz="14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1450" spc="70" dirty="0">
                <a:latin typeface="Cambria Math"/>
                <a:cs typeface="Cambria Math"/>
              </a:rPr>
              <a:t>i=1	</a:t>
            </a:r>
            <a:r>
              <a:rPr sz="1450" spc="130" dirty="0">
                <a:latin typeface="Cambria Math"/>
                <a:cs typeface="Cambria Math"/>
              </a:rPr>
              <a:t>j=1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812974" y="4047247"/>
            <a:ext cx="19748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45" name="object 4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124700" y="4556759"/>
            <a:ext cx="141731" cy="204216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620000" y="4564379"/>
            <a:ext cx="209740" cy="207264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7822214" y="4572996"/>
            <a:ext cx="9525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140" dirty="0">
                <a:latin typeface="Cambria Math"/>
                <a:cs typeface="Cambria Math"/>
              </a:rPr>
              <a:t>i</a:t>
            </a:r>
            <a:endParaRPr sz="1450">
              <a:latin typeface="Cambria Math"/>
              <a:cs typeface="Cambria Math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079867" y="4538471"/>
            <a:ext cx="314325" cy="233679"/>
            <a:chOff x="8079867" y="4538471"/>
            <a:chExt cx="314325" cy="233679"/>
          </a:xfrm>
        </p:grpSpPr>
        <p:pic>
          <p:nvPicPr>
            <p:cNvPr id="49" name="object 4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79867" y="4564380"/>
              <a:ext cx="218313" cy="20726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28660" y="4538471"/>
              <a:ext cx="65531" cy="92964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7267449" y="4432802"/>
            <a:ext cx="850265" cy="413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25"/>
              </a:lnSpc>
              <a:spcBef>
                <a:spcPts val="100"/>
              </a:spcBef>
              <a:tabLst>
                <a:tab pos="664845" algn="l"/>
              </a:tabLst>
            </a:pPr>
            <a:r>
              <a:rPr sz="1450" spc="215" dirty="0">
                <a:latin typeface="Cambria Math"/>
                <a:cs typeface="Cambria Math"/>
              </a:rPr>
              <a:t>n	</a:t>
            </a:r>
            <a:r>
              <a:rPr sz="1450" u="heavy" spc="2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525"/>
              </a:lnSpc>
            </a:pPr>
            <a:r>
              <a:rPr sz="1450" spc="70" dirty="0">
                <a:latin typeface="Cambria Math"/>
                <a:cs typeface="Cambria Math"/>
              </a:rPr>
              <a:t>i=1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321552" y="4469891"/>
            <a:ext cx="2889885" cy="20320"/>
          </a:xfrm>
          <a:custGeom>
            <a:avLst/>
            <a:gdLst/>
            <a:ahLst/>
            <a:cxnLst/>
            <a:rect l="l" t="t" r="r" b="b"/>
            <a:pathLst>
              <a:path w="2889884" h="20320">
                <a:moveTo>
                  <a:pt x="2889503" y="19812"/>
                </a:moveTo>
                <a:lnTo>
                  <a:pt x="0" y="19812"/>
                </a:lnTo>
                <a:lnTo>
                  <a:pt x="0" y="0"/>
                </a:lnTo>
                <a:lnTo>
                  <a:pt x="2889503" y="0"/>
                </a:lnTo>
                <a:lnTo>
                  <a:pt x="2889503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object 5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227730" y="4986527"/>
            <a:ext cx="175450" cy="118871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6224873" y="5268467"/>
            <a:ext cx="137795" cy="212090"/>
            <a:chOff x="6224873" y="5268467"/>
            <a:chExt cx="137795" cy="212090"/>
          </a:xfrm>
        </p:grpSpPr>
        <p:pic>
          <p:nvPicPr>
            <p:cNvPr id="55" name="object 5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24873" y="5308091"/>
              <a:ext cx="136060" cy="17221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254496" y="5268467"/>
              <a:ext cx="108585" cy="12700"/>
            </a:xfrm>
            <a:custGeom>
              <a:avLst/>
              <a:gdLst/>
              <a:ahLst/>
              <a:cxnLst/>
              <a:rect l="l" t="t" r="r" b="b"/>
              <a:pathLst>
                <a:path w="108585" h="12700">
                  <a:moveTo>
                    <a:pt x="108108" y="12192"/>
                  </a:moveTo>
                  <a:lnTo>
                    <a:pt x="0" y="12192"/>
                  </a:lnTo>
                  <a:lnTo>
                    <a:pt x="0" y="0"/>
                  </a:lnTo>
                  <a:lnTo>
                    <a:pt x="108108" y="0"/>
                  </a:lnTo>
                  <a:lnTo>
                    <a:pt x="108108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7" name="object 5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224873" y="5611367"/>
            <a:ext cx="136060" cy="172212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5754536" y="4818254"/>
            <a:ext cx="3784600" cy="97536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601980" marR="43180" indent="-564515">
              <a:lnSpc>
                <a:spcPct val="105400"/>
              </a:lnSpc>
              <a:spcBef>
                <a:spcPts val="170"/>
              </a:spcBef>
              <a:tabLst>
                <a:tab pos="642620" algn="l"/>
              </a:tabLst>
            </a:pPr>
            <a:r>
              <a:rPr sz="1950" spc="10" dirty="0">
                <a:latin typeface="Calibri"/>
                <a:cs typeface="Calibri"/>
              </a:rPr>
              <a:t>con		</a:t>
            </a:r>
            <a:r>
              <a:rPr sz="2175" spc="284" baseline="-15325" dirty="0">
                <a:latin typeface="Cambria Math"/>
                <a:cs typeface="Cambria Math"/>
              </a:rPr>
              <a:t>ij</a:t>
            </a:r>
            <a:r>
              <a:rPr sz="2175" spc="517" baseline="-15325" dirty="0">
                <a:latin typeface="Cambria Math"/>
                <a:cs typeface="Cambria Math"/>
              </a:rPr>
              <a:t> </a:t>
            </a:r>
            <a:r>
              <a:rPr sz="1950" spc="15" dirty="0">
                <a:latin typeface="Calibri"/>
                <a:cs typeface="Calibri"/>
              </a:rPr>
              <a:t>peso</a:t>
            </a:r>
            <a:r>
              <a:rPr sz="1950" spc="8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spaziale</a:t>
            </a:r>
            <a:r>
              <a:rPr sz="1950" spc="10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tra</a:t>
            </a:r>
            <a:r>
              <a:rPr sz="1950" spc="8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</a:t>
            </a:r>
            <a:r>
              <a:rPr sz="1950" spc="8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</a:t>
            </a:r>
            <a:r>
              <a:rPr sz="1950" spc="8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j, </a:t>
            </a:r>
            <a:r>
              <a:rPr sz="1950" spc="10" dirty="0">
                <a:latin typeface="Calibri"/>
                <a:cs typeface="Calibri"/>
              </a:rPr>
              <a:t> media</a:t>
            </a:r>
            <a:r>
              <a:rPr sz="1950" spc="9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della</a:t>
            </a:r>
            <a:r>
              <a:rPr sz="1950" spc="9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variabile</a:t>
            </a:r>
            <a:r>
              <a:rPr sz="1950" spc="9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risposta,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2175" spc="150" baseline="-15325" dirty="0">
                <a:latin typeface="Cambria Math"/>
                <a:cs typeface="Cambria Math"/>
              </a:rPr>
              <a:t>i</a:t>
            </a:r>
            <a:r>
              <a:rPr sz="2175" spc="427" baseline="-15325" dirty="0">
                <a:latin typeface="Cambria Math"/>
                <a:cs typeface="Cambria Math"/>
              </a:rPr>
              <a:t> </a:t>
            </a:r>
            <a:r>
              <a:rPr sz="1950" spc="10" dirty="0">
                <a:latin typeface="Calibri"/>
                <a:cs typeface="Calibri"/>
              </a:rPr>
              <a:t>valore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i-esimo </a:t>
            </a:r>
            <a:r>
              <a:rPr sz="1950" spc="5" dirty="0">
                <a:latin typeface="Calibri"/>
                <a:cs typeface="Calibri"/>
              </a:rPr>
              <a:t>della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risposta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826781" y="6826245"/>
            <a:ext cx="152273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Regressione</a:t>
            </a:r>
            <a:r>
              <a:rPr sz="1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Spaziale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Pagina</a:t>
            </a:r>
            <a:r>
              <a:rPr spc="20" dirty="0"/>
              <a:t> </a:t>
            </a:r>
            <a:fld id="{81D60167-4931-47E6-BA6A-407CBD079E47}" type="slidenum">
              <a:rPr spc="5" dirty="0"/>
              <a:t>10</a:t>
            </a:fld>
            <a:endParaRPr spc="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068" y="481041"/>
            <a:ext cx="333692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/>
              <a:t>Modelli</a:t>
            </a:r>
            <a:r>
              <a:rPr sz="2200" spc="-30" dirty="0"/>
              <a:t> </a:t>
            </a:r>
            <a:r>
              <a:rPr sz="2200" spc="-5" dirty="0"/>
              <a:t>Previsivi</a:t>
            </a:r>
            <a:r>
              <a:rPr sz="2200" spc="-30" dirty="0"/>
              <a:t> </a:t>
            </a:r>
            <a:r>
              <a:rPr sz="2200" dirty="0"/>
              <a:t>Spaziali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3039" y="2409444"/>
            <a:ext cx="136874" cy="1676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027164" y="2470403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5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5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5384" y="2401824"/>
            <a:ext cx="305371" cy="2286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665720" y="2426715"/>
            <a:ext cx="151765" cy="156210"/>
          </a:xfrm>
          <a:custGeom>
            <a:avLst/>
            <a:gdLst/>
            <a:ahLst/>
            <a:cxnLst/>
            <a:rect l="l" t="t" r="r" b="b"/>
            <a:pathLst>
              <a:path w="151765" h="156210">
                <a:moveTo>
                  <a:pt x="151257" y="69850"/>
                </a:moveTo>
                <a:lnTo>
                  <a:pt x="84289" y="69850"/>
                </a:lnTo>
                <a:lnTo>
                  <a:pt x="84289" y="0"/>
                </a:lnTo>
                <a:lnTo>
                  <a:pt x="66865" y="0"/>
                </a:lnTo>
                <a:lnTo>
                  <a:pt x="66865" y="69850"/>
                </a:lnTo>
                <a:lnTo>
                  <a:pt x="0" y="69850"/>
                </a:lnTo>
                <a:lnTo>
                  <a:pt x="0" y="86360"/>
                </a:lnTo>
                <a:lnTo>
                  <a:pt x="66865" y="86360"/>
                </a:lnTo>
                <a:lnTo>
                  <a:pt x="66865" y="156210"/>
                </a:lnTo>
                <a:lnTo>
                  <a:pt x="84289" y="156210"/>
                </a:lnTo>
                <a:lnTo>
                  <a:pt x="84289" y="86360"/>
                </a:lnTo>
                <a:lnTo>
                  <a:pt x="151257" y="86360"/>
                </a:lnTo>
                <a:lnTo>
                  <a:pt x="151257" y="69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893081" y="2409444"/>
            <a:ext cx="528955" cy="220979"/>
            <a:chOff x="7893081" y="2409444"/>
            <a:chExt cx="528955" cy="22097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3081" y="2458211"/>
              <a:ext cx="127043" cy="1722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45863" y="2409444"/>
              <a:ext cx="376555" cy="169545"/>
            </a:xfrm>
            <a:custGeom>
              <a:avLst/>
              <a:gdLst/>
              <a:ahLst/>
              <a:cxnLst/>
              <a:rect l="l" t="t" r="r" b="b"/>
              <a:pathLst>
                <a:path w="376554" h="169544">
                  <a:moveTo>
                    <a:pt x="39624" y="169164"/>
                  </a:moveTo>
                  <a:lnTo>
                    <a:pt x="20383" y="169164"/>
                  </a:lnTo>
                  <a:lnTo>
                    <a:pt x="14299" y="26289"/>
                  </a:lnTo>
                  <a:lnTo>
                    <a:pt x="14202" y="25336"/>
                  </a:lnTo>
                  <a:lnTo>
                    <a:pt x="0" y="6095"/>
                  </a:lnTo>
                  <a:lnTo>
                    <a:pt x="1333" y="0"/>
                  </a:lnTo>
                  <a:lnTo>
                    <a:pt x="52578" y="0"/>
                  </a:lnTo>
                  <a:lnTo>
                    <a:pt x="51244" y="6095"/>
                  </a:lnTo>
                  <a:lnTo>
                    <a:pt x="47625" y="6477"/>
                  </a:lnTo>
                  <a:lnTo>
                    <a:pt x="44672" y="7524"/>
                  </a:lnTo>
                  <a:lnTo>
                    <a:pt x="36957" y="25336"/>
                  </a:lnTo>
                  <a:lnTo>
                    <a:pt x="37056" y="40195"/>
                  </a:lnTo>
                  <a:lnTo>
                    <a:pt x="38195" y="88011"/>
                  </a:lnTo>
                  <a:lnTo>
                    <a:pt x="38195" y="139731"/>
                  </a:lnTo>
                  <a:lnTo>
                    <a:pt x="53915" y="139731"/>
                  </a:lnTo>
                  <a:lnTo>
                    <a:pt x="39624" y="169164"/>
                  </a:lnTo>
                  <a:close/>
                </a:path>
                <a:path w="376554" h="169544">
                  <a:moveTo>
                    <a:pt x="53915" y="139731"/>
                  </a:moveTo>
                  <a:lnTo>
                    <a:pt x="39433" y="139731"/>
                  </a:lnTo>
                  <a:lnTo>
                    <a:pt x="107346" y="0"/>
                  </a:lnTo>
                  <a:lnTo>
                    <a:pt x="125825" y="0"/>
                  </a:lnTo>
                  <a:lnTo>
                    <a:pt x="125825" y="33813"/>
                  </a:lnTo>
                  <a:lnTo>
                    <a:pt x="105346" y="33813"/>
                  </a:lnTo>
                  <a:lnTo>
                    <a:pt x="53915" y="139731"/>
                  </a:lnTo>
                  <a:close/>
                </a:path>
                <a:path w="376554" h="169544">
                  <a:moveTo>
                    <a:pt x="140427" y="139731"/>
                  </a:moveTo>
                  <a:lnTo>
                    <a:pt x="126015" y="139731"/>
                  </a:lnTo>
                  <a:lnTo>
                    <a:pt x="175736" y="43719"/>
                  </a:lnTo>
                  <a:lnTo>
                    <a:pt x="177641" y="40195"/>
                  </a:lnTo>
                  <a:lnTo>
                    <a:pt x="179546" y="36004"/>
                  </a:lnTo>
                  <a:lnTo>
                    <a:pt x="181641" y="31051"/>
                  </a:lnTo>
                  <a:lnTo>
                    <a:pt x="183737" y="26289"/>
                  </a:lnTo>
                  <a:lnTo>
                    <a:pt x="184785" y="22002"/>
                  </a:lnTo>
                  <a:lnTo>
                    <a:pt x="184785" y="11620"/>
                  </a:lnTo>
                  <a:lnTo>
                    <a:pt x="180689" y="7524"/>
                  </a:lnTo>
                  <a:lnTo>
                    <a:pt x="172497" y="6095"/>
                  </a:lnTo>
                  <a:lnTo>
                    <a:pt x="173831" y="0"/>
                  </a:lnTo>
                  <a:lnTo>
                    <a:pt x="224123" y="0"/>
                  </a:lnTo>
                  <a:lnTo>
                    <a:pt x="222694" y="6095"/>
                  </a:lnTo>
                  <a:lnTo>
                    <a:pt x="218979" y="6667"/>
                  </a:lnTo>
                  <a:lnTo>
                    <a:pt x="215360" y="8763"/>
                  </a:lnTo>
                  <a:lnTo>
                    <a:pt x="211931" y="12382"/>
                  </a:lnTo>
                  <a:lnTo>
                    <a:pt x="208502" y="16097"/>
                  </a:lnTo>
                  <a:lnTo>
                    <a:pt x="203930" y="23145"/>
                  </a:lnTo>
                  <a:lnTo>
                    <a:pt x="140427" y="139731"/>
                  </a:lnTo>
                  <a:close/>
                </a:path>
                <a:path w="376554" h="169544">
                  <a:moveTo>
                    <a:pt x="124396" y="169164"/>
                  </a:moveTo>
                  <a:lnTo>
                    <a:pt x="105441" y="169164"/>
                  </a:lnTo>
                  <a:lnTo>
                    <a:pt x="105513" y="68358"/>
                  </a:lnTo>
                  <a:lnTo>
                    <a:pt x="105727" y="57114"/>
                  </a:lnTo>
                  <a:lnTo>
                    <a:pt x="106084" y="45602"/>
                  </a:lnTo>
                  <a:lnTo>
                    <a:pt x="106584" y="33813"/>
                  </a:lnTo>
                  <a:lnTo>
                    <a:pt x="125825" y="33813"/>
                  </a:lnTo>
                  <a:lnTo>
                    <a:pt x="125768" y="93185"/>
                  </a:lnTo>
                  <a:lnTo>
                    <a:pt x="125587" y="106572"/>
                  </a:lnTo>
                  <a:lnTo>
                    <a:pt x="125262" y="122085"/>
                  </a:lnTo>
                  <a:lnTo>
                    <a:pt x="124777" y="139731"/>
                  </a:lnTo>
                  <a:lnTo>
                    <a:pt x="140427" y="139731"/>
                  </a:lnTo>
                  <a:lnTo>
                    <a:pt x="124396" y="169164"/>
                  </a:lnTo>
                  <a:close/>
                </a:path>
                <a:path w="376554" h="169544">
                  <a:moveTo>
                    <a:pt x="299180" y="167640"/>
                  </a:moveTo>
                  <a:lnTo>
                    <a:pt x="247459" y="167640"/>
                  </a:lnTo>
                  <a:lnTo>
                    <a:pt x="248888" y="161544"/>
                  </a:lnTo>
                  <a:lnTo>
                    <a:pt x="252126" y="161163"/>
                  </a:lnTo>
                  <a:lnTo>
                    <a:pt x="254603" y="160591"/>
                  </a:lnTo>
                  <a:lnTo>
                    <a:pt x="256127" y="159734"/>
                  </a:lnTo>
                  <a:lnTo>
                    <a:pt x="257651" y="158972"/>
                  </a:lnTo>
                  <a:lnTo>
                    <a:pt x="259079" y="157638"/>
                  </a:lnTo>
                  <a:lnTo>
                    <a:pt x="261366" y="154209"/>
                  </a:lnTo>
                  <a:lnTo>
                    <a:pt x="262604" y="151542"/>
                  </a:lnTo>
                  <a:lnTo>
                    <a:pt x="263779" y="147732"/>
                  </a:lnTo>
                  <a:lnTo>
                    <a:pt x="264985" y="144208"/>
                  </a:lnTo>
                  <a:lnTo>
                    <a:pt x="266414" y="138684"/>
                  </a:lnTo>
                  <a:lnTo>
                    <a:pt x="268033" y="131254"/>
                  </a:lnTo>
                  <a:lnTo>
                    <a:pt x="275272" y="97536"/>
                  </a:lnTo>
                  <a:lnTo>
                    <a:pt x="257460" y="35337"/>
                  </a:lnTo>
                  <a:lnTo>
                    <a:pt x="254793" y="25908"/>
                  </a:lnTo>
                  <a:lnTo>
                    <a:pt x="239172" y="6095"/>
                  </a:lnTo>
                  <a:lnTo>
                    <a:pt x="240506" y="0"/>
                  </a:lnTo>
                  <a:lnTo>
                    <a:pt x="288036" y="0"/>
                  </a:lnTo>
                  <a:lnTo>
                    <a:pt x="286702" y="6095"/>
                  </a:lnTo>
                  <a:lnTo>
                    <a:pt x="283273" y="6572"/>
                  </a:lnTo>
                  <a:lnTo>
                    <a:pt x="280606" y="7620"/>
                  </a:lnTo>
                  <a:lnTo>
                    <a:pt x="278796" y="9239"/>
                  </a:lnTo>
                  <a:lnTo>
                    <a:pt x="277082" y="10953"/>
                  </a:lnTo>
                  <a:lnTo>
                    <a:pt x="276163" y="13525"/>
                  </a:lnTo>
                  <a:lnTo>
                    <a:pt x="276129" y="22193"/>
                  </a:lnTo>
                  <a:lnTo>
                    <a:pt x="277223" y="28575"/>
                  </a:lnTo>
                  <a:lnTo>
                    <a:pt x="277326" y="29051"/>
                  </a:lnTo>
                  <a:lnTo>
                    <a:pt x="279558" y="36957"/>
                  </a:lnTo>
                  <a:lnTo>
                    <a:pt x="292512" y="83820"/>
                  </a:lnTo>
                  <a:lnTo>
                    <a:pt x="307893" y="83820"/>
                  </a:lnTo>
                  <a:lnTo>
                    <a:pt x="297370" y="97536"/>
                  </a:lnTo>
                  <a:lnTo>
                    <a:pt x="289750" y="132111"/>
                  </a:lnTo>
                  <a:lnTo>
                    <a:pt x="288988" y="135445"/>
                  </a:lnTo>
                  <a:lnTo>
                    <a:pt x="288226" y="139731"/>
                  </a:lnTo>
                  <a:lnTo>
                    <a:pt x="287654" y="143541"/>
                  </a:lnTo>
                  <a:lnTo>
                    <a:pt x="287274" y="147732"/>
                  </a:lnTo>
                  <a:lnTo>
                    <a:pt x="287292" y="154209"/>
                  </a:lnTo>
                  <a:lnTo>
                    <a:pt x="287654" y="155733"/>
                  </a:lnTo>
                  <a:lnTo>
                    <a:pt x="288416" y="157067"/>
                  </a:lnTo>
                  <a:lnTo>
                    <a:pt x="289179" y="158591"/>
                  </a:lnTo>
                  <a:lnTo>
                    <a:pt x="290417" y="159639"/>
                  </a:lnTo>
                  <a:lnTo>
                    <a:pt x="292036" y="160210"/>
                  </a:lnTo>
                  <a:lnTo>
                    <a:pt x="293751" y="160877"/>
                  </a:lnTo>
                  <a:lnTo>
                    <a:pt x="296513" y="161353"/>
                  </a:lnTo>
                  <a:lnTo>
                    <a:pt x="300513" y="161544"/>
                  </a:lnTo>
                  <a:lnTo>
                    <a:pt x="299180" y="167640"/>
                  </a:lnTo>
                  <a:close/>
                </a:path>
                <a:path w="376554" h="169544">
                  <a:moveTo>
                    <a:pt x="307893" y="83820"/>
                  </a:moveTo>
                  <a:lnTo>
                    <a:pt x="292512" y="83820"/>
                  </a:lnTo>
                  <a:lnTo>
                    <a:pt x="328898" y="34766"/>
                  </a:lnTo>
                  <a:lnTo>
                    <a:pt x="332994" y="28575"/>
                  </a:lnTo>
                  <a:lnTo>
                    <a:pt x="336804" y="20574"/>
                  </a:lnTo>
                  <a:lnTo>
                    <a:pt x="337756" y="17049"/>
                  </a:lnTo>
                  <a:lnTo>
                    <a:pt x="337756" y="11620"/>
                  </a:lnTo>
                  <a:lnTo>
                    <a:pt x="328612" y="6095"/>
                  </a:lnTo>
                  <a:lnTo>
                    <a:pt x="330041" y="0"/>
                  </a:lnTo>
                  <a:lnTo>
                    <a:pt x="376047" y="0"/>
                  </a:lnTo>
                  <a:lnTo>
                    <a:pt x="374713" y="6095"/>
                  </a:lnTo>
                  <a:lnTo>
                    <a:pt x="372808" y="6667"/>
                  </a:lnTo>
                  <a:lnTo>
                    <a:pt x="371094" y="7239"/>
                  </a:lnTo>
                  <a:lnTo>
                    <a:pt x="350043" y="29051"/>
                  </a:lnTo>
                  <a:lnTo>
                    <a:pt x="345090" y="35337"/>
                  </a:lnTo>
                  <a:lnTo>
                    <a:pt x="307893" y="83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506955" y="2426715"/>
            <a:ext cx="151765" cy="156210"/>
          </a:xfrm>
          <a:custGeom>
            <a:avLst/>
            <a:gdLst/>
            <a:ahLst/>
            <a:cxnLst/>
            <a:rect l="l" t="t" r="r" b="b"/>
            <a:pathLst>
              <a:path w="151765" h="156210">
                <a:moveTo>
                  <a:pt x="151257" y="69850"/>
                </a:moveTo>
                <a:lnTo>
                  <a:pt x="84302" y="69850"/>
                </a:lnTo>
                <a:lnTo>
                  <a:pt x="84302" y="0"/>
                </a:lnTo>
                <a:lnTo>
                  <a:pt x="66865" y="0"/>
                </a:lnTo>
                <a:lnTo>
                  <a:pt x="66865" y="69850"/>
                </a:lnTo>
                <a:lnTo>
                  <a:pt x="0" y="69850"/>
                </a:lnTo>
                <a:lnTo>
                  <a:pt x="0" y="86360"/>
                </a:lnTo>
                <a:lnTo>
                  <a:pt x="66865" y="86360"/>
                </a:lnTo>
                <a:lnTo>
                  <a:pt x="66865" y="156210"/>
                </a:lnTo>
                <a:lnTo>
                  <a:pt x="84302" y="156210"/>
                </a:lnTo>
                <a:lnTo>
                  <a:pt x="84302" y="86360"/>
                </a:lnTo>
                <a:lnTo>
                  <a:pt x="151257" y="86360"/>
                </a:lnTo>
                <a:lnTo>
                  <a:pt x="151257" y="69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46235" y="2458211"/>
            <a:ext cx="94392" cy="1203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61035" y="3075432"/>
            <a:ext cx="136874" cy="16763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6995160" y="3136391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5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5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33380" y="3067811"/>
            <a:ext cx="305371" cy="22860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7633703" y="3092716"/>
            <a:ext cx="151765" cy="156210"/>
          </a:xfrm>
          <a:custGeom>
            <a:avLst/>
            <a:gdLst/>
            <a:ahLst/>
            <a:cxnLst/>
            <a:rect l="l" t="t" r="r" b="b"/>
            <a:pathLst>
              <a:path w="151765" h="156210">
                <a:moveTo>
                  <a:pt x="151257" y="69850"/>
                </a:moveTo>
                <a:lnTo>
                  <a:pt x="84302" y="69850"/>
                </a:lnTo>
                <a:lnTo>
                  <a:pt x="84302" y="0"/>
                </a:lnTo>
                <a:lnTo>
                  <a:pt x="66865" y="0"/>
                </a:lnTo>
                <a:lnTo>
                  <a:pt x="66865" y="69850"/>
                </a:lnTo>
                <a:lnTo>
                  <a:pt x="0" y="69850"/>
                </a:lnTo>
                <a:lnTo>
                  <a:pt x="0" y="86360"/>
                </a:lnTo>
                <a:lnTo>
                  <a:pt x="66865" y="86360"/>
                </a:lnTo>
                <a:lnTo>
                  <a:pt x="66865" y="156210"/>
                </a:lnTo>
                <a:lnTo>
                  <a:pt x="84302" y="156210"/>
                </a:lnTo>
                <a:lnTo>
                  <a:pt x="84302" y="86360"/>
                </a:lnTo>
                <a:lnTo>
                  <a:pt x="151257" y="86360"/>
                </a:lnTo>
                <a:lnTo>
                  <a:pt x="151257" y="69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873651" y="3070860"/>
            <a:ext cx="509905" cy="173990"/>
            <a:chOff x="7873651" y="3070860"/>
            <a:chExt cx="509905" cy="173990"/>
          </a:xfrm>
        </p:grpSpPr>
        <p:sp>
          <p:nvSpPr>
            <p:cNvPr id="17" name="object 17"/>
            <p:cNvSpPr/>
            <p:nvPr/>
          </p:nvSpPr>
          <p:spPr>
            <a:xfrm>
              <a:off x="7873651" y="3075432"/>
              <a:ext cx="386715" cy="169545"/>
            </a:xfrm>
            <a:custGeom>
              <a:avLst/>
              <a:gdLst/>
              <a:ahLst/>
              <a:cxnLst/>
              <a:rect l="l" t="t" r="r" b="b"/>
              <a:pathLst>
                <a:path w="386715" h="169544">
                  <a:moveTo>
                    <a:pt x="39624" y="169164"/>
                  </a:moveTo>
                  <a:lnTo>
                    <a:pt x="20383" y="169164"/>
                  </a:lnTo>
                  <a:lnTo>
                    <a:pt x="14299" y="26289"/>
                  </a:lnTo>
                  <a:lnTo>
                    <a:pt x="13620" y="20764"/>
                  </a:lnTo>
                  <a:lnTo>
                    <a:pt x="0" y="6095"/>
                  </a:lnTo>
                  <a:lnTo>
                    <a:pt x="1333" y="0"/>
                  </a:lnTo>
                  <a:lnTo>
                    <a:pt x="52578" y="0"/>
                  </a:lnTo>
                  <a:lnTo>
                    <a:pt x="51244" y="6095"/>
                  </a:lnTo>
                  <a:lnTo>
                    <a:pt x="47625" y="6477"/>
                  </a:lnTo>
                  <a:lnTo>
                    <a:pt x="44672" y="7524"/>
                  </a:lnTo>
                  <a:lnTo>
                    <a:pt x="37025" y="24669"/>
                  </a:lnTo>
                  <a:lnTo>
                    <a:pt x="37140" y="43719"/>
                  </a:lnTo>
                  <a:lnTo>
                    <a:pt x="38195" y="88011"/>
                  </a:lnTo>
                  <a:lnTo>
                    <a:pt x="38195" y="139731"/>
                  </a:lnTo>
                  <a:lnTo>
                    <a:pt x="53915" y="139731"/>
                  </a:lnTo>
                  <a:lnTo>
                    <a:pt x="39624" y="169164"/>
                  </a:lnTo>
                  <a:close/>
                </a:path>
                <a:path w="386715" h="169544">
                  <a:moveTo>
                    <a:pt x="53915" y="139731"/>
                  </a:moveTo>
                  <a:lnTo>
                    <a:pt x="39433" y="139731"/>
                  </a:lnTo>
                  <a:lnTo>
                    <a:pt x="107346" y="0"/>
                  </a:lnTo>
                  <a:lnTo>
                    <a:pt x="125825" y="0"/>
                  </a:lnTo>
                  <a:lnTo>
                    <a:pt x="125825" y="33813"/>
                  </a:lnTo>
                  <a:lnTo>
                    <a:pt x="105346" y="33813"/>
                  </a:lnTo>
                  <a:lnTo>
                    <a:pt x="53915" y="139731"/>
                  </a:lnTo>
                  <a:close/>
                </a:path>
                <a:path w="386715" h="169544">
                  <a:moveTo>
                    <a:pt x="140427" y="139731"/>
                  </a:moveTo>
                  <a:lnTo>
                    <a:pt x="126015" y="139731"/>
                  </a:lnTo>
                  <a:lnTo>
                    <a:pt x="175736" y="43719"/>
                  </a:lnTo>
                  <a:lnTo>
                    <a:pt x="177641" y="40195"/>
                  </a:lnTo>
                  <a:lnTo>
                    <a:pt x="179546" y="36004"/>
                  </a:lnTo>
                  <a:lnTo>
                    <a:pt x="181641" y="31051"/>
                  </a:lnTo>
                  <a:lnTo>
                    <a:pt x="183737" y="26289"/>
                  </a:lnTo>
                  <a:lnTo>
                    <a:pt x="184668" y="22479"/>
                  </a:lnTo>
                  <a:lnTo>
                    <a:pt x="184689" y="11525"/>
                  </a:lnTo>
                  <a:lnTo>
                    <a:pt x="180689" y="7524"/>
                  </a:lnTo>
                  <a:lnTo>
                    <a:pt x="172497" y="6095"/>
                  </a:lnTo>
                  <a:lnTo>
                    <a:pt x="173831" y="0"/>
                  </a:lnTo>
                  <a:lnTo>
                    <a:pt x="224123" y="0"/>
                  </a:lnTo>
                  <a:lnTo>
                    <a:pt x="222694" y="6095"/>
                  </a:lnTo>
                  <a:lnTo>
                    <a:pt x="218979" y="6667"/>
                  </a:lnTo>
                  <a:lnTo>
                    <a:pt x="215360" y="8763"/>
                  </a:lnTo>
                  <a:lnTo>
                    <a:pt x="211843" y="12477"/>
                  </a:lnTo>
                  <a:lnTo>
                    <a:pt x="208502" y="16097"/>
                  </a:lnTo>
                  <a:lnTo>
                    <a:pt x="203930" y="23145"/>
                  </a:lnTo>
                  <a:lnTo>
                    <a:pt x="140427" y="139731"/>
                  </a:lnTo>
                  <a:close/>
                </a:path>
                <a:path w="386715" h="169544">
                  <a:moveTo>
                    <a:pt x="269462" y="167640"/>
                  </a:moveTo>
                  <a:lnTo>
                    <a:pt x="223837" y="167640"/>
                  </a:lnTo>
                  <a:lnTo>
                    <a:pt x="224980" y="161639"/>
                  </a:lnTo>
                  <a:lnTo>
                    <a:pt x="227552" y="160877"/>
                  </a:lnTo>
                  <a:lnTo>
                    <a:pt x="229838" y="159734"/>
                  </a:lnTo>
                  <a:lnTo>
                    <a:pt x="231933" y="158115"/>
                  </a:lnTo>
                  <a:lnTo>
                    <a:pt x="234029" y="156591"/>
                  </a:lnTo>
                  <a:lnTo>
                    <a:pt x="236791" y="154019"/>
                  </a:lnTo>
                  <a:lnTo>
                    <a:pt x="240125" y="150209"/>
                  </a:lnTo>
                  <a:lnTo>
                    <a:pt x="243088" y="146890"/>
                  </a:lnTo>
                  <a:lnTo>
                    <a:pt x="246971" y="142374"/>
                  </a:lnTo>
                  <a:lnTo>
                    <a:pt x="251765" y="136680"/>
                  </a:lnTo>
                  <a:lnTo>
                    <a:pt x="257460" y="129825"/>
                  </a:lnTo>
                  <a:lnTo>
                    <a:pt x="296322" y="83534"/>
                  </a:lnTo>
                  <a:lnTo>
                    <a:pt x="278225" y="33051"/>
                  </a:lnTo>
                  <a:lnTo>
                    <a:pt x="259556" y="6095"/>
                  </a:lnTo>
                  <a:lnTo>
                    <a:pt x="260889" y="0"/>
                  </a:lnTo>
                  <a:lnTo>
                    <a:pt x="310515" y="0"/>
                  </a:lnTo>
                  <a:lnTo>
                    <a:pt x="309086" y="6095"/>
                  </a:lnTo>
                  <a:lnTo>
                    <a:pt x="305657" y="6762"/>
                  </a:lnTo>
                  <a:lnTo>
                    <a:pt x="302799" y="8001"/>
                  </a:lnTo>
                  <a:lnTo>
                    <a:pt x="300704" y="9810"/>
                  </a:lnTo>
                  <a:lnTo>
                    <a:pt x="298608" y="11715"/>
                  </a:lnTo>
                  <a:lnTo>
                    <a:pt x="297673" y="14096"/>
                  </a:lnTo>
                  <a:lnTo>
                    <a:pt x="297561" y="23145"/>
                  </a:lnTo>
                  <a:lnTo>
                    <a:pt x="298989" y="29718"/>
                  </a:lnTo>
                  <a:lnTo>
                    <a:pt x="311848" y="67246"/>
                  </a:lnTo>
                  <a:lnTo>
                    <a:pt x="328249" y="67246"/>
                  </a:lnTo>
                  <a:lnTo>
                    <a:pt x="317468" y="80105"/>
                  </a:lnTo>
                  <a:lnTo>
                    <a:pt x="323311" y="96393"/>
                  </a:lnTo>
                  <a:lnTo>
                    <a:pt x="302037" y="96393"/>
                  </a:lnTo>
                  <a:lnTo>
                    <a:pt x="274034" y="131445"/>
                  </a:lnTo>
                  <a:lnTo>
                    <a:pt x="262128" y="156114"/>
                  </a:lnTo>
                  <a:lnTo>
                    <a:pt x="262890" y="158305"/>
                  </a:lnTo>
                  <a:lnTo>
                    <a:pt x="264414" y="159448"/>
                  </a:lnTo>
                  <a:lnTo>
                    <a:pt x="265938" y="160686"/>
                  </a:lnTo>
                  <a:lnTo>
                    <a:pt x="268033" y="161448"/>
                  </a:lnTo>
                  <a:lnTo>
                    <a:pt x="270795" y="161639"/>
                  </a:lnTo>
                  <a:lnTo>
                    <a:pt x="269462" y="167640"/>
                  </a:lnTo>
                  <a:close/>
                </a:path>
                <a:path w="386715" h="169544">
                  <a:moveTo>
                    <a:pt x="328249" y="67246"/>
                  </a:moveTo>
                  <a:lnTo>
                    <a:pt x="311848" y="67246"/>
                  </a:lnTo>
                  <a:lnTo>
                    <a:pt x="334518" y="38481"/>
                  </a:lnTo>
                  <a:lnTo>
                    <a:pt x="338137" y="34194"/>
                  </a:lnTo>
                  <a:lnTo>
                    <a:pt x="340899" y="30575"/>
                  </a:lnTo>
                  <a:lnTo>
                    <a:pt x="342804" y="27717"/>
                  </a:lnTo>
                  <a:lnTo>
                    <a:pt x="344805" y="24955"/>
                  </a:lnTo>
                  <a:lnTo>
                    <a:pt x="346233" y="22479"/>
                  </a:lnTo>
                  <a:lnTo>
                    <a:pt x="347113" y="20233"/>
                  </a:lnTo>
                  <a:lnTo>
                    <a:pt x="347948" y="18192"/>
                  </a:lnTo>
                  <a:lnTo>
                    <a:pt x="348329" y="16192"/>
                  </a:lnTo>
                  <a:lnTo>
                    <a:pt x="348329" y="12382"/>
                  </a:lnTo>
                  <a:lnTo>
                    <a:pt x="347662" y="10477"/>
                  </a:lnTo>
                  <a:lnTo>
                    <a:pt x="346245" y="8763"/>
                  </a:lnTo>
                  <a:lnTo>
                    <a:pt x="344995" y="7334"/>
                  </a:lnTo>
                  <a:lnTo>
                    <a:pt x="342804" y="6477"/>
                  </a:lnTo>
                  <a:lnTo>
                    <a:pt x="339566" y="6095"/>
                  </a:lnTo>
                  <a:lnTo>
                    <a:pt x="340899" y="0"/>
                  </a:lnTo>
                  <a:lnTo>
                    <a:pt x="386715" y="0"/>
                  </a:lnTo>
                  <a:lnTo>
                    <a:pt x="385381" y="6095"/>
                  </a:lnTo>
                  <a:lnTo>
                    <a:pt x="382905" y="6953"/>
                  </a:lnTo>
                  <a:lnTo>
                    <a:pt x="380619" y="8191"/>
                  </a:lnTo>
                  <a:lnTo>
                    <a:pt x="354044" y="36480"/>
                  </a:lnTo>
                  <a:lnTo>
                    <a:pt x="328249" y="67246"/>
                  </a:lnTo>
                  <a:close/>
                </a:path>
                <a:path w="386715" h="169544">
                  <a:moveTo>
                    <a:pt x="124396" y="169164"/>
                  </a:moveTo>
                  <a:lnTo>
                    <a:pt x="105441" y="169164"/>
                  </a:lnTo>
                  <a:lnTo>
                    <a:pt x="105534" y="67246"/>
                  </a:lnTo>
                  <a:lnTo>
                    <a:pt x="105727" y="57114"/>
                  </a:lnTo>
                  <a:lnTo>
                    <a:pt x="106084" y="45602"/>
                  </a:lnTo>
                  <a:lnTo>
                    <a:pt x="106584" y="33813"/>
                  </a:lnTo>
                  <a:lnTo>
                    <a:pt x="125825" y="33813"/>
                  </a:lnTo>
                  <a:lnTo>
                    <a:pt x="125725" y="96393"/>
                  </a:lnTo>
                  <a:lnTo>
                    <a:pt x="125587" y="106572"/>
                  </a:lnTo>
                  <a:lnTo>
                    <a:pt x="125262" y="122085"/>
                  </a:lnTo>
                  <a:lnTo>
                    <a:pt x="124777" y="139731"/>
                  </a:lnTo>
                  <a:lnTo>
                    <a:pt x="140427" y="139731"/>
                  </a:lnTo>
                  <a:lnTo>
                    <a:pt x="124396" y="169164"/>
                  </a:lnTo>
                  <a:close/>
                </a:path>
                <a:path w="386715" h="169544">
                  <a:moveTo>
                    <a:pt x="354425" y="167640"/>
                  </a:moveTo>
                  <a:lnTo>
                    <a:pt x="304800" y="167640"/>
                  </a:lnTo>
                  <a:lnTo>
                    <a:pt x="306038" y="161639"/>
                  </a:lnTo>
                  <a:lnTo>
                    <a:pt x="309848" y="161163"/>
                  </a:lnTo>
                  <a:lnTo>
                    <a:pt x="312801" y="159924"/>
                  </a:lnTo>
                  <a:lnTo>
                    <a:pt x="314801" y="157829"/>
                  </a:lnTo>
                  <a:lnTo>
                    <a:pt x="316801" y="155924"/>
                  </a:lnTo>
                  <a:lnTo>
                    <a:pt x="317754" y="153257"/>
                  </a:lnTo>
                  <a:lnTo>
                    <a:pt x="317754" y="145256"/>
                  </a:lnTo>
                  <a:lnTo>
                    <a:pt x="316801" y="139922"/>
                  </a:lnTo>
                  <a:lnTo>
                    <a:pt x="314801" y="133921"/>
                  </a:lnTo>
                  <a:lnTo>
                    <a:pt x="302037" y="96393"/>
                  </a:lnTo>
                  <a:lnTo>
                    <a:pt x="323311" y="96393"/>
                  </a:lnTo>
                  <a:lnTo>
                    <a:pt x="335375" y="130016"/>
                  </a:lnTo>
                  <a:lnTo>
                    <a:pt x="338137" y="137636"/>
                  </a:lnTo>
                  <a:lnTo>
                    <a:pt x="340328" y="143351"/>
                  </a:lnTo>
                  <a:lnTo>
                    <a:pt x="342042" y="147256"/>
                  </a:lnTo>
                  <a:lnTo>
                    <a:pt x="343757" y="151257"/>
                  </a:lnTo>
                  <a:lnTo>
                    <a:pt x="345281" y="154209"/>
                  </a:lnTo>
                  <a:lnTo>
                    <a:pt x="346680" y="156114"/>
                  </a:lnTo>
                  <a:lnTo>
                    <a:pt x="347662" y="157543"/>
                  </a:lnTo>
                  <a:lnTo>
                    <a:pt x="348710" y="158591"/>
                  </a:lnTo>
                  <a:lnTo>
                    <a:pt x="350996" y="160115"/>
                  </a:lnTo>
                  <a:lnTo>
                    <a:pt x="352996" y="160877"/>
                  </a:lnTo>
                  <a:lnTo>
                    <a:pt x="355663" y="161639"/>
                  </a:lnTo>
                  <a:lnTo>
                    <a:pt x="354425" y="167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76844" y="3070860"/>
              <a:ext cx="106680" cy="173736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8476488" y="3092716"/>
            <a:ext cx="151765" cy="156210"/>
          </a:xfrm>
          <a:custGeom>
            <a:avLst/>
            <a:gdLst/>
            <a:ahLst/>
            <a:cxnLst/>
            <a:rect l="l" t="t" r="r" b="b"/>
            <a:pathLst>
              <a:path w="151765" h="156210">
                <a:moveTo>
                  <a:pt x="151257" y="69850"/>
                </a:moveTo>
                <a:lnTo>
                  <a:pt x="84289" y="69850"/>
                </a:lnTo>
                <a:lnTo>
                  <a:pt x="84289" y="0"/>
                </a:lnTo>
                <a:lnTo>
                  <a:pt x="66865" y="0"/>
                </a:lnTo>
                <a:lnTo>
                  <a:pt x="66865" y="69850"/>
                </a:lnTo>
                <a:lnTo>
                  <a:pt x="0" y="69850"/>
                </a:lnTo>
                <a:lnTo>
                  <a:pt x="0" y="86360"/>
                </a:lnTo>
                <a:lnTo>
                  <a:pt x="66865" y="86360"/>
                </a:lnTo>
                <a:lnTo>
                  <a:pt x="66865" y="156210"/>
                </a:lnTo>
                <a:lnTo>
                  <a:pt x="84289" y="156210"/>
                </a:lnTo>
                <a:lnTo>
                  <a:pt x="84289" y="86360"/>
                </a:lnTo>
                <a:lnTo>
                  <a:pt x="151257" y="86360"/>
                </a:lnTo>
                <a:lnTo>
                  <a:pt x="151257" y="69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15756" y="3124200"/>
            <a:ext cx="94392" cy="12039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42748" y="3741420"/>
            <a:ext cx="136874" cy="167639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6976859" y="3802379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5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5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15092" y="3733800"/>
            <a:ext cx="305371" cy="228600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7613904" y="3758691"/>
            <a:ext cx="151765" cy="156210"/>
          </a:xfrm>
          <a:custGeom>
            <a:avLst/>
            <a:gdLst/>
            <a:ahLst/>
            <a:cxnLst/>
            <a:rect l="l" t="t" r="r" b="b"/>
            <a:pathLst>
              <a:path w="151765" h="156210">
                <a:moveTo>
                  <a:pt x="151257" y="69850"/>
                </a:moveTo>
                <a:lnTo>
                  <a:pt x="84289" y="69850"/>
                </a:lnTo>
                <a:lnTo>
                  <a:pt x="84289" y="0"/>
                </a:lnTo>
                <a:lnTo>
                  <a:pt x="66865" y="0"/>
                </a:lnTo>
                <a:lnTo>
                  <a:pt x="66865" y="69850"/>
                </a:lnTo>
                <a:lnTo>
                  <a:pt x="0" y="69850"/>
                </a:lnTo>
                <a:lnTo>
                  <a:pt x="0" y="86360"/>
                </a:lnTo>
                <a:lnTo>
                  <a:pt x="66865" y="86360"/>
                </a:lnTo>
                <a:lnTo>
                  <a:pt x="66865" y="156210"/>
                </a:lnTo>
                <a:lnTo>
                  <a:pt x="84289" y="156210"/>
                </a:lnTo>
                <a:lnTo>
                  <a:pt x="84289" y="86360"/>
                </a:lnTo>
                <a:lnTo>
                  <a:pt x="151257" y="86360"/>
                </a:lnTo>
                <a:lnTo>
                  <a:pt x="151257" y="69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7844028" y="3733800"/>
            <a:ext cx="499745" cy="177165"/>
            <a:chOff x="7844028" y="3733800"/>
            <a:chExt cx="499745" cy="177165"/>
          </a:xfrm>
        </p:grpSpPr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44028" y="3733800"/>
              <a:ext cx="123444" cy="17678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975758" y="3741419"/>
              <a:ext cx="367665" cy="169545"/>
            </a:xfrm>
            <a:custGeom>
              <a:avLst/>
              <a:gdLst/>
              <a:ahLst/>
              <a:cxnLst/>
              <a:rect l="l" t="t" r="r" b="b"/>
              <a:pathLst>
                <a:path w="367665" h="169545">
                  <a:moveTo>
                    <a:pt x="39624" y="169164"/>
                  </a:moveTo>
                  <a:lnTo>
                    <a:pt x="20383" y="169164"/>
                  </a:lnTo>
                  <a:lnTo>
                    <a:pt x="14299" y="26289"/>
                  </a:lnTo>
                  <a:lnTo>
                    <a:pt x="14202" y="25336"/>
                  </a:lnTo>
                  <a:lnTo>
                    <a:pt x="0" y="6095"/>
                  </a:lnTo>
                  <a:lnTo>
                    <a:pt x="1333" y="0"/>
                  </a:lnTo>
                  <a:lnTo>
                    <a:pt x="52578" y="0"/>
                  </a:lnTo>
                  <a:lnTo>
                    <a:pt x="51244" y="6095"/>
                  </a:lnTo>
                  <a:lnTo>
                    <a:pt x="47625" y="6477"/>
                  </a:lnTo>
                  <a:lnTo>
                    <a:pt x="44672" y="7524"/>
                  </a:lnTo>
                  <a:lnTo>
                    <a:pt x="36957" y="25336"/>
                  </a:lnTo>
                  <a:lnTo>
                    <a:pt x="37056" y="40195"/>
                  </a:lnTo>
                  <a:lnTo>
                    <a:pt x="38195" y="88011"/>
                  </a:lnTo>
                  <a:lnTo>
                    <a:pt x="38195" y="139731"/>
                  </a:lnTo>
                  <a:lnTo>
                    <a:pt x="53915" y="139731"/>
                  </a:lnTo>
                  <a:lnTo>
                    <a:pt x="39624" y="169164"/>
                  </a:lnTo>
                  <a:close/>
                </a:path>
                <a:path w="367665" h="169545">
                  <a:moveTo>
                    <a:pt x="53915" y="139731"/>
                  </a:moveTo>
                  <a:lnTo>
                    <a:pt x="39433" y="139731"/>
                  </a:lnTo>
                  <a:lnTo>
                    <a:pt x="107346" y="0"/>
                  </a:lnTo>
                  <a:lnTo>
                    <a:pt x="125825" y="0"/>
                  </a:lnTo>
                  <a:lnTo>
                    <a:pt x="125825" y="33813"/>
                  </a:lnTo>
                  <a:lnTo>
                    <a:pt x="105346" y="33813"/>
                  </a:lnTo>
                  <a:lnTo>
                    <a:pt x="53915" y="139731"/>
                  </a:lnTo>
                  <a:close/>
                </a:path>
                <a:path w="367665" h="169545">
                  <a:moveTo>
                    <a:pt x="140427" y="139731"/>
                  </a:moveTo>
                  <a:lnTo>
                    <a:pt x="126015" y="139731"/>
                  </a:lnTo>
                  <a:lnTo>
                    <a:pt x="175736" y="43719"/>
                  </a:lnTo>
                  <a:lnTo>
                    <a:pt x="177641" y="40195"/>
                  </a:lnTo>
                  <a:lnTo>
                    <a:pt x="179546" y="36004"/>
                  </a:lnTo>
                  <a:lnTo>
                    <a:pt x="181641" y="31051"/>
                  </a:lnTo>
                  <a:lnTo>
                    <a:pt x="183737" y="26289"/>
                  </a:lnTo>
                  <a:lnTo>
                    <a:pt x="184785" y="22002"/>
                  </a:lnTo>
                  <a:lnTo>
                    <a:pt x="184785" y="11620"/>
                  </a:lnTo>
                  <a:lnTo>
                    <a:pt x="180689" y="7524"/>
                  </a:lnTo>
                  <a:lnTo>
                    <a:pt x="172497" y="6095"/>
                  </a:lnTo>
                  <a:lnTo>
                    <a:pt x="173831" y="0"/>
                  </a:lnTo>
                  <a:lnTo>
                    <a:pt x="224123" y="0"/>
                  </a:lnTo>
                  <a:lnTo>
                    <a:pt x="222694" y="6095"/>
                  </a:lnTo>
                  <a:lnTo>
                    <a:pt x="218979" y="6667"/>
                  </a:lnTo>
                  <a:lnTo>
                    <a:pt x="215360" y="8763"/>
                  </a:lnTo>
                  <a:lnTo>
                    <a:pt x="211931" y="12382"/>
                  </a:lnTo>
                  <a:lnTo>
                    <a:pt x="208502" y="16097"/>
                  </a:lnTo>
                  <a:lnTo>
                    <a:pt x="203930" y="23145"/>
                  </a:lnTo>
                  <a:lnTo>
                    <a:pt x="140427" y="139731"/>
                  </a:lnTo>
                  <a:close/>
                </a:path>
                <a:path w="367665" h="169545">
                  <a:moveTo>
                    <a:pt x="124396" y="169164"/>
                  </a:moveTo>
                  <a:lnTo>
                    <a:pt x="105441" y="169164"/>
                  </a:lnTo>
                  <a:lnTo>
                    <a:pt x="105513" y="68358"/>
                  </a:lnTo>
                  <a:lnTo>
                    <a:pt x="105727" y="57114"/>
                  </a:lnTo>
                  <a:lnTo>
                    <a:pt x="106084" y="45602"/>
                  </a:lnTo>
                  <a:lnTo>
                    <a:pt x="106584" y="33813"/>
                  </a:lnTo>
                  <a:lnTo>
                    <a:pt x="125825" y="33813"/>
                  </a:lnTo>
                  <a:lnTo>
                    <a:pt x="125768" y="93185"/>
                  </a:lnTo>
                  <a:lnTo>
                    <a:pt x="125587" y="106572"/>
                  </a:lnTo>
                  <a:lnTo>
                    <a:pt x="125262" y="122085"/>
                  </a:lnTo>
                  <a:lnTo>
                    <a:pt x="124777" y="139731"/>
                  </a:lnTo>
                  <a:lnTo>
                    <a:pt x="140427" y="139731"/>
                  </a:lnTo>
                  <a:lnTo>
                    <a:pt x="124396" y="169164"/>
                  </a:lnTo>
                  <a:close/>
                </a:path>
                <a:path w="367665" h="169545">
                  <a:moveTo>
                    <a:pt x="236315" y="76200"/>
                  </a:moveTo>
                  <a:lnTo>
                    <a:pt x="266033" y="48768"/>
                  </a:lnTo>
                  <a:lnTo>
                    <a:pt x="271272" y="48863"/>
                  </a:lnTo>
                  <a:lnTo>
                    <a:pt x="275367" y="50577"/>
                  </a:lnTo>
                  <a:lnTo>
                    <a:pt x="278415" y="54006"/>
                  </a:lnTo>
                  <a:lnTo>
                    <a:pt x="281463" y="57531"/>
                  </a:lnTo>
                  <a:lnTo>
                    <a:pt x="282987" y="62198"/>
                  </a:lnTo>
                  <a:lnTo>
                    <a:pt x="282987" y="62484"/>
                  </a:lnTo>
                  <a:lnTo>
                    <a:pt x="255936" y="62484"/>
                  </a:lnTo>
                  <a:lnTo>
                    <a:pt x="253460" y="62579"/>
                  </a:lnTo>
                  <a:lnTo>
                    <a:pt x="250793" y="63627"/>
                  </a:lnTo>
                  <a:lnTo>
                    <a:pt x="247935" y="65532"/>
                  </a:lnTo>
                  <a:lnTo>
                    <a:pt x="245078" y="67627"/>
                  </a:lnTo>
                  <a:lnTo>
                    <a:pt x="241268" y="71151"/>
                  </a:lnTo>
                  <a:lnTo>
                    <a:pt x="236315" y="76200"/>
                  </a:lnTo>
                  <a:close/>
                </a:path>
                <a:path w="367665" h="169545">
                  <a:moveTo>
                    <a:pt x="301425" y="154019"/>
                  </a:moveTo>
                  <a:lnTo>
                    <a:pt x="284416" y="154019"/>
                  </a:lnTo>
                  <a:lnTo>
                    <a:pt x="288131" y="152685"/>
                  </a:lnTo>
                  <a:lnTo>
                    <a:pt x="292131" y="149923"/>
                  </a:lnTo>
                  <a:lnTo>
                    <a:pt x="296132" y="147256"/>
                  </a:lnTo>
                  <a:lnTo>
                    <a:pt x="300323" y="143256"/>
                  </a:lnTo>
                  <a:lnTo>
                    <a:pt x="304800" y="137731"/>
                  </a:lnTo>
                  <a:lnTo>
                    <a:pt x="309341" y="132207"/>
                  </a:lnTo>
                  <a:lnTo>
                    <a:pt x="312896" y="126968"/>
                  </a:lnTo>
                  <a:lnTo>
                    <a:pt x="315563" y="121824"/>
                  </a:lnTo>
                  <a:lnTo>
                    <a:pt x="318230" y="116776"/>
                  </a:lnTo>
                  <a:lnTo>
                    <a:pt x="320421" y="110394"/>
                  </a:lnTo>
                  <a:lnTo>
                    <a:pt x="333851" y="50292"/>
                  </a:lnTo>
                  <a:lnTo>
                    <a:pt x="355092" y="50292"/>
                  </a:lnTo>
                  <a:lnTo>
                    <a:pt x="337089" y="128016"/>
                  </a:lnTo>
                  <a:lnTo>
                    <a:pt x="335579" y="135064"/>
                  </a:lnTo>
                  <a:lnTo>
                    <a:pt x="316706" y="135064"/>
                  </a:lnTo>
                  <a:lnTo>
                    <a:pt x="310762" y="143318"/>
                  </a:lnTo>
                  <a:lnTo>
                    <a:pt x="304942" y="150375"/>
                  </a:lnTo>
                  <a:lnTo>
                    <a:pt x="301425" y="154019"/>
                  </a:lnTo>
                  <a:close/>
                </a:path>
                <a:path w="367665" h="169545">
                  <a:moveTo>
                    <a:pt x="279082" y="169164"/>
                  </a:moveTo>
                  <a:lnTo>
                    <a:pt x="263842" y="169164"/>
                  </a:lnTo>
                  <a:lnTo>
                    <a:pt x="258032" y="167068"/>
                  </a:lnTo>
                  <a:lnTo>
                    <a:pt x="253936" y="162687"/>
                  </a:lnTo>
                  <a:lnTo>
                    <a:pt x="249840" y="158400"/>
                  </a:lnTo>
                  <a:lnTo>
                    <a:pt x="247777" y="152400"/>
                  </a:lnTo>
                  <a:lnTo>
                    <a:pt x="247745" y="139446"/>
                  </a:lnTo>
                  <a:lnTo>
                    <a:pt x="248983" y="132207"/>
                  </a:lnTo>
                  <a:lnTo>
                    <a:pt x="251483" y="121824"/>
                  </a:lnTo>
                  <a:lnTo>
                    <a:pt x="259270" y="90582"/>
                  </a:lnTo>
                  <a:lnTo>
                    <a:pt x="261556" y="81819"/>
                  </a:lnTo>
                  <a:lnTo>
                    <a:pt x="262507" y="76200"/>
                  </a:lnTo>
                  <a:lnTo>
                    <a:pt x="255936" y="62484"/>
                  </a:lnTo>
                  <a:lnTo>
                    <a:pt x="282987" y="62484"/>
                  </a:lnTo>
                  <a:lnTo>
                    <a:pt x="282987" y="74485"/>
                  </a:lnTo>
                  <a:lnTo>
                    <a:pt x="281749" y="82391"/>
                  </a:lnTo>
                  <a:lnTo>
                    <a:pt x="279177" y="91821"/>
                  </a:lnTo>
                  <a:lnTo>
                    <a:pt x="273748" y="112680"/>
                  </a:lnTo>
                  <a:lnTo>
                    <a:pt x="268986" y="143922"/>
                  </a:lnTo>
                  <a:lnTo>
                    <a:pt x="269938" y="147923"/>
                  </a:lnTo>
                  <a:lnTo>
                    <a:pt x="271898" y="150375"/>
                  </a:lnTo>
                  <a:lnTo>
                    <a:pt x="273748" y="152781"/>
                  </a:lnTo>
                  <a:lnTo>
                    <a:pt x="276796" y="154019"/>
                  </a:lnTo>
                  <a:lnTo>
                    <a:pt x="301425" y="154019"/>
                  </a:lnTo>
                  <a:lnTo>
                    <a:pt x="299207" y="156305"/>
                  </a:lnTo>
                  <a:lnTo>
                    <a:pt x="293751" y="160972"/>
                  </a:lnTo>
                  <a:lnTo>
                    <a:pt x="286512" y="166497"/>
                  </a:lnTo>
                  <a:lnTo>
                    <a:pt x="279082" y="169164"/>
                  </a:lnTo>
                  <a:close/>
                </a:path>
                <a:path w="367665" h="169545">
                  <a:moveTo>
                    <a:pt x="337851" y="169164"/>
                  </a:moveTo>
                  <a:lnTo>
                    <a:pt x="326898" y="169164"/>
                  </a:lnTo>
                  <a:lnTo>
                    <a:pt x="322897" y="167640"/>
                  </a:lnTo>
                  <a:lnTo>
                    <a:pt x="319849" y="164211"/>
                  </a:lnTo>
                  <a:lnTo>
                    <a:pt x="316801" y="160877"/>
                  </a:lnTo>
                  <a:lnTo>
                    <a:pt x="315277" y="156305"/>
                  </a:lnTo>
                  <a:lnTo>
                    <a:pt x="315277" y="146208"/>
                  </a:lnTo>
                  <a:lnTo>
                    <a:pt x="316325" y="141351"/>
                  </a:lnTo>
                  <a:lnTo>
                    <a:pt x="318230" y="135921"/>
                  </a:lnTo>
                  <a:lnTo>
                    <a:pt x="316706" y="135064"/>
                  </a:lnTo>
                  <a:lnTo>
                    <a:pt x="335579" y="135064"/>
                  </a:lnTo>
                  <a:lnTo>
                    <a:pt x="335375" y="136017"/>
                  </a:lnTo>
                  <a:lnTo>
                    <a:pt x="334528" y="141351"/>
                  </a:lnTo>
                  <a:lnTo>
                    <a:pt x="334622" y="150375"/>
                  </a:lnTo>
                  <a:lnTo>
                    <a:pt x="334994" y="151923"/>
                  </a:lnTo>
                  <a:lnTo>
                    <a:pt x="337185" y="154876"/>
                  </a:lnTo>
                  <a:lnTo>
                    <a:pt x="338804" y="155543"/>
                  </a:lnTo>
                  <a:lnTo>
                    <a:pt x="359495" y="155543"/>
                  </a:lnTo>
                  <a:lnTo>
                    <a:pt x="357366" y="157591"/>
                  </a:lnTo>
                  <a:lnTo>
                    <a:pt x="352837" y="161413"/>
                  </a:lnTo>
                  <a:lnTo>
                    <a:pt x="348710" y="164306"/>
                  </a:lnTo>
                  <a:lnTo>
                    <a:pt x="343471" y="167640"/>
                  </a:lnTo>
                  <a:lnTo>
                    <a:pt x="337851" y="169164"/>
                  </a:lnTo>
                  <a:close/>
                </a:path>
                <a:path w="367665" h="169545">
                  <a:moveTo>
                    <a:pt x="359495" y="155543"/>
                  </a:moveTo>
                  <a:lnTo>
                    <a:pt x="343566" y="155543"/>
                  </a:lnTo>
                  <a:lnTo>
                    <a:pt x="346138" y="154495"/>
                  </a:lnTo>
                  <a:lnTo>
                    <a:pt x="348900" y="152400"/>
                  </a:lnTo>
                  <a:lnTo>
                    <a:pt x="351758" y="150304"/>
                  </a:lnTo>
                  <a:lnTo>
                    <a:pt x="355742" y="146208"/>
                  </a:lnTo>
                  <a:lnTo>
                    <a:pt x="360711" y="140208"/>
                  </a:lnTo>
                  <a:lnTo>
                    <a:pt x="367665" y="147161"/>
                  </a:lnTo>
                  <a:lnTo>
                    <a:pt x="362305" y="152840"/>
                  </a:lnTo>
                  <a:lnTo>
                    <a:pt x="359495" y="155543"/>
                  </a:lnTo>
                  <a:close/>
                </a:path>
                <a:path w="367665" h="169545">
                  <a:moveTo>
                    <a:pt x="284416" y="154019"/>
                  </a:moveTo>
                  <a:lnTo>
                    <a:pt x="276796" y="154019"/>
                  </a:lnTo>
                  <a:lnTo>
                    <a:pt x="280987" y="153924"/>
                  </a:lnTo>
                  <a:lnTo>
                    <a:pt x="284416" y="154019"/>
                  </a:lnTo>
                  <a:close/>
                </a:path>
                <a:path w="367665" h="169545">
                  <a:moveTo>
                    <a:pt x="343566" y="155543"/>
                  </a:moveTo>
                  <a:lnTo>
                    <a:pt x="338804" y="155543"/>
                  </a:lnTo>
                  <a:lnTo>
                    <a:pt x="341090" y="155448"/>
                  </a:lnTo>
                  <a:lnTo>
                    <a:pt x="343566" y="1555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8430755" y="3758691"/>
            <a:ext cx="151765" cy="156210"/>
          </a:xfrm>
          <a:custGeom>
            <a:avLst/>
            <a:gdLst/>
            <a:ahLst/>
            <a:cxnLst/>
            <a:rect l="l" t="t" r="r" b="b"/>
            <a:pathLst>
              <a:path w="151765" h="156210">
                <a:moveTo>
                  <a:pt x="151257" y="69850"/>
                </a:moveTo>
                <a:lnTo>
                  <a:pt x="84302" y="69850"/>
                </a:lnTo>
                <a:lnTo>
                  <a:pt x="84302" y="0"/>
                </a:lnTo>
                <a:lnTo>
                  <a:pt x="66865" y="0"/>
                </a:lnTo>
                <a:lnTo>
                  <a:pt x="66865" y="69850"/>
                </a:lnTo>
                <a:lnTo>
                  <a:pt x="0" y="69850"/>
                </a:lnTo>
                <a:lnTo>
                  <a:pt x="0" y="86360"/>
                </a:lnTo>
                <a:lnTo>
                  <a:pt x="66865" y="86360"/>
                </a:lnTo>
                <a:lnTo>
                  <a:pt x="66865" y="156210"/>
                </a:lnTo>
                <a:lnTo>
                  <a:pt x="84302" y="156210"/>
                </a:lnTo>
                <a:lnTo>
                  <a:pt x="84302" y="86360"/>
                </a:lnTo>
                <a:lnTo>
                  <a:pt x="151257" y="86360"/>
                </a:lnTo>
                <a:lnTo>
                  <a:pt x="151257" y="69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68511" y="3790188"/>
            <a:ext cx="94392" cy="12039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97893" y="5160264"/>
            <a:ext cx="139446" cy="22860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61032" y="5943600"/>
            <a:ext cx="94392" cy="120396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619448" y="1031197"/>
            <a:ext cx="8188959" cy="50946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7145" marR="58419">
              <a:lnSpc>
                <a:spcPct val="102099"/>
              </a:lnSpc>
              <a:spcBef>
                <a:spcPts val="80"/>
              </a:spcBef>
            </a:pPr>
            <a:r>
              <a:rPr sz="1950" spc="15" dirty="0">
                <a:latin typeface="Calibri"/>
                <a:cs typeface="Calibri"/>
              </a:rPr>
              <a:t>Una </a:t>
            </a:r>
            <a:r>
              <a:rPr sz="1950" spc="10" dirty="0">
                <a:latin typeface="Calibri"/>
                <a:cs typeface="Calibri"/>
              </a:rPr>
              <a:t>classe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modelli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spaziali</a:t>
            </a:r>
            <a:r>
              <a:rPr sz="1950" spc="15" dirty="0">
                <a:latin typeface="Calibri"/>
                <a:cs typeface="Calibri"/>
              </a:rPr>
              <a:t> ampiamente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utilizzata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per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trattare 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l’autocorrelazione</a:t>
            </a:r>
            <a:r>
              <a:rPr sz="1950" spc="7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spaziale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è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quella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modelli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autoregressivi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simultanei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(SAR).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buClr>
                <a:srgbClr val="822333"/>
              </a:buClr>
              <a:buAutoNum type="alphaUcPeriod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Modello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Lag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Spaziale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822333"/>
              </a:buClr>
              <a:buFont typeface="Calibri"/>
              <a:buAutoNum type="alphaUcPeriod"/>
            </a:pPr>
            <a:endParaRPr sz="23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buClr>
                <a:srgbClr val="822333"/>
              </a:buClr>
              <a:buAutoNum type="alphaUcPeriod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Modello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</a:t>
            </a:r>
            <a:r>
              <a:rPr sz="1950" spc="10" dirty="0">
                <a:latin typeface="Calibri"/>
                <a:cs typeface="Calibri"/>
              </a:rPr>
              <a:t> Lag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Spaziale sulle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X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822333"/>
              </a:buClr>
              <a:buFont typeface="Calibri"/>
              <a:buAutoNum type="alphaUcPeriod"/>
            </a:pPr>
            <a:endParaRPr sz="23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buClr>
                <a:srgbClr val="822333"/>
              </a:buClr>
              <a:buAutoNum type="alphaUcPeriod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Modello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Errore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Spaziale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822333"/>
              </a:buClr>
              <a:buFont typeface="Calibri"/>
              <a:buAutoNum type="alphaUcPeriod"/>
            </a:pPr>
            <a:endParaRPr sz="23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buClr>
                <a:srgbClr val="822333"/>
              </a:buClr>
              <a:buAutoNum type="alphaUcPeriod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Modelli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Derivati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852169" algn="l"/>
              </a:tabLst>
            </a:pPr>
            <a:r>
              <a:rPr sz="1950" spc="15" dirty="0">
                <a:latin typeface="Calibri"/>
                <a:cs typeface="Calibri"/>
              </a:rPr>
              <a:t>dove	</a:t>
            </a:r>
            <a:r>
              <a:rPr sz="1950" spc="10" dirty="0">
                <a:latin typeface="Calibri"/>
                <a:cs typeface="Calibri"/>
              </a:rPr>
              <a:t>è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il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vettore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coefficienti</a:t>
            </a:r>
            <a:r>
              <a:rPr sz="1950" spc="6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regressione,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i="1" spc="25" dirty="0">
                <a:latin typeface="Calibri"/>
                <a:cs typeface="Calibri"/>
              </a:rPr>
              <a:t>W</a:t>
            </a:r>
            <a:r>
              <a:rPr sz="1950" i="1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la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matrice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dei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pesi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spaziali,</a:t>
            </a:r>
            <a:endParaRPr sz="1950">
              <a:latin typeface="Calibri"/>
              <a:cs typeface="Calibri"/>
            </a:endParaRPr>
          </a:p>
          <a:p>
            <a:pPr marL="760730" marR="1242695" indent="-201295">
              <a:lnSpc>
                <a:spcPts val="2870"/>
              </a:lnSpc>
              <a:spcBef>
                <a:spcPts val="90"/>
              </a:spcBef>
              <a:tabLst>
                <a:tab pos="1468120" algn="l"/>
              </a:tabLst>
            </a:pPr>
            <a:r>
              <a:rPr sz="1950" i="1" spc="15" dirty="0">
                <a:latin typeface="Calibri"/>
                <a:cs typeface="Calibri"/>
              </a:rPr>
              <a:t>ρ</a:t>
            </a:r>
            <a:r>
              <a:rPr sz="1950" i="1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,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θ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,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λ	</a:t>
            </a:r>
            <a:r>
              <a:rPr sz="1950" spc="5" dirty="0">
                <a:latin typeface="Calibri"/>
                <a:cs typeface="Calibri"/>
              </a:rPr>
              <a:t>i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parametri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spaziali,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i="1" spc="15" dirty="0">
                <a:latin typeface="Calibri"/>
                <a:cs typeface="Calibri"/>
              </a:rPr>
              <a:t>u </a:t>
            </a:r>
            <a:r>
              <a:rPr sz="1950" i="1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il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vettore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degli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errori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spaziali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 </a:t>
            </a:r>
            <a:r>
              <a:rPr sz="1950" spc="-4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il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vettore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degli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errori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indipendenti</a:t>
            </a:r>
            <a:r>
              <a:rPr sz="1950" spc="6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normalmente</a:t>
            </a:r>
            <a:r>
              <a:rPr sz="1950" spc="7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distribuiti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26781" y="6826245"/>
            <a:ext cx="152273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Regressione</a:t>
            </a:r>
            <a:r>
              <a:rPr sz="1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Spaziale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Pagina</a:t>
            </a:r>
            <a:r>
              <a:rPr spc="20" dirty="0"/>
              <a:t> </a:t>
            </a:r>
            <a:fld id="{81D60167-4931-47E6-BA6A-407CBD079E47}" type="slidenum">
              <a:rPr spc="5" dirty="0"/>
              <a:t>11</a:t>
            </a:fld>
            <a:endParaRPr spc="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068" y="482547"/>
            <a:ext cx="413257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/>
              <a:t>Selezione</a:t>
            </a:r>
            <a:r>
              <a:rPr sz="2200" spc="-15" dirty="0"/>
              <a:t> </a:t>
            </a:r>
            <a:r>
              <a:rPr sz="2200" spc="-5" dirty="0"/>
              <a:t>del</a:t>
            </a:r>
            <a:r>
              <a:rPr sz="2200" spc="-40" dirty="0"/>
              <a:t> </a:t>
            </a:r>
            <a:r>
              <a:rPr sz="2200" dirty="0"/>
              <a:t>Modello</a:t>
            </a:r>
            <a:r>
              <a:rPr sz="2200" spc="-25" dirty="0"/>
              <a:t> </a:t>
            </a:r>
            <a:r>
              <a:rPr sz="2200" dirty="0"/>
              <a:t>Spaziale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624114" y="1032793"/>
            <a:ext cx="7415530" cy="14382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565275" marR="619125" indent="-1553210">
              <a:lnSpc>
                <a:spcPct val="102099"/>
              </a:lnSpc>
              <a:spcBef>
                <a:spcPts val="80"/>
              </a:spcBef>
            </a:pPr>
            <a:r>
              <a:rPr sz="1950" spc="10" dirty="0">
                <a:solidFill>
                  <a:srgbClr val="822333"/>
                </a:solidFill>
                <a:latin typeface="Calibri"/>
                <a:cs typeface="Calibri"/>
              </a:rPr>
              <a:t>Test</a:t>
            </a:r>
            <a:r>
              <a:rPr sz="1950" spc="25" dirty="0">
                <a:solidFill>
                  <a:srgbClr val="822333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822333"/>
                </a:solidFill>
                <a:latin typeface="Calibri"/>
                <a:cs typeface="Calibri"/>
              </a:rPr>
              <a:t>di</a:t>
            </a:r>
            <a:r>
              <a:rPr sz="1950" spc="20" dirty="0">
                <a:solidFill>
                  <a:srgbClr val="822333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822333"/>
                </a:solidFill>
                <a:latin typeface="Calibri"/>
                <a:cs typeface="Calibri"/>
              </a:rPr>
              <a:t>Moran:</a:t>
            </a:r>
            <a:r>
              <a:rPr sz="1950" spc="35" dirty="0">
                <a:solidFill>
                  <a:srgbClr val="822333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si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basa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sull’indice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Moran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verifica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la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presenza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 </a:t>
            </a:r>
            <a:r>
              <a:rPr sz="1950" spc="-4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autocorrelazione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spaziale</a:t>
            </a:r>
            <a:endParaRPr sz="195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1630"/>
              </a:spcBef>
            </a:pPr>
            <a:r>
              <a:rPr sz="1950" spc="10" dirty="0">
                <a:solidFill>
                  <a:srgbClr val="822333"/>
                </a:solidFill>
                <a:latin typeface="Calibri"/>
                <a:cs typeface="Calibri"/>
              </a:rPr>
              <a:t>Test</a:t>
            </a:r>
            <a:r>
              <a:rPr sz="1950" spc="20" dirty="0">
                <a:solidFill>
                  <a:srgbClr val="822333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822333"/>
                </a:solidFill>
                <a:latin typeface="Calibri"/>
                <a:cs typeface="Calibri"/>
              </a:rPr>
              <a:t>dei</a:t>
            </a:r>
            <a:r>
              <a:rPr sz="1950" spc="35" dirty="0">
                <a:solidFill>
                  <a:srgbClr val="822333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822333"/>
                </a:solidFill>
                <a:latin typeface="Calibri"/>
                <a:cs typeface="Calibri"/>
              </a:rPr>
              <a:t>Moltiplicatori</a:t>
            </a:r>
            <a:r>
              <a:rPr sz="1950" spc="40" dirty="0">
                <a:solidFill>
                  <a:srgbClr val="822333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822333"/>
                </a:solidFill>
                <a:latin typeface="Calibri"/>
                <a:cs typeface="Calibri"/>
              </a:rPr>
              <a:t>di</a:t>
            </a:r>
            <a:r>
              <a:rPr sz="1950" spc="15" dirty="0">
                <a:solidFill>
                  <a:srgbClr val="822333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822333"/>
                </a:solidFill>
                <a:latin typeface="Calibri"/>
                <a:cs typeface="Calibri"/>
              </a:rPr>
              <a:t>Lagrange:</a:t>
            </a:r>
            <a:r>
              <a:rPr sz="1950" spc="45" dirty="0">
                <a:solidFill>
                  <a:srgbClr val="822333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verifica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possibilità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introdurre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un</a:t>
            </a:r>
            <a:endParaRPr sz="1950">
              <a:latin typeface="Calibri"/>
              <a:cs typeface="Calibri"/>
            </a:endParaRPr>
          </a:p>
          <a:p>
            <a:pPr marL="3654425">
              <a:lnSpc>
                <a:spcPct val="100000"/>
              </a:lnSpc>
              <a:spcBef>
                <a:spcPts val="50"/>
              </a:spcBef>
            </a:pPr>
            <a:r>
              <a:rPr sz="1950" spc="10" dirty="0">
                <a:latin typeface="Calibri"/>
                <a:cs typeface="Calibri"/>
              </a:rPr>
              <a:t>dato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parametro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statistico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518" y="2697480"/>
            <a:ext cx="5252964" cy="32932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04754" y="6197625"/>
            <a:ext cx="526605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solidFill>
                  <a:srgbClr val="822333"/>
                </a:solidFill>
                <a:latin typeface="Calibri"/>
                <a:cs typeface="Calibri"/>
              </a:rPr>
              <a:t>Figura</a:t>
            </a:r>
            <a:r>
              <a:rPr sz="1550" spc="-5" dirty="0">
                <a:latin typeface="Calibri"/>
                <a:cs typeface="Calibri"/>
              </a:rPr>
              <a:t>: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Diagramma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di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Flusso </a:t>
            </a:r>
            <a:r>
              <a:rPr sz="1550" dirty="0">
                <a:latin typeface="Calibri"/>
                <a:cs typeface="Calibri"/>
              </a:rPr>
              <a:t>per</a:t>
            </a:r>
            <a:r>
              <a:rPr sz="1550" spc="-5" dirty="0">
                <a:latin typeface="Calibri"/>
                <a:cs typeface="Calibri"/>
              </a:rPr>
              <a:t> la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Selezione del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Modello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Spaziale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6781" y="6826245"/>
            <a:ext cx="152273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Regressione</a:t>
            </a:r>
            <a:r>
              <a:rPr sz="1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Spaziale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Pagina</a:t>
            </a:r>
            <a:r>
              <a:rPr spc="20" dirty="0"/>
              <a:t> </a:t>
            </a:r>
            <a:fld id="{81D60167-4931-47E6-BA6A-407CBD079E47}" type="slidenum">
              <a:rPr spc="5" dirty="0"/>
              <a:t>12</a:t>
            </a:fld>
            <a:endParaRPr spc="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5014" y="401813"/>
            <a:ext cx="7261859" cy="6036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Calibri"/>
                <a:cs typeface="Calibri"/>
              </a:rPr>
              <a:t>Selezione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del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Modello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Spaziale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per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Madrid: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buClr>
                <a:srgbClr val="822333"/>
              </a:buClr>
              <a:buAutoNum type="arabicParenR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Stima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del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Modello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Regressivo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Lineare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(Selezione</a:t>
            </a:r>
            <a:r>
              <a:rPr sz="1950" spc="8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delle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Variabili)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822333"/>
              </a:buClr>
              <a:buFont typeface="Calibri"/>
              <a:buAutoNum type="arabicParenR"/>
            </a:pPr>
            <a:endParaRPr sz="27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buClr>
                <a:srgbClr val="822333"/>
              </a:buClr>
              <a:buAutoNum type="arabicParenR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Scelta della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matrice dei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pesi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spaziali </a:t>
            </a:r>
            <a:r>
              <a:rPr sz="1950" i="1" spc="25" dirty="0">
                <a:latin typeface="Calibri"/>
                <a:cs typeface="Calibri"/>
              </a:rPr>
              <a:t>W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822333"/>
              </a:buClr>
              <a:buFont typeface="Calibri"/>
              <a:buAutoNum type="arabicParenR"/>
            </a:pPr>
            <a:endParaRPr sz="27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buClr>
                <a:srgbClr val="822333"/>
              </a:buClr>
              <a:buAutoNum type="arabicParenR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Test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</a:t>
            </a:r>
            <a:r>
              <a:rPr sz="1950" spc="15" dirty="0">
                <a:latin typeface="Calibri"/>
                <a:cs typeface="Calibri"/>
              </a:rPr>
              <a:t> Moran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sui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residui: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test </a:t>
            </a:r>
            <a:r>
              <a:rPr sz="1950" spc="10" dirty="0">
                <a:latin typeface="Calibri"/>
                <a:cs typeface="Calibri"/>
              </a:rPr>
              <a:t>significativo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con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i="1" spc="10" dirty="0">
                <a:latin typeface="Calibri"/>
                <a:cs typeface="Calibri"/>
              </a:rPr>
              <a:t>p</a:t>
            </a:r>
            <a:r>
              <a:rPr sz="1950" spc="10" dirty="0">
                <a:latin typeface="Calibri"/>
                <a:cs typeface="Calibri"/>
              </a:rPr>
              <a:t>-value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&lt;</a:t>
            </a:r>
            <a:r>
              <a:rPr sz="1950" spc="15" dirty="0">
                <a:latin typeface="Calibri"/>
                <a:cs typeface="Calibri"/>
              </a:rPr>
              <a:t> 0,001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822333"/>
              </a:buClr>
              <a:buFont typeface="Calibri"/>
              <a:buAutoNum type="arabicParenR"/>
            </a:pPr>
            <a:endParaRPr sz="27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5"/>
              </a:spcBef>
              <a:buClr>
                <a:srgbClr val="822333"/>
              </a:buClr>
              <a:buAutoNum type="arabicParenR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Test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LM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per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parametri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i="1" spc="15" dirty="0">
                <a:latin typeface="Calibri"/>
                <a:cs typeface="Calibri"/>
              </a:rPr>
              <a:t>ρ  </a:t>
            </a:r>
            <a:r>
              <a:rPr sz="1950" spc="10" dirty="0">
                <a:latin typeface="Calibri"/>
                <a:cs typeface="Calibri"/>
              </a:rPr>
              <a:t>e 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λ</a:t>
            </a:r>
            <a:r>
              <a:rPr sz="1950" spc="5" dirty="0">
                <a:latin typeface="Calibri"/>
                <a:cs typeface="Calibri"/>
              </a:rPr>
              <a:t> :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test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entrambi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significativi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822333"/>
              </a:buClr>
              <a:buFont typeface="Calibri"/>
              <a:buAutoNum type="arabicParenR"/>
            </a:pPr>
            <a:endParaRPr sz="27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buClr>
                <a:srgbClr val="822333"/>
              </a:buClr>
              <a:buAutoNum type="arabicParenR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Test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LM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robusti </a:t>
            </a:r>
            <a:r>
              <a:rPr sz="1950" spc="5" dirty="0">
                <a:latin typeface="Calibri"/>
                <a:cs typeface="Calibri"/>
              </a:rPr>
              <a:t>per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i="1" spc="15" dirty="0">
                <a:latin typeface="Calibri"/>
                <a:cs typeface="Calibri"/>
              </a:rPr>
              <a:t>ρ  </a:t>
            </a:r>
            <a:r>
              <a:rPr sz="1950" spc="10" dirty="0">
                <a:latin typeface="Calibri"/>
                <a:cs typeface="Calibri"/>
              </a:rPr>
              <a:t>e 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λ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: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il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parametro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λ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è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più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significativo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822333"/>
              </a:buClr>
              <a:buFont typeface="Calibri"/>
              <a:buAutoNum type="arabicParenR"/>
            </a:pPr>
            <a:endParaRPr sz="27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buClr>
                <a:srgbClr val="822333"/>
              </a:buClr>
              <a:buAutoNum type="arabicParenR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Stima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del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Modello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con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Errore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Spaziale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(SEM)</a:t>
            </a:r>
            <a:endParaRPr sz="1950">
              <a:latin typeface="Calibri"/>
              <a:cs typeface="Calibri"/>
            </a:endParaRPr>
          </a:p>
          <a:p>
            <a:pPr marL="390525" marR="5080" indent="-390525">
              <a:lnSpc>
                <a:spcPct val="210300"/>
              </a:lnSpc>
              <a:spcBef>
                <a:spcPts val="795"/>
              </a:spcBef>
              <a:buClr>
                <a:srgbClr val="822333"/>
              </a:buClr>
              <a:buAutoNum type="arabicParenR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Test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Moran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sui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residui: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test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non-significativo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con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i="1" spc="10" dirty="0">
                <a:latin typeface="Calibri"/>
                <a:cs typeface="Calibri"/>
              </a:rPr>
              <a:t>p</a:t>
            </a:r>
            <a:r>
              <a:rPr sz="1950" spc="10" dirty="0">
                <a:latin typeface="Calibri"/>
                <a:cs typeface="Calibri"/>
              </a:rPr>
              <a:t>-value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=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0,337 </a:t>
            </a:r>
            <a:r>
              <a:rPr sz="1950" spc="-4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seleziono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il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modello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SEM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6781" y="6826245"/>
            <a:ext cx="152273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Regressione</a:t>
            </a:r>
            <a:r>
              <a:rPr sz="1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Spaziale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Pagina</a:t>
            </a:r>
            <a:r>
              <a:rPr spc="20" dirty="0"/>
              <a:t> </a:t>
            </a:r>
            <a:fld id="{81D60167-4931-47E6-BA6A-407CBD079E47}" type="slidenum">
              <a:rPr spc="5" dirty="0"/>
              <a:t>13</a:t>
            </a:fld>
            <a:endParaRPr spc="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6705" y="1206455"/>
            <a:ext cx="7894320" cy="2977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822333"/>
                </a:solidFill>
                <a:latin typeface="Arial"/>
                <a:cs typeface="Arial"/>
              </a:rPr>
              <a:t>Variabili</a:t>
            </a:r>
            <a:r>
              <a:rPr sz="2200" b="1" spc="-80" dirty="0">
                <a:solidFill>
                  <a:srgbClr val="82233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822333"/>
                </a:solidFill>
                <a:latin typeface="Arial"/>
                <a:cs typeface="Arial"/>
              </a:rPr>
              <a:t>Spaziali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1950" spc="10" dirty="0">
                <a:latin typeface="Calibri"/>
                <a:cs typeface="Calibri"/>
              </a:rPr>
              <a:t>Identificano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un </a:t>
            </a:r>
            <a:r>
              <a:rPr sz="1950" spc="10" dirty="0">
                <a:latin typeface="Calibri"/>
                <a:cs typeface="Calibri"/>
              </a:rPr>
              <a:t>particolare sottomercato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spaziale.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5"/>
              </a:spcBef>
              <a:buClr>
                <a:srgbClr val="822333"/>
              </a:buClr>
              <a:buAutoNum type="alphaUcPeriod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Aree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Amministrative: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come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</a:t>
            </a:r>
            <a:r>
              <a:rPr sz="1950" spc="10" dirty="0">
                <a:latin typeface="Calibri"/>
                <a:cs typeface="Calibri"/>
              </a:rPr>
              <a:t> quartieri </a:t>
            </a:r>
            <a:r>
              <a:rPr sz="1950" spc="15" dirty="0">
                <a:latin typeface="Calibri"/>
                <a:cs typeface="Calibri"/>
              </a:rPr>
              <a:t>o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</a:t>
            </a:r>
            <a:r>
              <a:rPr sz="1950" spc="10" dirty="0">
                <a:latin typeface="Calibri"/>
                <a:cs typeface="Calibri"/>
              </a:rPr>
              <a:t> distretti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822333"/>
              </a:buClr>
              <a:buFont typeface="Calibri"/>
              <a:buAutoNum type="alphaUcPeriod"/>
            </a:pPr>
            <a:endParaRPr sz="16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buClr>
                <a:srgbClr val="822333"/>
              </a:buClr>
              <a:buAutoNum type="alphaUcPeriod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Cluster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Spaziali: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gruppi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immobili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vicini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con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caratteristiche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interne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simili</a:t>
            </a:r>
            <a:endParaRPr sz="1950">
              <a:latin typeface="Calibri"/>
              <a:cs typeface="Calibri"/>
            </a:endParaRPr>
          </a:p>
          <a:p>
            <a:pPr marL="390525" marR="632460" indent="-390525">
              <a:lnSpc>
                <a:spcPct val="152800"/>
              </a:lnSpc>
              <a:spcBef>
                <a:spcPts val="470"/>
              </a:spcBef>
              <a:buClr>
                <a:srgbClr val="822333"/>
              </a:buClr>
              <a:buAutoNum type="alphaUcPeriod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Cluster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LISA: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gruppi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immobili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vicini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con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prezzi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vendita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simili;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si </a:t>
            </a:r>
            <a:r>
              <a:rPr sz="1950" spc="-43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possono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costruire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partire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dall’indice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Moran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locale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1698" y="648737"/>
            <a:ext cx="4941570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/>
              <a:t>Regressione</a:t>
            </a:r>
            <a:r>
              <a:rPr sz="2650" spc="-65" dirty="0"/>
              <a:t> </a:t>
            </a:r>
            <a:r>
              <a:rPr sz="2650" spc="-5" dirty="0"/>
              <a:t>Spaziale</a:t>
            </a:r>
            <a:r>
              <a:rPr sz="2650" spc="-30" dirty="0"/>
              <a:t> </a:t>
            </a:r>
            <a:r>
              <a:rPr sz="2650" spc="-5" dirty="0"/>
              <a:t>Implicita</a:t>
            </a:r>
            <a:endParaRPr sz="2650"/>
          </a:p>
        </p:txBody>
      </p:sp>
      <p:sp>
        <p:nvSpPr>
          <p:cNvPr id="4" name="object 4"/>
          <p:cNvSpPr/>
          <p:nvPr/>
        </p:nvSpPr>
        <p:spPr>
          <a:xfrm>
            <a:off x="4234529" y="4431792"/>
            <a:ext cx="501650" cy="170815"/>
          </a:xfrm>
          <a:custGeom>
            <a:avLst/>
            <a:gdLst/>
            <a:ahLst/>
            <a:cxnLst/>
            <a:rect l="l" t="t" r="r" b="b"/>
            <a:pathLst>
              <a:path w="501650" h="170814">
                <a:moveTo>
                  <a:pt x="103917" y="169164"/>
                </a:moveTo>
                <a:lnTo>
                  <a:pt x="0" y="169164"/>
                </a:lnTo>
                <a:lnTo>
                  <a:pt x="1333" y="163163"/>
                </a:lnTo>
                <a:lnTo>
                  <a:pt x="4476" y="162782"/>
                </a:lnTo>
                <a:lnTo>
                  <a:pt x="6858" y="162020"/>
                </a:lnTo>
                <a:lnTo>
                  <a:pt x="8382" y="160877"/>
                </a:lnTo>
                <a:lnTo>
                  <a:pt x="9905" y="159829"/>
                </a:lnTo>
                <a:lnTo>
                  <a:pt x="11239" y="158305"/>
                </a:lnTo>
                <a:lnTo>
                  <a:pt x="12287" y="156305"/>
                </a:lnTo>
                <a:lnTo>
                  <a:pt x="13430" y="154400"/>
                </a:lnTo>
                <a:lnTo>
                  <a:pt x="14382" y="151923"/>
                </a:lnTo>
                <a:lnTo>
                  <a:pt x="15240" y="149066"/>
                </a:lnTo>
                <a:lnTo>
                  <a:pt x="16192" y="146304"/>
                </a:lnTo>
                <a:lnTo>
                  <a:pt x="17525" y="140779"/>
                </a:lnTo>
                <a:lnTo>
                  <a:pt x="19240" y="132588"/>
                </a:lnTo>
                <a:lnTo>
                  <a:pt x="40195" y="38100"/>
                </a:lnTo>
                <a:lnTo>
                  <a:pt x="42005" y="30003"/>
                </a:lnTo>
                <a:lnTo>
                  <a:pt x="42862" y="23431"/>
                </a:lnTo>
                <a:lnTo>
                  <a:pt x="42862" y="14573"/>
                </a:lnTo>
                <a:lnTo>
                  <a:pt x="41909" y="11906"/>
                </a:lnTo>
                <a:lnTo>
                  <a:pt x="38100" y="8858"/>
                </a:lnTo>
                <a:lnTo>
                  <a:pt x="35051" y="8000"/>
                </a:lnTo>
                <a:lnTo>
                  <a:pt x="30860" y="7619"/>
                </a:lnTo>
                <a:lnTo>
                  <a:pt x="32194" y="1524"/>
                </a:lnTo>
                <a:lnTo>
                  <a:pt x="81248" y="1524"/>
                </a:lnTo>
                <a:lnTo>
                  <a:pt x="79914" y="7619"/>
                </a:lnTo>
                <a:lnTo>
                  <a:pt x="76866" y="8382"/>
                </a:lnTo>
                <a:lnTo>
                  <a:pt x="74580" y="9239"/>
                </a:lnTo>
                <a:lnTo>
                  <a:pt x="35718" y="158496"/>
                </a:lnTo>
                <a:lnTo>
                  <a:pt x="65912" y="158496"/>
                </a:lnTo>
                <a:lnTo>
                  <a:pt x="71437" y="158591"/>
                </a:lnTo>
                <a:lnTo>
                  <a:pt x="106688" y="158591"/>
                </a:lnTo>
                <a:lnTo>
                  <a:pt x="103917" y="169164"/>
                </a:lnTo>
                <a:close/>
              </a:path>
              <a:path w="501650" h="170814">
                <a:moveTo>
                  <a:pt x="106688" y="158591"/>
                </a:moveTo>
                <a:lnTo>
                  <a:pt x="71437" y="158591"/>
                </a:lnTo>
                <a:lnTo>
                  <a:pt x="75818" y="158115"/>
                </a:lnTo>
                <a:lnTo>
                  <a:pt x="78962" y="156972"/>
                </a:lnTo>
                <a:lnTo>
                  <a:pt x="82105" y="156019"/>
                </a:lnTo>
                <a:lnTo>
                  <a:pt x="85058" y="154114"/>
                </a:lnTo>
                <a:lnTo>
                  <a:pt x="87915" y="151257"/>
                </a:lnTo>
                <a:lnTo>
                  <a:pt x="90773" y="148494"/>
                </a:lnTo>
                <a:lnTo>
                  <a:pt x="93535" y="144684"/>
                </a:lnTo>
                <a:lnTo>
                  <a:pt x="98869" y="135159"/>
                </a:lnTo>
                <a:lnTo>
                  <a:pt x="101631" y="129158"/>
                </a:lnTo>
                <a:lnTo>
                  <a:pt x="104393" y="121919"/>
                </a:lnTo>
                <a:lnTo>
                  <a:pt x="116300" y="121919"/>
                </a:lnTo>
                <a:lnTo>
                  <a:pt x="106688" y="158591"/>
                </a:lnTo>
                <a:close/>
              </a:path>
              <a:path w="501650" h="170814">
                <a:moveTo>
                  <a:pt x="183260" y="169164"/>
                </a:moveTo>
                <a:lnTo>
                  <a:pt x="134111" y="169164"/>
                </a:lnTo>
                <a:lnTo>
                  <a:pt x="135445" y="163067"/>
                </a:lnTo>
                <a:lnTo>
                  <a:pt x="138588" y="162686"/>
                </a:lnTo>
                <a:lnTo>
                  <a:pt x="140969" y="161925"/>
                </a:lnTo>
                <a:lnTo>
                  <a:pt x="142493" y="160782"/>
                </a:lnTo>
                <a:lnTo>
                  <a:pt x="144017" y="159734"/>
                </a:lnTo>
                <a:lnTo>
                  <a:pt x="145351" y="158210"/>
                </a:lnTo>
                <a:lnTo>
                  <a:pt x="146399" y="156209"/>
                </a:lnTo>
                <a:lnTo>
                  <a:pt x="147542" y="154305"/>
                </a:lnTo>
                <a:lnTo>
                  <a:pt x="148494" y="151828"/>
                </a:lnTo>
                <a:lnTo>
                  <a:pt x="149351" y="148971"/>
                </a:lnTo>
                <a:lnTo>
                  <a:pt x="150304" y="146208"/>
                </a:lnTo>
                <a:lnTo>
                  <a:pt x="151637" y="140779"/>
                </a:lnTo>
                <a:lnTo>
                  <a:pt x="153352" y="132588"/>
                </a:lnTo>
                <a:lnTo>
                  <a:pt x="176117" y="30003"/>
                </a:lnTo>
                <a:lnTo>
                  <a:pt x="176974" y="23431"/>
                </a:lnTo>
                <a:lnTo>
                  <a:pt x="176974" y="14573"/>
                </a:lnTo>
                <a:lnTo>
                  <a:pt x="176021" y="11906"/>
                </a:lnTo>
                <a:lnTo>
                  <a:pt x="172211" y="8858"/>
                </a:lnTo>
                <a:lnTo>
                  <a:pt x="169163" y="8000"/>
                </a:lnTo>
                <a:lnTo>
                  <a:pt x="164973" y="7619"/>
                </a:lnTo>
                <a:lnTo>
                  <a:pt x="166306" y="1524"/>
                </a:lnTo>
                <a:lnTo>
                  <a:pt x="215360" y="1524"/>
                </a:lnTo>
                <a:lnTo>
                  <a:pt x="214026" y="7619"/>
                </a:lnTo>
                <a:lnTo>
                  <a:pt x="210978" y="8382"/>
                </a:lnTo>
                <a:lnTo>
                  <a:pt x="208692" y="9143"/>
                </a:lnTo>
                <a:lnTo>
                  <a:pt x="175164" y="133445"/>
                </a:lnTo>
                <a:lnTo>
                  <a:pt x="172592" y="156400"/>
                </a:lnTo>
                <a:lnTo>
                  <a:pt x="173545" y="158972"/>
                </a:lnTo>
                <a:lnTo>
                  <a:pt x="177260" y="161925"/>
                </a:lnTo>
                <a:lnTo>
                  <a:pt x="180308" y="162877"/>
                </a:lnTo>
                <a:lnTo>
                  <a:pt x="184594" y="163067"/>
                </a:lnTo>
                <a:lnTo>
                  <a:pt x="183260" y="169164"/>
                </a:lnTo>
                <a:close/>
              </a:path>
              <a:path w="501650" h="170814">
                <a:moveTo>
                  <a:pt x="309921" y="160115"/>
                </a:moveTo>
                <a:lnTo>
                  <a:pt x="262890" y="160115"/>
                </a:lnTo>
                <a:lnTo>
                  <a:pt x="272510" y="160019"/>
                </a:lnTo>
                <a:lnTo>
                  <a:pt x="280421" y="159518"/>
                </a:lnTo>
                <a:lnTo>
                  <a:pt x="308203" y="127490"/>
                </a:lnTo>
                <a:lnTo>
                  <a:pt x="308324" y="121062"/>
                </a:lnTo>
                <a:lnTo>
                  <a:pt x="307466" y="116681"/>
                </a:lnTo>
                <a:lnTo>
                  <a:pt x="276320" y="86106"/>
                </a:lnTo>
                <a:lnTo>
                  <a:pt x="271271" y="82105"/>
                </a:lnTo>
                <a:lnTo>
                  <a:pt x="267271" y="78105"/>
                </a:lnTo>
                <a:lnTo>
                  <a:pt x="263270" y="74199"/>
                </a:lnTo>
                <a:lnTo>
                  <a:pt x="260032" y="69818"/>
                </a:lnTo>
                <a:lnTo>
                  <a:pt x="257651" y="64865"/>
                </a:lnTo>
                <a:lnTo>
                  <a:pt x="255269" y="60007"/>
                </a:lnTo>
                <a:lnTo>
                  <a:pt x="254031" y="54483"/>
                </a:lnTo>
                <a:lnTo>
                  <a:pt x="264939" y="17910"/>
                </a:lnTo>
                <a:lnTo>
                  <a:pt x="302269" y="430"/>
                </a:lnTo>
                <a:lnTo>
                  <a:pt x="310324" y="0"/>
                </a:lnTo>
                <a:lnTo>
                  <a:pt x="317849" y="95"/>
                </a:lnTo>
                <a:lnTo>
                  <a:pt x="352520" y="6762"/>
                </a:lnTo>
                <a:lnTo>
                  <a:pt x="351665" y="10667"/>
                </a:lnTo>
                <a:lnTo>
                  <a:pt x="309562" y="10667"/>
                </a:lnTo>
                <a:lnTo>
                  <a:pt x="302799" y="10763"/>
                </a:lnTo>
                <a:lnTo>
                  <a:pt x="275843" y="36385"/>
                </a:lnTo>
                <a:lnTo>
                  <a:pt x="275872" y="48386"/>
                </a:lnTo>
                <a:lnTo>
                  <a:pt x="277463" y="53625"/>
                </a:lnTo>
                <a:lnTo>
                  <a:pt x="280701" y="58197"/>
                </a:lnTo>
                <a:lnTo>
                  <a:pt x="283940" y="62865"/>
                </a:lnTo>
                <a:lnTo>
                  <a:pt x="290131" y="68294"/>
                </a:lnTo>
                <a:lnTo>
                  <a:pt x="299275" y="74485"/>
                </a:lnTo>
                <a:lnTo>
                  <a:pt x="307276" y="80105"/>
                </a:lnTo>
                <a:lnTo>
                  <a:pt x="329945" y="113823"/>
                </a:lnTo>
                <a:lnTo>
                  <a:pt x="329893" y="121062"/>
                </a:lnTo>
                <a:lnTo>
                  <a:pt x="314158" y="156912"/>
                </a:lnTo>
                <a:lnTo>
                  <a:pt x="309921" y="160115"/>
                </a:lnTo>
                <a:close/>
              </a:path>
              <a:path w="501650" h="170814">
                <a:moveTo>
                  <a:pt x="345662" y="38100"/>
                </a:moveTo>
                <a:lnTo>
                  <a:pt x="333851" y="38100"/>
                </a:lnTo>
                <a:lnTo>
                  <a:pt x="333565" y="31241"/>
                </a:lnTo>
                <a:lnTo>
                  <a:pt x="332517" y="25812"/>
                </a:lnTo>
                <a:lnTo>
                  <a:pt x="309562" y="10667"/>
                </a:lnTo>
                <a:lnTo>
                  <a:pt x="351665" y="10667"/>
                </a:lnTo>
                <a:lnTo>
                  <a:pt x="345662" y="38100"/>
                </a:lnTo>
                <a:close/>
              </a:path>
              <a:path w="501650" h="170814">
                <a:moveTo>
                  <a:pt x="272700" y="170688"/>
                </a:moveTo>
                <a:lnTo>
                  <a:pt x="265271" y="170688"/>
                </a:lnTo>
                <a:lnTo>
                  <a:pt x="257175" y="170116"/>
                </a:lnTo>
                <a:lnTo>
                  <a:pt x="239649" y="167830"/>
                </a:lnTo>
                <a:lnTo>
                  <a:pt x="231838" y="166211"/>
                </a:lnTo>
                <a:lnTo>
                  <a:pt x="224980" y="164210"/>
                </a:lnTo>
                <a:lnTo>
                  <a:pt x="232314" y="131064"/>
                </a:lnTo>
                <a:lnTo>
                  <a:pt x="244125" y="131064"/>
                </a:lnTo>
                <a:lnTo>
                  <a:pt x="244125" y="140969"/>
                </a:lnTo>
                <a:lnTo>
                  <a:pt x="246507" y="148208"/>
                </a:lnTo>
                <a:lnTo>
                  <a:pt x="251078" y="152971"/>
                </a:lnTo>
                <a:lnTo>
                  <a:pt x="255746" y="157733"/>
                </a:lnTo>
                <a:lnTo>
                  <a:pt x="262890" y="160115"/>
                </a:lnTo>
                <a:lnTo>
                  <a:pt x="309921" y="160115"/>
                </a:lnTo>
                <a:lnTo>
                  <a:pt x="308711" y="161030"/>
                </a:lnTo>
                <a:lnTo>
                  <a:pt x="302513" y="164496"/>
                </a:lnTo>
                <a:lnTo>
                  <a:pt x="295779" y="167232"/>
                </a:lnTo>
                <a:lnTo>
                  <a:pt x="288571" y="169164"/>
                </a:lnTo>
                <a:lnTo>
                  <a:pt x="280881" y="170310"/>
                </a:lnTo>
                <a:lnTo>
                  <a:pt x="272700" y="170688"/>
                </a:lnTo>
                <a:close/>
              </a:path>
              <a:path w="501650" h="170814">
                <a:moveTo>
                  <a:pt x="404336" y="169164"/>
                </a:moveTo>
                <a:lnTo>
                  <a:pt x="354139" y="169164"/>
                </a:lnTo>
                <a:lnTo>
                  <a:pt x="355473" y="163163"/>
                </a:lnTo>
                <a:lnTo>
                  <a:pt x="358044" y="162972"/>
                </a:lnTo>
                <a:lnTo>
                  <a:pt x="360425" y="161925"/>
                </a:lnTo>
                <a:lnTo>
                  <a:pt x="362711" y="160210"/>
                </a:lnTo>
                <a:lnTo>
                  <a:pt x="364998" y="158591"/>
                </a:lnTo>
                <a:lnTo>
                  <a:pt x="367379" y="156114"/>
                </a:lnTo>
                <a:lnTo>
                  <a:pt x="369855" y="152685"/>
                </a:lnTo>
                <a:lnTo>
                  <a:pt x="372427" y="149351"/>
                </a:lnTo>
                <a:lnTo>
                  <a:pt x="375951" y="143732"/>
                </a:lnTo>
                <a:lnTo>
                  <a:pt x="380523" y="135731"/>
                </a:lnTo>
                <a:lnTo>
                  <a:pt x="459200" y="0"/>
                </a:lnTo>
                <a:lnTo>
                  <a:pt x="477774" y="0"/>
                </a:lnTo>
                <a:lnTo>
                  <a:pt x="479454" y="25908"/>
                </a:lnTo>
                <a:lnTo>
                  <a:pt x="458533" y="25908"/>
                </a:lnTo>
                <a:lnTo>
                  <a:pt x="414813" y="103632"/>
                </a:lnTo>
                <a:lnTo>
                  <a:pt x="484494" y="103632"/>
                </a:lnTo>
                <a:lnTo>
                  <a:pt x="485186" y="114300"/>
                </a:lnTo>
                <a:lnTo>
                  <a:pt x="409289" y="114300"/>
                </a:lnTo>
                <a:lnTo>
                  <a:pt x="402526" y="126206"/>
                </a:lnTo>
                <a:lnTo>
                  <a:pt x="393287" y="148113"/>
                </a:lnTo>
                <a:lnTo>
                  <a:pt x="393287" y="157924"/>
                </a:lnTo>
                <a:lnTo>
                  <a:pt x="397478" y="162020"/>
                </a:lnTo>
                <a:lnTo>
                  <a:pt x="405669" y="163163"/>
                </a:lnTo>
                <a:lnTo>
                  <a:pt x="404336" y="169164"/>
                </a:lnTo>
                <a:close/>
              </a:path>
              <a:path w="501650" h="170814">
                <a:moveTo>
                  <a:pt x="484494" y="103632"/>
                </a:moveTo>
                <a:lnTo>
                  <a:pt x="462819" y="103632"/>
                </a:lnTo>
                <a:lnTo>
                  <a:pt x="460724" y="63912"/>
                </a:lnTo>
                <a:lnTo>
                  <a:pt x="460533" y="58578"/>
                </a:lnTo>
                <a:lnTo>
                  <a:pt x="460343" y="51816"/>
                </a:lnTo>
                <a:lnTo>
                  <a:pt x="459962" y="35528"/>
                </a:lnTo>
                <a:lnTo>
                  <a:pt x="459867" y="25908"/>
                </a:lnTo>
                <a:lnTo>
                  <a:pt x="479454" y="25908"/>
                </a:lnTo>
                <a:lnTo>
                  <a:pt x="484494" y="103632"/>
                </a:lnTo>
                <a:close/>
              </a:path>
              <a:path w="501650" h="170814">
                <a:moveTo>
                  <a:pt x="499871" y="169164"/>
                </a:moveTo>
                <a:lnTo>
                  <a:pt x="448817" y="169164"/>
                </a:lnTo>
                <a:lnTo>
                  <a:pt x="450151" y="163067"/>
                </a:lnTo>
                <a:lnTo>
                  <a:pt x="455009" y="162782"/>
                </a:lnTo>
                <a:lnTo>
                  <a:pt x="458628" y="160972"/>
                </a:lnTo>
                <a:lnTo>
                  <a:pt x="461009" y="157638"/>
                </a:lnTo>
                <a:lnTo>
                  <a:pt x="463391" y="154400"/>
                </a:lnTo>
                <a:lnTo>
                  <a:pt x="464384" y="149351"/>
                </a:lnTo>
                <a:lnTo>
                  <a:pt x="464438" y="133731"/>
                </a:lnTo>
                <a:lnTo>
                  <a:pt x="464153" y="129921"/>
                </a:lnTo>
                <a:lnTo>
                  <a:pt x="463295" y="114300"/>
                </a:lnTo>
                <a:lnTo>
                  <a:pt x="485186" y="114300"/>
                </a:lnTo>
                <a:lnTo>
                  <a:pt x="486665" y="137159"/>
                </a:lnTo>
                <a:lnTo>
                  <a:pt x="487013" y="143160"/>
                </a:lnTo>
                <a:lnTo>
                  <a:pt x="487760" y="148113"/>
                </a:lnTo>
                <a:lnTo>
                  <a:pt x="501205" y="163163"/>
                </a:lnTo>
                <a:lnTo>
                  <a:pt x="499871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0996" y="4494276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4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4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8741" y="4433316"/>
            <a:ext cx="81248" cy="16763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413248" y="4494276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4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4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8424" y="4424171"/>
            <a:ext cx="219213" cy="23164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37645" y="4457252"/>
            <a:ext cx="123253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4825" algn="l"/>
                <a:tab pos="1155065" algn="l"/>
              </a:tabLst>
            </a:pPr>
            <a:r>
              <a:rPr sz="1450" spc="100" dirty="0">
                <a:latin typeface="Cambria Math"/>
                <a:cs typeface="Cambria Math"/>
              </a:rPr>
              <a:t>i	i	i</a:t>
            </a:r>
            <a:endParaRPr sz="1450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8213" y="4424171"/>
            <a:ext cx="227742" cy="23164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73011" y="4415027"/>
            <a:ext cx="160020" cy="2285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29938" y="4483607"/>
            <a:ext cx="175450" cy="11887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0459" y="4424171"/>
            <a:ext cx="219214" cy="231648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7869935" y="4520184"/>
            <a:ext cx="151765" cy="17145"/>
          </a:xfrm>
          <a:custGeom>
            <a:avLst/>
            <a:gdLst/>
            <a:ahLst/>
            <a:cxnLst/>
            <a:rect l="l" t="t" r="r" b="b"/>
            <a:pathLst>
              <a:path w="151765" h="17145">
                <a:moveTo>
                  <a:pt x="151257" y="16764"/>
                </a:moveTo>
                <a:lnTo>
                  <a:pt x="0" y="16764"/>
                </a:lnTo>
                <a:lnTo>
                  <a:pt x="0" y="0"/>
                </a:lnTo>
                <a:lnTo>
                  <a:pt x="151257" y="0"/>
                </a:lnTo>
                <a:lnTo>
                  <a:pt x="151257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7869" y="4424171"/>
            <a:ext cx="227742" cy="23164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372854" y="4303304"/>
            <a:ext cx="3086100" cy="929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5285">
              <a:lnSpc>
                <a:spcPts val="1520"/>
              </a:lnSpc>
              <a:spcBef>
                <a:spcPts val="90"/>
              </a:spcBef>
            </a:pPr>
            <a:r>
              <a:rPr sz="1450" spc="125" dirty="0">
                <a:latin typeface="Cambria Math"/>
                <a:cs typeface="Cambria Math"/>
              </a:rPr>
              <a:t>n</a:t>
            </a:r>
            <a:endParaRPr sz="1450">
              <a:latin typeface="Cambria Math"/>
              <a:cs typeface="Cambria Math"/>
            </a:endParaRPr>
          </a:p>
          <a:p>
            <a:pPr marL="375285">
              <a:lnSpc>
                <a:spcPts val="1520"/>
              </a:lnSpc>
              <a:tabLst>
                <a:tab pos="926465" algn="l"/>
                <a:tab pos="1318260" algn="l"/>
              </a:tabLst>
            </a:pPr>
            <a:r>
              <a:rPr sz="1450" spc="105" dirty="0">
                <a:latin typeface="Cambria Math"/>
                <a:cs typeface="Cambria Math"/>
              </a:rPr>
              <a:t>j=1	</a:t>
            </a:r>
            <a:r>
              <a:rPr sz="2175" spc="284" baseline="3831" dirty="0">
                <a:latin typeface="Cambria Math"/>
                <a:cs typeface="Cambria Math"/>
              </a:rPr>
              <a:t>ij	</a:t>
            </a:r>
            <a:r>
              <a:rPr sz="2175" spc="427" baseline="3831" dirty="0">
                <a:latin typeface="Cambria Math"/>
                <a:cs typeface="Cambria Math"/>
              </a:rPr>
              <a:t>j</a:t>
            </a:r>
            <a:endParaRPr sz="2175" baseline="3831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media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della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variabile risposta,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37579" y="4303304"/>
            <a:ext cx="22225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08915" algn="l"/>
              </a:tabLst>
            </a:pPr>
            <a:r>
              <a:rPr sz="145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11834" y="5052059"/>
            <a:ext cx="175450" cy="11887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535609" y="4905233"/>
            <a:ext cx="25800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645795" algn="l"/>
              </a:tabLst>
            </a:pPr>
            <a:r>
              <a:rPr sz="1950" spc="10" dirty="0">
                <a:latin typeface="Calibri"/>
                <a:cs typeface="Calibri"/>
              </a:rPr>
              <a:t>con	</a:t>
            </a:r>
            <a:r>
              <a:rPr sz="2175" spc="284" baseline="-15325" dirty="0">
                <a:latin typeface="Cambria Math"/>
                <a:cs typeface="Cambria Math"/>
              </a:rPr>
              <a:t>ij</a:t>
            </a:r>
            <a:r>
              <a:rPr sz="2175" spc="359" baseline="-15325" dirty="0">
                <a:latin typeface="Cambria Math"/>
                <a:cs typeface="Cambria Math"/>
              </a:rPr>
              <a:t> </a:t>
            </a:r>
            <a:r>
              <a:rPr sz="1950" spc="15" dirty="0">
                <a:latin typeface="Calibri"/>
                <a:cs typeface="Calibri"/>
              </a:rPr>
              <a:t>peso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spaziale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i="1" spc="5" dirty="0">
                <a:latin typeface="Calibri"/>
                <a:cs typeface="Calibri"/>
              </a:rPr>
              <a:t>ij</a:t>
            </a:r>
            <a:r>
              <a:rPr sz="1950" i="1" spc="-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,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82201" y="5010912"/>
            <a:ext cx="137795" cy="212090"/>
            <a:chOff x="6182201" y="5010912"/>
            <a:chExt cx="137795" cy="21209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82201" y="5050536"/>
              <a:ext cx="136060" cy="17221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211823" y="5010912"/>
              <a:ext cx="108585" cy="12700"/>
            </a:xfrm>
            <a:custGeom>
              <a:avLst/>
              <a:gdLst/>
              <a:ahLst/>
              <a:cxnLst/>
              <a:rect l="l" t="t" r="r" b="b"/>
              <a:pathLst>
                <a:path w="108585" h="12700">
                  <a:moveTo>
                    <a:pt x="108109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108109" y="0"/>
                  </a:lnTo>
                  <a:lnTo>
                    <a:pt x="108109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44029" y="5519928"/>
            <a:ext cx="136060" cy="17221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520929" y="5374631"/>
            <a:ext cx="5799455" cy="9353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54685">
              <a:lnSpc>
                <a:spcPct val="100000"/>
              </a:lnSpc>
              <a:spcBef>
                <a:spcPts val="130"/>
              </a:spcBef>
            </a:pPr>
            <a:r>
              <a:rPr sz="2175" spc="150" baseline="-15325" dirty="0">
                <a:latin typeface="Cambria Math"/>
                <a:cs typeface="Cambria Math"/>
              </a:rPr>
              <a:t>i</a:t>
            </a:r>
            <a:r>
              <a:rPr sz="2175" spc="427" baseline="-15325" dirty="0">
                <a:latin typeface="Cambria Math"/>
                <a:cs typeface="Cambria Math"/>
              </a:rPr>
              <a:t> </a:t>
            </a:r>
            <a:r>
              <a:rPr sz="1950" spc="10" dirty="0">
                <a:latin typeface="Calibri"/>
                <a:cs typeface="Calibri"/>
              </a:rPr>
              <a:t>valore </a:t>
            </a:r>
            <a:r>
              <a:rPr sz="1950" i="1" spc="10" dirty="0">
                <a:latin typeface="Calibri"/>
                <a:cs typeface="Calibri"/>
              </a:rPr>
              <a:t>i</a:t>
            </a:r>
            <a:r>
              <a:rPr sz="1950" spc="10" dirty="0">
                <a:latin typeface="Calibri"/>
                <a:cs typeface="Calibri"/>
              </a:rPr>
              <a:t>-esimo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della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risposta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Cluster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LISA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hanno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mostrato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capacità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previsive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migliori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70175" y="5952744"/>
            <a:ext cx="1112520" cy="478790"/>
          </a:xfrm>
          <a:custGeom>
            <a:avLst/>
            <a:gdLst/>
            <a:ahLst/>
            <a:cxnLst/>
            <a:rect l="l" t="t" r="r" b="b"/>
            <a:pathLst>
              <a:path w="1112520" h="478789">
                <a:moveTo>
                  <a:pt x="873251" y="478535"/>
                </a:moveTo>
                <a:lnTo>
                  <a:pt x="873251" y="358139"/>
                </a:lnTo>
                <a:lnTo>
                  <a:pt x="0" y="358139"/>
                </a:lnTo>
                <a:lnTo>
                  <a:pt x="0" y="120395"/>
                </a:lnTo>
                <a:lnTo>
                  <a:pt x="873251" y="120395"/>
                </a:lnTo>
                <a:lnTo>
                  <a:pt x="873251" y="0"/>
                </a:lnTo>
                <a:lnTo>
                  <a:pt x="1112520" y="239267"/>
                </a:lnTo>
                <a:lnTo>
                  <a:pt x="873251" y="478535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826781" y="6826245"/>
            <a:ext cx="213550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Regressione Spaziale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Implicita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Pagina</a:t>
            </a:r>
            <a:r>
              <a:rPr spc="20" dirty="0"/>
              <a:t> </a:t>
            </a:r>
            <a:fld id="{81D60167-4931-47E6-BA6A-407CBD079E47}" type="slidenum">
              <a:rPr spc="5" dirty="0"/>
              <a:t>14</a:t>
            </a:fld>
            <a:endParaRPr spc="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068" y="482547"/>
            <a:ext cx="266636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/>
              <a:t>Variabili</a:t>
            </a:r>
            <a:r>
              <a:rPr sz="2200" spc="-70" dirty="0"/>
              <a:t> </a:t>
            </a:r>
            <a:r>
              <a:rPr sz="2200" dirty="0"/>
              <a:t>di</a:t>
            </a:r>
            <a:r>
              <a:rPr sz="2200" spc="-25" dirty="0"/>
              <a:t> </a:t>
            </a:r>
            <a:r>
              <a:rPr sz="2200" spc="-5" dirty="0"/>
              <a:t>Distanza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624114" y="1032793"/>
            <a:ext cx="7707630" cy="51371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80"/>
              </a:spcBef>
            </a:pPr>
            <a:r>
              <a:rPr sz="1950" spc="15" dirty="0">
                <a:latin typeface="Calibri"/>
                <a:cs typeface="Calibri"/>
              </a:rPr>
              <a:t>Sono </a:t>
            </a:r>
            <a:r>
              <a:rPr sz="1950" spc="10" dirty="0">
                <a:latin typeface="Calibri"/>
                <a:cs typeface="Calibri"/>
              </a:rPr>
              <a:t>complementari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alle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variabili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spaziali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ed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esprimono </a:t>
            </a:r>
            <a:r>
              <a:rPr sz="1950" spc="10" dirty="0">
                <a:latin typeface="Calibri"/>
                <a:cs typeface="Calibri"/>
              </a:rPr>
              <a:t>la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distanza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minima </a:t>
            </a:r>
            <a:r>
              <a:rPr sz="1950" spc="-4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tra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gli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immobili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luoghi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d’interesse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della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città.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Calibri"/>
              <a:cs typeface="Calibri"/>
            </a:endParaRPr>
          </a:p>
          <a:p>
            <a:pPr marL="12700" marR="59690">
              <a:lnSpc>
                <a:spcPct val="102099"/>
              </a:lnSpc>
            </a:pPr>
            <a:r>
              <a:rPr sz="1950" spc="10" dirty="0">
                <a:latin typeface="Calibri"/>
                <a:cs typeface="Calibri"/>
              </a:rPr>
              <a:t>Per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trovare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punti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d’interesse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si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è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utilizzato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il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database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OpenStreetMap,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ovvero</a:t>
            </a:r>
            <a:r>
              <a:rPr sz="1950" spc="15" dirty="0">
                <a:latin typeface="Calibri"/>
                <a:cs typeface="Calibri"/>
              </a:rPr>
              <a:t> un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database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geografico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collaborativo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libero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che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contiene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dati 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spaziali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dettagliati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tutto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il</a:t>
            </a:r>
            <a:r>
              <a:rPr sz="1950" spc="15" dirty="0">
                <a:latin typeface="Calibri"/>
                <a:cs typeface="Calibri"/>
              </a:rPr>
              <a:t> mondo.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Sono </a:t>
            </a:r>
            <a:r>
              <a:rPr sz="1950" spc="10" dirty="0">
                <a:latin typeface="Calibri"/>
                <a:cs typeface="Calibri"/>
              </a:rPr>
              <a:t>state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misurate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19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diverse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variabili,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raggruppabili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6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categorie: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buClr>
                <a:srgbClr val="822333"/>
              </a:buClr>
              <a:buAutoNum type="arabicParenR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Salute/Benessere</a:t>
            </a:r>
            <a:endParaRPr sz="19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515"/>
              </a:spcBef>
              <a:buClr>
                <a:srgbClr val="822333"/>
              </a:buClr>
              <a:buAutoNum type="arabicParenR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Finanza</a:t>
            </a:r>
            <a:endParaRPr sz="19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515"/>
              </a:spcBef>
              <a:buClr>
                <a:srgbClr val="822333"/>
              </a:buClr>
              <a:buAutoNum type="arabicParenR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Educazione</a:t>
            </a:r>
            <a:endParaRPr sz="19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530"/>
              </a:spcBef>
              <a:buClr>
                <a:srgbClr val="822333"/>
              </a:buClr>
              <a:buAutoNum type="arabicParenR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Trasporti</a:t>
            </a:r>
            <a:endParaRPr sz="19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515"/>
              </a:spcBef>
              <a:buClr>
                <a:srgbClr val="822333"/>
              </a:buClr>
              <a:buAutoNum type="arabicParenR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Intrattenimento</a:t>
            </a:r>
            <a:endParaRPr sz="19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515"/>
              </a:spcBef>
              <a:buClr>
                <a:srgbClr val="822333"/>
              </a:buClr>
              <a:buAutoNum type="arabicParenR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Turismo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0636" y="3963400"/>
            <a:ext cx="1220175" cy="12248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2940" y="5289803"/>
            <a:ext cx="1313687" cy="131368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348984" y="3994265"/>
            <a:ext cx="1629410" cy="2789555"/>
            <a:chOff x="6348984" y="3994265"/>
            <a:chExt cx="1629410" cy="278955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7629" y="3994265"/>
              <a:ext cx="1530058" cy="12053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8984" y="5029200"/>
              <a:ext cx="1629155" cy="175412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26781" y="6826245"/>
            <a:ext cx="213550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Regressione Spaziale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Implicita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Pagina</a:t>
            </a:r>
            <a:r>
              <a:rPr spc="20" dirty="0"/>
              <a:t> </a:t>
            </a:r>
            <a:fld id="{81D60167-4931-47E6-BA6A-407CBD079E47}" type="slidenum">
              <a:rPr spc="5" dirty="0"/>
              <a:t>15</a:t>
            </a:fld>
            <a:endParaRPr spc="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068" y="482547"/>
            <a:ext cx="384746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/>
              <a:t>Modelli</a:t>
            </a:r>
            <a:r>
              <a:rPr sz="2200" spc="-15" dirty="0"/>
              <a:t> </a:t>
            </a:r>
            <a:r>
              <a:rPr sz="2200" spc="-5" dirty="0"/>
              <a:t>Previsivi</a:t>
            </a:r>
            <a:r>
              <a:rPr sz="2200" spc="-15" dirty="0"/>
              <a:t> </a:t>
            </a:r>
            <a:r>
              <a:rPr sz="2200" spc="-5" dirty="0"/>
              <a:t>Tradizionali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624114" y="1049492"/>
            <a:ext cx="7327265" cy="270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30"/>
              </a:spcBef>
              <a:buClr>
                <a:srgbClr val="822333"/>
              </a:buClr>
              <a:buFont typeface="Microsoft Sans Serif"/>
              <a:buChar char="•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Regressione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Parametrica</a:t>
            </a:r>
            <a:endParaRPr sz="19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1714"/>
              </a:spcBef>
              <a:buClr>
                <a:srgbClr val="822333"/>
              </a:buClr>
              <a:buFont typeface="Microsoft Sans Serif"/>
              <a:buChar char="•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Regressione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Non-Parametrica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9685" marR="5080">
              <a:lnSpc>
                <a:spcPct val="102099"/>
              </a:lnSpc>
              <a:spcBef>
                <a:spcPts val="5"/>
              </a:spcBef>
            </a:pPr>
            <a:r>
              <a:rPr sz="1950" spc="5" dirty="0">
                <a:latin typeface="Calibri"/>
                <a:cs typeface="Calibri"/>
              </a:rPr>
              <a:t>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modelli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parametrici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richiedono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numerose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trasformazioni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per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ottenere </a:t>
            </a:r>
            <a:r>
              <a:rPr sz="1950" spc="-4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risultati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previsivi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simili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principali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modelli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non-parametrici.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5"/>
              </a:spcBef>
            </a:pPr>
            <a:r>
              <a:rPr sz="1950" spc="10" dirty="0">
                <a:latin typeface="Calibri"/>
                <a:cs typeface="Calibri"/>
              </a:rPr>
              <a:t>La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selezione</a:t>
            </a:r>
            <a:r>
              <a:rPr sz="1950" spc="6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dei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modelli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è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stata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eseguita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tramite</a:t>
            </a:r>
            <a:r>
              <a:rPr sz="1950" spc="15" dirty="0">
                <a:latin typeface="Calibri"/>
                <a:cs typeface="Calibri"/>
              </a:rPr>
              <a:t> una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procedura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endParaRPr sz="195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35"/>
              </a:spcBef>
            </a:pPr>
            <a:r>
              <a:rPr sz="1950" spc="10" dirty="0">
                <a:latin typeface="Calibri"/>
                <a:cs typeface="Calibri"/>
              </a:rPr>
              <a:t>10-fold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cross-validation utilizzando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l’</a:t>
            </a:r>
            <a:r>
              <a:rPr sz="1950" i="1" spc="10" dirty="0">
                <a:latin typeface="Calibri"/>
                <a:cs typeface="Calibri"/>
              </a:rPr>
              <a:t>RMSE</a:t>
            </a:r>
            <a:r>
              <a:rPr sz="1950" i="1" spc="2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come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indicatore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errore.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9627" y="3902835"/>
            <a:ext cx="3927627" cy="24692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31672" y="6391112"/>
            <a:ext cx="330581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solidFill>
                  <a:srgbClr val="822333"/>
                </a:solidFill>
                <a:latin typeface="Calibri"/>
                <a:cs typeface="Calibri"/>
              </a:rPr>
              <a:t>Figura</a:t>
            </a:r>
            <a:r>
              <a:rPr sz="1550" spc="-5" dirty="0">
                <a:latin typeface="Calibri"/>
                <a:cs typeface="Calibri"/>
              </a:rPr>
              <a:t>: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Esempio </a:t>
            </a:r>
            <a:r>
              <a:rPr sz="1550" dirty="0">
                <a:latin typeface="Calibri"/>
                <a:cs typeface="Calibri"/>
              </a:rPr>
              <a:t>di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5-fold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cross-validation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6781" y="6826245"/>
            <a:ext cx="213550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Regressione Spaziale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Implicita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Pagina</a:t>
            </a:r>
            <a:r>
              <a:rPr spc="20" dirty="0"/>
              <a:t> </a:t>
            </a:r>
            <a:fld id="{81D60167-4931-47E6-BA6A-407CBD079E47}" type="slidenum">
              <a:rPr spc="5" dirty="0"/>
              <a:t>16</a:t>
            </a:fld>
            <a:endParaRPr spc="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068" y="482547"/>
            <a:ext cx="131635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10" dirty="0"/>
              <a:t>X</a:t>
            </a:r>
            <a:r>
              <a:rPr sz="2200" spc="5" dirty="0"/>
              <a:t>G</a:t>
            </a:r>
            <a:r>
              <a:rPr sz="2200" spc="-10" dirty="0"/>
              <a:t>-</a:t>
            </a:r>
            <a:r>
              <a:rPr sz="2200" dirty="0"/>
              <a:t>Boo</a:t>
            </a:r>
            <a:r>
              <a:rPr sz="2200" spc="-15" dirty="0"/>
              <a:t>s</a:t>
            </a:r>
            <a:r>
              <a:rPr sz="2200" dirty="0"/>
              <a:t>t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4207" y="1002791"/>
            <a:ext cx="6932675" cy="3578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4114" y="4786379"/>
            <a:ext cx="8140065" cy="17189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80"/>
              </a:spcBef>
            </a:pPr>
            <a:r>
              <a:rPr sz="1950" spc="10" dirty="0">
                <a:latin typeface="Calibri"/>
                <a:cs typeface="Calibri"/>
              </a:rPr>
              <a:t>L’XG-Boost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regressivo è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un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modello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che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utilizza</a:t>
            </a:r>
            <a:r>
              <a:rPr sz="1950" spc="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un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insieme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(ensemble)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alberi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decisionali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costruiti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sequenzialmente</a:t>
            </a:r>
            <a:r>
              <a:rPr sz="1950" spc="6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sulla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base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residui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precedenti.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950" spc="10" dirty="0">
                <a:latin typeface="Calibri"/>
                <a:cs typeface="Calibri"/>
              </a:rPr>
              <a:t>L’algoritmo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minimizza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ad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ogni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iterazione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una </a:t>
            </a:r>
            <a:r>
              <a:rPr sz="1950" spc="10" dirty="0">
                <a:latin typeface="Calibri"/>
                <a:cs typeface="Calibri"/>
              </a:rPr>
              <a:t>specifica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funzione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perdita.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Vengono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impiegate</a:t>
            </a:r>
            <a:r>
              <a:rPr sz="1950" spc="6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numerose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tecniche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regolarizzazione.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6781" y="6826245"/>
            <a:ext cx="213550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Regressione Spaziale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Implicita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Pagina</a:t>
            </a:r>
            <a:r>
              <a:rPr spc="20" dirty="0"/>
              <a:t> </a:t>
            </a:r>
            <a:fld id="{81D60167-4931-47E6-BA6A-407CBD079E47}" type="slidenum">
              <a:rPr spc="5" dirty="0"/>
              <a:t>17</a:t>
            </a:fld>
            <a:endParaRPr spc="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1839" y="6811664"/>
            <a:ext cx="7207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Pagina</a:t>
            </a:r>
            <a:r>
              <a:rPr sz="1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18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2474" y="360612"/>
            <a:ext cx="3423285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/>
              <a:t>Confronto</a:t>
            </a:r>
            <a:r>
              <a:rPr sz="2650" spc="-85" dirty="0"/>
              <a:t> </a:t>
            </a:r>
            <a:r>
              <a:rPr sz="2650" spc="-5" dirty="0"/>
              <a:t>tra</a:t>
            </a:r>
            <a:r>
              <a:rPr sz="2650" spc="-45" dirty="0"/>
              <a:t> </a:t>
            </a:r>
            <a:r>
              <a:rPr sz="2650" spc="-5" dirty="0"/>
              <a:t>Modelli</a:t>
            </a:r>
            <a:endParaRPr sz="2650"/>
          </a:p>
        </p:txBody>
      </p:sp>
      <p:sp>
        <p:nvSpPr>
          <p:cNvPr id="4" name="object 4"/>
          <p:cNvSpPr txBox="1"/>
          <p:nvPr/>
        </p:nvSpPr>
        <p:spPr>
          <a:xfrm>
            <a:off x="1073925" y="866668"/>
            <a:ext cx="21990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latin typeface="Calibri"/>
                <a:cs typeface="Calibri"/>
              </a:rPr>
              <a:t>Regressione</a:t>
            </a:r>
            <a:r>
              <a:rPr sz="1950" b="1" spc="-55" dirty="0">
                <a:latin typeface="Calibri"/>
                <a:cs typeface="Calibri"/>
              </a:rPr>
              <a:t> </a:t>
            </a:r>
            <a:r>
              <a:rPr sz="1950" b="1" spc="10" dirty="0">
                <a:latin typeface="Calibri"/>
                <a:cs typeface="Calibri"/>
              </a:rPr>
              <a:t>Spaziale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3925" y="1226249"/>
            <a:ext cx="3907154" cy="217741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54025" indent="-441959">
              <a:lnSpc>
                <a:spcPct val="100000"/>
              </a:lnSpc>
              <a:spcBef>
                <a:spcPts val="980"/>
              </a:spcBef>
              <a:buClr>
                <a:srgbClr val="822333"/>
              </a:buClr>
              <a:buAutoNum type="romanLcPeriod"/>
              <a:tabLst>
                <a:tab pos="454025" algn="l"/>
                <a:tab pos="454659" algn="l"/>
              </a:tabLst>
            </a:pPr>
            <a:r>
              <a:rPr sz="1950" spc="5" dirty="0">
                <a:latin typeface="Calibri"/>
                <a:cs typeface="Calibri"/>
              </a:rPr>
              <a:t>Utilizza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parametri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spaziali</a:t>
            </a:r>
            <a:endParaRPr sz="1950">
              <a:latin typeface="Calibri"/>
              <a:cs typeface="Calibri"/>
            </a:endParaRPr>
          </a:p>
          <a:p>
            <a:pPr marL="454025" marR="5080" indent="-441959">
              <a:lnSpc>
                <a:spcPct val="101600"/>
              </a:lnSpc>
              <a:spcBef>
                <a:spcPts val="850"/>
              </a:spcBef>
              <a:buClr>
                <a:srgbClr val="822333"/>
              </a:buClr>
              <a:buAutoNum type="romanLcPeriod"/>
              <a:tabLst>
                <a:tab pos="454025" algn="l"/>
                <a:tab pos="454659" algn="l"/>
              </a:tabLst>
            </a:pPr>
            <a:r>
              <a:rPr sz="1950" spc="5" dirty="0">
                <a:latin typeface="Calibri"/>
                <a:cs typeface="Calibri"/>
              </a:rPr>
              <a:t>I </a:t>
            </a:r>
            <a:r>
              <a:rPr sz="1950" spc="10" dirty="0">
                <a:latin typeface="Calibri"/>
                <a:cs typeface="Calibri"/>
              </a:rPr>
              <a:t>Modelli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SAR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descrivono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soltanto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l’autocorrelazione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spaziale</a:t>
            </a:r>
            <a:endParaRPr sz="1950">
              <a:latin typeface="Calibri"/>
              <a:cs typeface="Calibri"/>
            </a:endParaRPr>
          </a:p>
          <a:p>
            <a:pPr marL="454025" indent="-441959">
              <a:lnSpc>
                <a:spcPct val="100000"/>
              </a:lnSpc>
              <a:spcBef>
                <a:spcPts val="530"/>
              </a:spcBef>
              <a:buClr>
                <a:srgbClr val="822333"/>
              </a:buClr>
              <a:buAutoNum type="romanLcPeriod"/>
              <a:tabLst>
                <a:tab pos="454025" algn="l"/>
                <a:tab pos="454659" algn="l"/>
              </a:tabLst>
            </a:pPr>
            <a:r>
              <a:rPr sz="1950" spc="10" dirty="0">
                <a:latin typeface="Calibri"/>
                <a:cs typeface="Calibri"/>
              </a:rPr>
              <a:t>Discreto</a:t>
            </a:r>
            <a:r>
              <a:rPr sz="1950" spc="5" dirty="0">
                <a:latin typeface="Calibri"/>
                <a:cs typeface="Calibri"/>
              </a:rPr>
              <a:t> livello</a:t>
            </a:r>
            <a:r>
              <a:rPr sz="1950" spc="10" dirty="0">
                <a:latin typeface="Calibri"/>
                <a:cs typeface="Calibri"/>
              </a:rPr>
              <a:t> di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interpretabilità</a:t>
            </a:r>
            <a:endParaRPr sz="1950">
              <a:latin typeface="Calibri"/>
              <a:cs typeface="Calibri"/>
            </a:endParaRPr>
          </a:p>
          <a:p>
            <a:pPr marL="454025" marR="376555" indent="-441959">
              <a:lnSpc>
                <a:spcPct val="102099"/>
              </a:lnSpc>
              <a:spcBef>
                <a:spcPts val="465"/>
              </a:spcBef>
              <a:buClr>
                <a:srgbClr val="822333"/>
              </a:buClr>
              <a:buAutoNum type="romanLcPeriod"/>
              <a:tabLst>
                <a:tab pos="454025" algn="l"/>
                <a:tab pos="454659" algn="l"/>
              </a:tabLst>
            </a:pPr>
            <a:r>
              <a:rPr sz="1950" spc="15" dirty="0">
                <a:latin typeface="Calibri"/>
                <a:cs typeface="Calibri"/>
              </a:rPr>
              <a:t>Buon</a:t>
            </a:r>
            <a:r>
              <a:rPr sz="1950" spc="10" dirty="0">
                <a:latin typeface="Calibri"/>
                <a:cs typeface="Calibri"/>
              </a:rPr>
              <a:t> adattamento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ai </a:t>
            </a:r>
            <a:r>
              <a:rPr sz="1950" spc="5" dirty="0">
                <a:latin typeface="Calibri"/>
                <a:cs typeface="Calibri"/>
              </a:rPr>
              <a:t>dati, </a:t>
            </a:r>
            <a:r>
              <a:rPr sz="1950" spc="15" dirty="0">
                <a:latin typeface="Calibri"/>
                <a:cs typeface="Calibri"/>
              </a:rPr>
              <a:t>ma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scarse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capacità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previsive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5981" y="866668"/>
            <a:ext cx="316230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latin typeface="Calibri"/>
                <a:cs typeface="Calibri"/>
              </a:rPr>
              <a:t>Regressione</a:t>
            </a:r>
            <a:r>
              <a:rPr sz="1950" b="1" spc="-30" dirty="0">
                <a:latin typeface="Calibri"/>
                <a:cs typeface="Calibri"/>
              </a:rPr>
              <a:t> </a:t>
            </a:r>
            <a:r>
              <a:rPr sz="1950" b="1" spc="10" dirty="0">
                <a:latin typeface="Calibri"/>
                <a:cs typeface="Calibri"/>
              </a:rPr>
              <a:t>Spaziale</a:t>
            </a:r>
            <a:r>
              <a:rPr sz="1950" b="1" spc="-50" dirty="0">
                <a:latin typeface="Calibri"/>
                <a:cs typeface="Calibri"/>
              </a:rPr>
              <a:t> </a:t>
            </a:r>
            <a:r>
              <a:rPr sz="1950" b="1" spc="10" dirty="0">
                <a:latin typeface="Calibri"/>
                <a:cs typeface="Calibri"/>
              </a:rPr>
              <a:t>Implicita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5981" y="1226249"/>
            <a:ext cx="4547870" cy="217741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54025" indent="-441959">
              <a:lnSpc>
                <a:spcPct val="100000"/>
              </a:lnSpc>
              <a:spcBef>
                <a:spcPts val="980"/>
              </a:spcBef>
              <a:buClr>
                <a:srgbClr val="822333"/>
              </a:buClr>
              <a:buAutoNum type="romanLcPeriod"/>
              <a:tabLst>
                <a:tab pos="454025" algn="l"/>
                <a:tab pos="454659" algn="l"/>
              </a:tabLst>
            </a:pPr>
            <a:r>
              <a:rPr sz="1950" spc="5" dirty="0">
                <a:latin typeface="Calibri"/>
                <a:cs typeface="Calibri"/>
              </a:rPr>
              <a:t>Utilizza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delle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variabili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spaziali</a:t>
            </a:r>
            <a:endParaRPr sz="1950">
              <a:latin typeface="Calibri"/>
              <a:cs typeface="Calibri"/>
            </a:endParaRPr>
          </a:p>
          <a:p>
            <a:pPr marL="454025" marR="5080" indent="-441959">
              <a:lnSpc>
                <a:spcPct val="101600"/>
              </a:lnSpc>
              <a:spcBef>
                <a:spcPts val="850"/>
              </a:spcBef>
              <a:buClr>
                <a:srgbClr val="822333"/>
              </a:buClr>
              <a:buAutoNum type="romanLcPeriod"/>
              <a:tabLst>
                <a:tab pos="454025" algn="l"/>
                <a:tab pos="454659" algn="l"/>
              </a:tabLst>
            </a:pPr>
            <a:r>
              <a:rPr sz="1950" spc="15" dirty="0">
                <a:latin typeface="Calibri"/>
                <a:cs typeface="Calibri"/>
              </a:rPr>
              <a:t>Possono </a:t>
            </a:r>
            <a:r>
              <a:rPr sz="1950" spc="10" dirty="0">
                <a:latin typeface="Calibri"/>
                <a:cs typeface="Calibri"/>
              </a:rPr>
              <a:t>descrivere l’autocorrelazione e </a:t>
            </a:r>
            <a:r>
              <a:rPr sz="1950" spc="-4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l’eterogeneità</a:t>
            </a:r>
            <a:r>
              <a:rPr sz="1950" spc="7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spaziale</a:t>
            </a:r>
            <a:endParaRPr sz="1950">
              <a:latin typeface="Calibri"/>
              <a:cs typeface="Calibri"/>
            </a:endParaRPr>
          </a:p>
          <a:p>
            <a:pPr marL="454025" indent="-441959">
              <a:lnSpc>
                <a:spcPct val="100000"/>
              </a:lnSpc>
              <a:spcBef>
                <a:spcPts val="530"/>
              </a:spcBef>
              <a:buClr>
                <a:srgbClr val="822333"/>
              </a:buClr>
              <a:buAutoNum type="romanLcPeriod"/>
              <a:tabLst>
                <a:tab pos="454025" algn="l"/>
                <a:tab pos="454659" algn="l"/>
              </a:tabLst>
            </a:pPr>
            <a:r>
              <a:rPr sz="1950" spc="10" dirty="0">
                <a:latin typeface="Calibri"/>
                <a:cs typeface="Calibri"/>
              </a:rPr>
              <a:t>L’interpretabilità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dipende dal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modello</a:t>
            </a:r>
            <a:endParaRPr sz="1950">
              <a:latin typeface="Calibri"/>
              <a:cs typeface="Calibri"/>
            </a:endParaRPr>
          </a:p>
          <a:p>
            <a:pPr marL="454025" marR="291465" indent="-441959">
              <a:lnSpc>
                <a:spcPct val="102099"/>
              </a:lnSpc>
              <a:spcBef>
                <a:spcPts val="465"/>
              </a:spcBef>
              <a:buClr>
                <a:srgbClr val="822333"/>
              </a:buClr>
              <a:buAutoNum type="romanLcPeriod"/>
              <a:tabLst>
                <a:tab pos="454025" algn="l"/>
                <a:tab pos="454659" algn="l"/>
              </a:tabLst>
            </a:pPr>
            <a:r>
              <a:rPr sz="1950" spc="5" dirty="0">
                <a:latin typeface="Calibri"/>
                <a:cs typeface="Calibri"/>
              </a:rPr>
              <a:t>I </a:t>
            </a:r>
            <a:r>
              <a:rPr sz="1950" spc="10" dirty="0">
                <a:latin typeface="Calibri"/>
                <a:cs typeface="Calibri"/>
              </a:rPr>
              <a:t>modelli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 ensemble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alberi hanno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ottenuto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</a:t>
            </a:r>
            <a:r>
              <a:rPr sz="1950" spc="10" dirty="0">
                <a:latin typeface="Calibri"/>
                <a:cs typeface="Calibri"/>
              </a:rPr>
              <a:t> risultati previsivi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migliori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6781" y="6811664"/>
            <a:ext cx="144843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Confronto</a:t>
            </a:r>
            <a:r>
              <a:rPr sz="1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tra</a:t>
            </a:r>
            <a:r>
              <a:rPr sz="1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Modelli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0447" y="3483864"/>
            <a:ext cx="3320796" cy="29504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980" y="3491484"/>
            <a:ext cx="3316223" cy="293522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352004" y="3592559"/>
            <a:ext cx="872490" cy="6324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505"/>
              </a:spcBef>
            </a:pPr>
            <a:r>
              <a:rPr sz="1650" spc="-5" dirty="0">
                <a:latin typeface="Calibri"/>
                <a:cs typeface="Calibri"/>
              </a:rPr>
              <a:t>RMSE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dirty="0">
                <a:latin typeface="Calibri"/>
                <a:cs typeface="Calibri"/>
              </a:rPr>
              <a:t>242.000</a:t>
            </a:r>
            <a:r>
              <a:rPr sz="1650" spc="-7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€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95917" y="3592559"/>
            <a:ext cx="872490" cy="6324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505"/>
              </a:spcBef>
            </a:pPr>
            <a:r>
              <a:rPr sz="1650" spc="-5" dirty="0">
                <a:latin typeface="Calibri"/>
                <a:cs typeface="Calibri"/>
              </a:rPr>
              <a:t>RMSE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dirty="0">
                <a:latin typeface="Calibri"/>
                <a:cs typeface="Calibri"/>
              </a:rPr>
              <a:t>142.000</a:t>
            </a:r>
            <a:r>
              <a:rPr sz="1650" spc="-7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€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5893" y="6435269"/>
            <a:ext cx="305181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solidFill>
                  <a:srgbClr val="822333"/>
                </a:solidFill>
                <a:latin typeface="Calibri"/>
                <a:cs typeface="Calibri"/>
              </a:rPr>
              <a:t>a)</a:t>
            </a:r>
            <a:r>
              <a:rPr sz="1550" spc="-10" dirty="0">
                <a:solidFill>
                  <a:srgbClr val="822333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Mappa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dei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residui</a:t>
            </a:r>
            <a:r>
              <a:rPr sz="1550" dirty="0">
                <a:latin typeface="Calibri"/>
                <a:cs typeface="Calibri"/>
              </a:rPr>
              <a:t> del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modello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SEM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53187" y="6435269"/>
            <a:ext cx="344805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solidFill>
                  <a:srgbClr val="822333"/>
                </a:solidFill>
                <a:latin typeface="Calibri"/>
                <a:cs typeface="Calibri"/>
              </a:rPr>
              <a:t>b)</a:t>
            </a:r>
            <a:r>
              <a:rPr sz="1550" spc="-15" dirty="0">
                <a:solidFill>
                  <a:srgbClr val="822333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Mappa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dei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residui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del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modello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XG-Boost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1839" y="6810161"/>
            <a:ext cx="7207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Pagina</a:t>
            </a:r>
            <a:r>
              <a:rPr sz="1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19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4118" y="479513"/>
            <a:ext cx="1951355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5" dirty="0"/>
              <a:t>Conclusioni</a:t>
            </a:r>
            <a:endParaRPr sz="2650"/>
          </a:p>
        </p:txBody>
      </p:sp>
      <p:sp>
        <p:nvSpPr>
          <p:cNvPr id="4" name="object 4"/>
          <p:cNvSpPr txBox="1"/>
          <p:nvPr/>
        </p:nvSpPr>
        <p:spPr>
          <a:xfrm>
            <a:off x="1826781" y="6810161"/>
            <a:ext cx="820419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1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ni</a:t>
            </a:r>
            <a:endParaRPr sz="12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52322" y="1165097"/>
          <a:ext cx="4798060" cy="32720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Modello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22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 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Error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22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 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Error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22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b="1" spc="5" dirty="0">
                          <a:solidFill>
                            <a:srgbClr val="822333"/>
                          </a:solidFill>
                          <a:latin typeface="Arial"/>
                          <a:cs typeface="Arial"/>
                        </a:rPr>
                        <a:t>XG-Boost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b="1" spc="5" dirty="0">
                          <a:solidFill>
                            <a:srgbClr val="822333"/>
                          </a:solidFill>
                          <a:latin typeface="Arial"/>
                          <a:cs typeface="Arial"/>
                        </a:rPr>
                        <a:t>48.617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b="1" spc="5" dirty="0">
                          <a:solidFill>
                            <a:srgbClr val="822333"/>
                          </a:solidFill>
                          <a:latin typeface="Arial"/>
                          <a:cs typeface="Arial"/>
                        </a:rPr>
                        <a:t>142.482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10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Random</a:t>
                      </a:r>
                      <a:r>
                        <a:rPr sz="1300" spc="-1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Forest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66.186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160.542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1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GLM</a:t>
                      </a:r>
                      <a:r>
                        <a:rPr sz="1300" spc="-1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(gaussiano)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154.540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165.623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KNN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165.629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200.389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Lineare</a:t>
                      </a:r>
                      <a:r>
                        <a:rPr sz="1300" spc="-1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Completo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202.158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208.429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Spaziale</a:t>
                      </a:r>
                      <a:r>
                        <a:rPr sz="1300" spc="10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(SEM)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182.558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242.303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95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Lineare</a:t>
                      </a:r>
                      <a:r>
                        <a:rPr sz="1300" spc="-20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Ridotto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242.793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246.129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24114" y="4449538"/>
            <a:ext cx="8389620" cy="216535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950" spc="5" dirty="0">
                <a:latin typeface="Calibri"/>
                <a:cs typeface="Calibri"/>
              </a:rPr>
              <a:t>In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sintesi:</a:t>
            </a:r>
            <a:endParaRPr sz="1950">
              <a:latin typeface="Calibri"/>
              <a:cs typeface="Calibri"/>
            </a:endParaRPr>
          </a:p>
          <a:p>
            <a:pPr marL="390525" marR="95885" indent="-378460">
              <a:lnSpc>
                <a:spcPct val="102099"/>
              </a:lnSpc>
              <a:spcBef>
                <a:spcPts val="465"/>
              </a:spcBef>
              <a:buClr>
                <a:srgbClr val="822333"/>
              </a:buClr>
              <a:buFont typeface="Microsoft Sans Serif"/>
              <a:buChar char="•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Per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il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mercato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immobiliare,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la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gestione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dei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dati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mancanti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è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importante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al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fine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ottenere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un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dataset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che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permetta</a:t>
            </a:r>
            <a:r>
              <a:rPr sz="1950" spc="6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applicare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modelli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previsivi</a:t>
            </a:r>
            <a:endParaRPr sz="19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515"/>
              </a:spcBef>
              <a:buClr>
                <a:srgbClr val="822333"/>
              </a:buClr>
              <a:buFont typeface="Microsoft Sans Serif"/>
              <a:buChar char="•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E’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preferibile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adottare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un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approccio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basato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sulla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regressione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spaziale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implicita</a:t>
            </a:r>
            <a:endParaRPr sz="19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515"/>
              </a:spcBef>
              <a:buClr>
                <a:srgbClr val="822333"/>
              </a:buClr>
              <a:buFont typeface="Microsoft Sans Serif"/>
              <a:buChar char="•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Si</a:t>
            </a:r>
            <a:r>
              <a:rPr sz="1950" spc="15" dirty="0">
                <a:latin typeface="Calibri"/>
                <a:cs typeface="Calibri"/>
              </a:rPr>
              <a:t> possono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apportare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ancora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numerosi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miglioramenti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termini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prestazioni</a:t>
            </a:r>
            <a:endParaRPr sz="1950">
              <a:latin typeface="Calibri"/>
              <a:cs typeface="Calibri"/>
            </a:endParaRPr>
          </a:p>
          <a:p>
            <a:pPr marL="33655">
              <a:lnSpc>
                <a:spcPct val="100000"/>
              </a:lnSpc>
              <a:spcBef>
                <a:spcPts val="1180"/>
              </a:spcBef>
            </a:pPr>
            <a:r>
              <a:rPr sz="1550" spc="-5" dirty="0">
                <a:solidFill>
                  <a:srgbClr val="822333"/>
                </a:solidFill>
                <a:latin typeface="Calibri"/>
                <a:cs typeface="Calibri"/>
              </a:rPr>
              <a:t>Figura</a:t>
            </a:r>
            <a:r>
              <a:rPr sz="1550" spc="-5" dirty="0">
                <a:latin typeface="Calibri"/>
                <a:cs typeface="Calibri"/>
              </a:rPr>
              <a:t>: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Confronto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tra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i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Modelli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Previsivi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4588" y="1345152"/>
            <a:ext cx="4349750" cy="29305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75260">
              <a:lnSpc>
                <a:spcPct val="101800"/>
              </a:lnSpc>
              <a:spcBef>
                <a:spcPts val="85"/>
              </a:spcBef>
            </a:pPr>
            <a:r>
              <a:rPr sz="1950" spc="10" dirty="0">
                <a:latin typeface="Calibri"/>
                <a:cs typeface="Calibri"/>
              </a:rPr>
              <a:t>L’XG-Boost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che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tiene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conto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cluster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tipo </a:t>
            </a:r>
            <a:r>
              <a:rPr sz="1950" spc="15" dirty="0">
                <a:latin typeface="Calibri"/>
                <a:cs typeface="Calibri"/>
              </a:rPr>
              <a:t>LISA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è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il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modello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che </a:t>
            </a:r>
            <a:r>
              <a:rPr sz="1950" spc="15" dirty="0">
                <a:latin typeface="Calibri"/>
                <a:cs typeface="Calibri"/>
              </a:rPr>
              <a:t>prevede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più 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accuratamente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prezzi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</a:t>
            </a:r>
            <a:r>
              <a:rPr sz="1950" spc="10" dirty="0">
                <a:latin typeface="Calibri"/>
                <a:cs typeface="Calibri"/>
              </a:rPr>
              <a:t> vendita.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950" spc="10" dirty="0">
                <a:latin typeface="Calibri"/>
                <a:cs typeface="Calibri"/>
              </a:rPr>
              <a:t>Ha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un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i="1" spc="15" dirty="0">
                <a:latin typeface="Calibri"/>
                <a:cs typeface="Calibri"/>
              </a:rPr>
              <a:t>RMSE</a:t>
            </a:r>
            <a:r>
              <a:rPr sz="1950" i="1" spc="1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circa </a:t>
            </a:r>
            <a:r>
              <a:rPr sz="1950" spc="15" dirty="0">
                <a:latin typeface="Calibri"/>
                <a:cs typeface="Calibri"/>
              </a:rPr>
              <a:t>142.000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€.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Calibri"/>
              <a:cs typeface="Calibri"/>
            </a:endParaRPr>
          </a:p>
          <a:p>
            <a:pPr marL="12700" marR="5080">
              <a:lnSpc>
                <a:spcPct val="102099"/>
              </a:lnSpc>
            </a:pPr>
            <a:r>
              <a:rPr sz="1950" spc="5" dirty="0">
                <a:latin typeface="Calibri"/>
                <a:cs typeface="Calibri"/>
              </a:rPr>
              <a:t>In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termini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i="1" spc="15" dirty="0">
                <a:latin typeface="Calibri"/>
                <a:cs typeface="Calibri"/>
              </a:rPr>
              <a:t>MAE</a:t>
            </a:r>
            <a:r>
              <a:rPr sz="1950" spc="15" dirty="0">
                <a:latin typeface="Calibri"/>
                <a:cs typeface="Calibri"/>
              </a:rPr>
              <a:t>, </a:t>
            </a:r>
            <a:r>
              <a:rPr sz="1950" spc="5" dirty="0">
                <a:latin typeface="Calibri"/>
                <a:cs typeface="Calibri"/>
              </a:rPr>
              <a:t>il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modello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finale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sbaglia </a:t>
            </a:r>
            <a:r>
              <a:rPr sz="1950" spc="-4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in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media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15" dirty="0">
                <a:latin typeface="Calibri"/>
                <a:cs typeface="Calibri"/>
              </a:rPr>
              <a:t> 63.000 </a:t>
            </a:r>
            <a:r>
              <a:rPr sz="1950" dirty="0">
                <a:latin typeface="Calibri"/>
                <a:cs typeface="Calibri"/>
              </a:rPr>
              <a:t>€.</a:t>
            </a:r>
            <a:endParaRPr sz="1950">
              <a:latin typeface="Calibri"/>
              <a:cs typeface="Calibri"/>
            </a:endParaRPr>
          </a:p>
          <a:p>
            <a:pPr marL="12700" marR="250825">
              <a:lnSpc>
                <a:spcPts val="2390"/>
              </a:lnSpc>
              <a:spcBef>
                <a:spcPts val="75"/>
              </a:spcBef>
            </a:pPr>
            <a:r>
              <a:rPr sz="1950" spc="10" dirty="0">
                <a:latin typeface="Calibri"/>
                <a:cs typeface="Calibri"/>
              </a:rPr>
              <a:t>Si riduce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25.000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€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per </a:t>
            </a:r>
            <a:r>
              <a:rPr sz="1950" spc="10" dirty="0">
                <a:latin typeface="Calibri"/>
                <a:cs typeface="Calibri"/>
              </a:rPr>
              <a:t>gli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immobili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che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hanno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un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prezzo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inferiore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 500.000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€.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7236" y="6811664"/>
            <a:ext cx="63627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Pagina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4118" y="480993"/>
            <a:ext cx="5831205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/>
              <a:t>Il</a:t>
            </a:r>
            <a:r>
              <a:rPr sz="2650" spc="-20" dirty="0"/>
              <a:t> </a:t>
            </a:r>
            <a:r>
              <a:rPr sz="2650" spc="-5" dirty="0"/>
              <a:t>Problema</a:t>
            </a:r>
            <a:r>
              <a:rPr sz="2650" spc="-40" dirty="0"/>
              <a:t> </a:t>
            </a:r>
            <a:r>
              <a:rPr sz="2650" dirty="0"/>
              <a:t>dei</a:t>
            </a:r>
            <a:r>
              <a:rPr sz="2650" spc="-15" dirty="0"/>
              <a:t> </a:t>
            </a:r>
            <a:r>
              <a:rPr sz="2650" dirty="0"/>
              <a:t>Prezzi</a:t>
            </a:r>
            <a:r>
              <a:rPr sz="2650" spc="-50" dirty="0"/>
              <a:t> </a:t>
            </a:r>
            <a:r>
              <a:rPr sz="2650" spc="-5" dirty="0"/>
              <a:t>degli</a:t>
            </a:r>
            <a:r>
              <a:rPr sz="2650" spc="-15" dirty="0"/>
              <a:t> </a:t>
            </a:r>
            <a:r>
              <a:rPr sz="2650" spc="-5" dirty="0"/>
              <a:t>Immobili</a:t>
            </a:r>
            <a:endParaRPr sz="2650"/>
          </a:p>
        </p:txBody>
      </p:sp>
      <p:sp>
        <p:nvSpPr>
          <p:cNvPr id="4" name="object 4"/>
          <p:cNvSpPr txBox="1"/>
          <p:nvPr/>
        </p:nvSpPr>
        <p:spPr>
          <a:xfrm>
            <a:off x="1066313" y="1422874"/>
            <a:ext cx="8553450" cy="16592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0525" marR="5080" indent="-378460">
              <a:lnSpc>
                <a:spcPct val="102099"/>
              </a:lnSpc>
              <a:spcBef>
                <a:spcPts val="80"/>
              </a:spcBef>
              <a:buClr>
                <a:srgbClr val="822333"/>
              </a:buClr>
              <a:buChar char="•"/>
              <a:tabLst>
                <a:tab pos="390525" algn="l"/>
                <a:tab pos="391160" algn="l"/>
              </a:tabLst>
            </a:pPr>
            <a:r>
              <a:rPr sz="1950" dirty="0">
                <a:latin typeface="Calibri"/>
                <a:cs typeface="Calibri"/>
              </a:rPr>
              <a:t>Il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mercato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immobiliare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è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una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parte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vitale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dell’economia</a:t>
            </a:r>
            <a:r>
              <a:rPr sz="1950" spc="6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15" dirty="0">
                <a:latin typeface="Calibri"/>
                <a:cs typeface="Calibri"/>
              </a:rPr>
              <a:t> un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paese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che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si </a:t>
            </a:r>
            <a:r>
              <a:rPr sz="1950" spc="10" dirty="0">
                <a:latin typeface="Calibri"/>
                <a:cs typeface="Calibri"/>
              </a:rPr>
              <a:t> occupa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della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costruzione,</a:t>
            </a:r>
            <a:r>
              <a:rPr sz="1950" spc="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della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gestione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della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compravendita</a:t>
            </a:r>
            <a:r>
              <a:rPr sz="1950" spc="6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beni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immobili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822333"/>
              </a:buClr>
              <a:buFont typeface="Calibri"/>
              <a:buChar char="•"/>
            </a:pPr>
            <a:endParaRPr sz="2700">
              <a:latin typeface="Calibri"/>
              <a:cs typeface="Calibri"/>
            </a:endParaRPr>
          </a:p>
          <a:p>
            <a:pPr marL="390525" marR="156210" indent="-378460">
              <a:lnSpc>
                <a:spcPct val="102099"/>
              </a:lnSpc>
              <a:buClr>
                <a:srgbClr val="822333"/>
              </a:buClr>
              <a:buChar char="•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L’obiettivo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è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quello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valutare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prevedere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il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prezzo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vendita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degli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immobili 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un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dato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momento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storico conoscendo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alcune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caratteristiche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dell’abitazione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8916" y="3616452"/>
            <a:ext cx="3731807" cy="23613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66313" y="4042685"/>
            <a:ext cx="3956685" cy="6305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0525" marR="5080" indent="-378460">
              <a:lnSpc>
                <a:spcPct val="102099"/>
              </a:lnSpc>
              <a:spcBef>
                <a:spcPts val="80"/>
              </a:spcBef>
              <a:buClr>
                <a:srgbClr val="822333"/>
              </a:buClr>
              <a:buChar char="•"/>
              <a:tabLst>
                <a:tab pos="390525" algn="l"/>
                <a:tab pos="391160" algn="l"/>
              </a:tabLst>
            </a:pPr>
            <a:r>
              <a:rPr sz="1950" dirty="0">
                <a:latin typeface="Calibri"/>
                <a:cs typeface="Calibri"/>
              </a:rPr>
              <a:t>Il</a:t>
            </a:r>
            <a:r>
              <a:rPr sz="1950" spc="10" dirty="0">
                <a:latin typeface="Calibri"/>
                <a:cs typeface="Calibri"/>
              </a:rPr>
              <a:t> lavoro </a:t>
            </a:r>
            <a:r>
              <a:rPr sz="1950" spc="5" dirty="0">
                <a:latin typeface="Calibri"/>
                <a:cs typeface="Calibri"/>
              </a:rPr>
              <a:t>si</a:t>
            </a:r>
            <a:r>
              <a:rPr sz="1950" spc="10" dirty="0">
                <a:latin typeface="Calibri"/>
                <a:cs typeface="Calibri"/>
              </a:rPr>
              <a:t> incentra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sullo studio </a:t>
            </a:r>
            <a:r>
              <a:rPr sz="1950" spc="5" dirty="0">
                <a:latin typeface="Calibri"/>
                <a:cs typeface="Calibri"/>
              </a:rPr>
              <a:t>del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mercato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immobiliare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Madrid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6781" y="6811664"/>
            <a:ext cx="87185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Introduzione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9465" y="0"/>
            <a:ext cx="10093960" cy="7566025"/>
            <a:chOff x="299465" y="0"/>
            <a:chExt cx="10093960" cy="7566025"/>
          </a:xfrm>
        </p:grpSpPr>
        <p:sp>
          <p:nvSpPr>
            <p:cNvPr id="3" name="object 3"/>
            <p:cNvSpPr/>
            <p:nvPr/>
          </p:nvSpPr>
          <p:spPr>
            <a:xfrm>
              <a:off x="304799" y="0"/>
              <a:ext cx="10081260" cy="3781425"/>
            </a:xfrm>
            <a:custGeom>
              <a:avLst/>
              <a:gdLst/>
              <a:ahLst/>
              <a:cxnLst/>
              <a:rect l="l" t="t" r="r" b="b"/>
              <a:pathLst>
                <a:path w="10081260" h="3781425">
                  <a:moveTo>
                    <a:pt x="10081260" y="3781043"/>
                  </a:moveTo>
                  <a:lnTo>
                    <a:pt x="0" y="3781043"/>
                  </a:lnTo>
                  <a:lnTo>
                    <a:pt x="0" y="0"/>
                  </a:lnTo>
                  <a:lnTo>
                    <a:pt x="10081260" y="0"/>
                  </a:lnTo>
                  <a:lnTo>
                    <a:pt x="10081260" y="3781043"/>
                  </a:lnTo>
                  <a:close/>
                </a:path>
              </a:pathLst>
            </a:custGeom>
            <a:solidFill>
              <a:srgbClr val="006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799" y="0"/>
              <a:ext cx="10083165" cy="3781425"/>
            </a:xfrm>
            <a:custGeom>
              <a:avLst/>
              <a:gdLst/>
              <a:ahLst/>
              <a:cxnLst/>
              <a:rect l="l" t="t" r="r" b="b"/>
              <a:pathLst>
                <a:path w="10083165" h="3781425">
                  <a:moveTo>
                    <a:pt x="0" y="0"/>
                  </a:moveTo>
                  <a:lnTo>
                    <a:pt x="10082784" y="0"/>
                  </a:lnTo>
                  <a:lnTo>
                    <a:pt x="10082784" y="3781043"/>
                  </a:lnTo>
                  <a:lnTo>
                    <a:pt x="0" y="3781043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82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99" y="3777996"/>
              <a:ext cx="10081260" cy="37825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99" y="3781043"/>
              <a:ext cx="10081260" cy="12633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9088" y="3043427"/>
              <a:ext cx="7776972" cy="73761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96953" y="232657"/>
            <a:ext cx="5812155" cy="832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0" spc="5" dirty="0">
                <a:solidFill>
                  <a:srgbClr val="FFFFFF"/>
                </a:solidFill>
                <a:latin typeface="Calibri"/>
                <a:cs typeface="Calibri"/>
              </a:rPr>
              <a:t>Scuola</a:t>
            </a:r>
            <a:r>
              <a:rPr sz="1750" b="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b="0" dirty="0">
                <a:solidFill>
                  <a:srgbClr val="FFFFFF"/>
                </a:solidFill>
                <a:latin typeface="Calibri"/>
                <a:cs typeface="Calibri"/>
              </a:rPr>
              <a:t>Magistrale</a:t>
            </a:r>
            <a:r>
              <a:rPr sz="1750"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b="0" spc="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750" b="0" dirty="0">
                <a:solidFill>
                  <a:srgbClr val="FFFFFF"/>
                </a:solidFill>
                <a:latin typeface="Calibri"/>
                <a:cs typeface="Calibri"/>
              </a:rPr>
              <a:t>Scienze</a:t>
            </a:r>
            <a:r>
              <a:rPr sz="1750" b="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b="0" dirty="0">
                <a:solidFill>
                  <a:srgbClr val="FFFFFF"/>
                </a:solidFill>
                <a:latin typeface="Calibri"/>
                <a:cs typeface="Calibri"/>
              </a:rPr>
              <a:t>Statistiche</a:t>
            </a:r>
            <a:endParaRPr sz="1750">
              <a:latin typeface="Calibri"/>
              <a:cs typeface="Calibri"/>
            </a:endParaRPr>
          </a:p>
          <a:p>
            <a:pPr marL="12700" marR="5080">
              <a:lnSpc>
                <a:spcPts val="2120"/>
              </a:lnSpc>
              <a:spcBef>
                <a:spcPts val="70"/>
              </a:spcBef>
            </a:pPr>
            <a:r>
              <a:rPr sz="1750" b="0" spc="5" dirty="0">
                <a:solidFill>
                  <a:srgbClr val="FFFFFF"/>
                </a:solidFill>
                <a:latin typeface="Calibri"/>
                <a:cs typeface="Calibri"/>
              </a:rPr>
              <a:t>Facoltà</a:t>
            </a:r>
            <a:r>
              <a:rPr sz="1750" b="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b="0" dirty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sz="1750" b="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b="0" dirty="0">
                <a:solidFill>
                  <a:srgbClr val="FFFFFF"/>
                </a:solidFill>
                <a:latin typeface="Calibri"/>
                <a:cs typeface="Calibri"/>
              </a:rPr>
              <a:t>Ingegneria dell’Informazione,</a:t>
            </a:r>
            <a:r>
              <a:rPr sz="1750" b="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b="0" dirty="0">
                <a:solidFill>
                  <a:srgbClr val="FFFFFF"/>
                </a:solidFill>
                <a:latin typeface="Calibri"/>
                <a:cs typeface="Calibri"/>
              </a:rPr>
              <a:t>Matematica</a:t>
            </a:r>
            <a:r>
              <a:rPr sz="1750" b="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b="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50" b="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b="0" dirty="0">
                <a:solidFill>
                  <a:srgbClr val="FFFFFF"/>
                </a:solidFill>
                <a:latin typeface="Calibri"/>
                <a:cs typeface="Calibri"/>
              </a:rPr>
              <a:t>Statistica </a:t>
            </a:r>
            <a:r>
              <a:rPr sz="1750" b="0" spc="-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b="0" spc="5" dirty="0">
                <a:solidFill>
                  <a:srgbClr val="FFFFFF"/>
                </a:solidFill>
                <a:latin typeface="Calibri"/>
                <a:cs typeface="Calibri"/>
              </a:rPr>
              <a:t>Anno </a:t>
            </a:r>
            <a:r>
              <a:rPr sz="1750" b="0" dirty="0">
                <a:solidFill>
                  <a:srgbClr val="FFFFFF"/>
                </a:solidFill>
                <a:latin typeface="Calibri"/>
                <a:cs typeface="Calibri"/>
              </a:rPr>
              <a:t>Accademico</a:t>
            </a:r>
            <a:r>
              <a:rPr sz="1750" b="0" spc="10" dirty="0">
                <a:solidFill>
                  <a:srgbClr val="FFFFFF"/>
                </a:solidFill>
                <a:latin typeface="Calibri"/>
                <a:cs typeface="Calibri"/>
              </a:rPr>
              <a:t> 2021-2022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6953" y="1308599"/>
            <a:ext cx="5139055" cy="15989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solidFill>
                  <a:srgbClr val="FFFFFF"/>
                </a:solidFill>
                <a:latin typeface="Calibri"/>
                <a:cs typeface="Calibri"/>
              </a:rPr>
              <a:t>Romeo</a:t>
            </a:r>
            <a:r>
              <a:rPr sz="1750" dirty="0">
                <a:solidFill>
                  <a:srgbClr val="FFFFFF"/>
                </a:solidFill>
                <a:latin typeface="Calibri"/>
                <a:cs typeface="Calibri"/>
              </a:rPr>
              <a:t> Silvestri</a:t>
            </a:r>
            <a:endParaRPr sz="1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Calibri"/>
              <a:cs typeface="Calibri"/>
            </a:endParaRPr>
          </a:p>
          <a:p>
            <a:pPr marL="94615">
              <a:lnSpc>
                <a:spcPct val="100000"/>
              </a:lnSpc>
              <a:spcBef>
                <a:spcPts val="5"/>
              </a:spcBef>
            </a:pPr>
            <a:r>
              <a:rPr sz="3050" spc="5" dirty="0">
                <a:solidFill>
                  <a:srgbClr val="FFFFFF"/>
                </a:solidFill>
                <a:latin typeface="Calibri"/>
                <a:cs typeface="Calibri"/>
              </a:rPr>
              <a:t>Grazie</a:t>
            </a:r>
            <a:r>
              <a:rPr sz="30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50" spc="20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30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5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30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50" spc="-25" dirty="0">
                <a:solidFill>
                  <a:srgbClr val="FFFFFF"/>
                </a:solidFill>
                <a:latin typeface="Calibri"/>
                <a:cs typeface="Calibri"/>
              </a:rPr>
              <a:t>Vostra</a:t>
            </a:r>
            <a:r>
              <a:rPr sz="30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50" spc="-5" dirty="0">
                <a:solidFill>
                  <a:srgbClr val="FFFFFF"/>
                </a:solidFill>
                <a:latin typeface="Calibri"/>
                <a:cs typeface="Calibri"/>
              </a:rPr>
              <a:t>Attenzione!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7236" y="6811664"/>
            <a:ext cx="63627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Pagina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4118" y="480993"/>
            <a:ext cx="5179060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/>
              <a:t>Dataset</a:t>
            </a:r>
            <a:r>
              <a:rPr sz="2650" spc="-40" dirty="0"/>
              <a:t> </a:t>
            </a:r>
            <a:r>
              <a:rPr sz="2650" dirty="0"/>
              <a:t>degli</a:t>
            </a:r>
            <a:r>
              <a:rPr sz="2650" spc="-55" dirty="0"/>
              <a:t> </a:t>
            </a:r>
            <a:r>
              <a:rPr sz="2650" spc="-5" dirty="0"/>
              <a:t>Immobili</a:t>
            </a:r>
            <a:r>
              <a:rPr sz="2650" spc="-55" dirty="0"/>
              <a:t> </a:t>
            </a:r>
            <a:r>
              <a:rPr sz="2650" spc="10" dirty="0"/>
              <a:t>di</a:t>
            </a:r>
            <a:r>
              <a:rPr sz="2650" spc="-55" dirty="0"/>
              <a:t> </a:t>
            </a:r>
            <a:r>
              <a:rPr sz="2650" dirty="0"/>
              <a:t>Madrid</a:t>
            </a:r>
            <a:endParaRPr sz="2650"/>
          </a:p>
        </p:txBody>
      </p:sp>
      <p:sp>
        <p:nvSpPr>
          <p:cNvPr id="4" name="object 4"/>
          <p:cNvSpPr txBox="1"/>
          <p:nvPr/>
        </p:nvSpPr>
        <p:spPr>
          <a:xfrm>
            <a:off x="1624114" y="1214143"/>
            <a:ext cx="7992109" cy="14173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9685" marR="513080">
              <a:lnSpc>
                <a:spcPct val="102099"/>
              </a:lnSpc>
              <a:spcBef>
                <a:spcPts val="80"/>
              </a:spcBef>
            </a:pPr>
            <a:r>
              <a:rPr sz="1950" dirty="0">
                <a:latin typeface="Calibri"/>
                <a:cs typeface="Calibri"/>
              </a:rPr>
              <a:t>Il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dataset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utilizzato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è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composto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da 6287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abitazioni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Madrid,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su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cui</a:t>
            </a:r>
            <a:r>
              <a:rPr sz="1950" spc="15" dirty="0">
                <a:latin typeface="Calibri"/>
                <a:cs typeface="Calibri"/>
              </a:rPr>
              <a:t> sono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state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misurate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inizialmente</a:t>
            </a:r>
            <a:r>
              <a:rPr sz="1950" spc="6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un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totale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</a:t>
            </a:r>
            <a:r>
              <a:rPr sz="1950" spc="15" dirty="0">
                <a:latin typeface="Calibri"/>
                <a:cs typeface="Calibri"/>
              </a:rPr>
              <a:t> 43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variabili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utili.</a:t>
            </a: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2099"/>
              </a:lnSpc>
              <a:spcBef>
                <a:spcPts val="1415"/>
              </a:spcBef>
            </a:pPr>
            <a:r>
              <a:rPr sz="1950" spc="10" dirty="0">
                <a:latin typeface="Calibri"/>
                <a:cs typeface="Calibri"/>
              </a:rPr>
              <a:t>La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costruzione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del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dataset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è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avvenuta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ricavando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informazioni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contenute</a:t>
            </a:r>
            <a:r>
              <a:rPr sz="1950" spc="6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nei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principali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portali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immobiliari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spagnoli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nel</a:t>
            </a:r>
            <a:r>
              <a:rPr sz="1950" spc="15" dirty="0">
                <a:latin typeface="Calibri"/>
                <a:cs typeface="Calibri"/>
              </a:rPr>
              <a:t> mese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marzo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2020.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93691" y="4501896"/>
            <a:ext cx="856615" cy="477520"/>
          </a:xfrm>
          <a:custGeom>
            <a:avLst/>
            <a:gdLst/>
            <a:ahLst/>
            <a:cxnLst/>
            <a:rect l="l" t="t" r="r" b="b"/>
            <a:pathLst>
              <a:path w="856614" h="477520">
                <a:moveTo>
                  <a:pt x="617220" y="477011"/>
                </a:moveTo>
                <a:lnTo>
                  <a:pt x="617220" y="358139"/>
                </a:lnTo>
                <a:lnTo>
                  <a:pt x="0" y="358139"/>
                </a:lnTo>
                <a:lnTo>
                  <a:pt x="0" y="118871"/>
                </a:lnTo>
                <a:lnTo>
                  <a:pt x="617220" y="118871"/>
                </a:lnTo>
                <a:lnTo>
                  <a:pt x="617220" y="0"/>
                </a:lnTo>
                <a:lnTo>
                  <a:pt x="856488" y="239267"/>
                </a:lnTo>
                <a:lnTo>
                  <a:pt x="617220" y="477011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6781" y="6811664"/>
            <a:ext cx="5562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980" y="2918460"/>
            <a:ext cx="3221735" cy="329184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436107" y="3799332"/>
            <a:ext cx="4699000" cy="1938655"/>
            <a:chOff x="5436107" y="3799332"/>
            <a:chExt cx="4699000" cy="193865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3728" y="3806951"/>
              <a:ext cx="4683251" cy="19232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614160" y="3799332"/>
              <a:ext cx="2342515" cy="1938655"/>
            </a:xfrm>
            <a:custGeom>
              <a:avLst/>
              <a:gdLst/>
              <a:ahLst/>
              <a:cxnLst/>
              <a:rect l="l" t="t" r="r" b="b"/>
              <a:pathLst>
                <a:path w="2342515" h="1938654">
                  <a:moveTo>
                    <a:pt x="0" y="0"/>
                  </a:moveTo>
                  <a:lnTo>
                    <a:pt x="0" y="1938528"/>
                  </a:lnTo>
                </a:path>
                <a:path w="2342515" h="1938654">
                  <a:moveTo>
                    <a:pt x="1170432" y="0"/>
                  </a:moveTo>
                  <a:lnTo>
                    <a:pt x="1170432" y="1938528"/>
                  </a:lnTo>
                </a:path>
                <a:path w="2342515" h="1938654">
                  <a:moveTo>
                    <a:pt x="2342387" y="0"/>
                  </a:moveTo>
                  <a:lnTo>
                    <a:pt x="2342387" y="1938528"/>
                  </a:lnTo>
                </a:path>
              </a:pathLst>
            </a:custGeom>
            <a:ln w="13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36107" y="4270248"/>
              <a:ext cx="4699000" cy="0"/>
            </a:xfrm>
            <a:custGeom>
              <a:avLst/>
              <a:gdLst/>
              <a:ahLst/>
              <a:cxnLst/>
              <a:rect l="l" t="t" r="r" b="b"/>
              <a:pathLst>
                <a:path w="4699000">
                  <a:moveTo>
                    <a:pt x="0" y="0"/>
                  </a:moveTo>
                  <a:lnTo>
                    <a:pt x="4698492" y="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36107" y="3799332"/>
              <a:ext cx="4699000" cy="1938655"/>
            </a:xfrm>
            <a:custGeom>
              <a:avLst/>
              <a:gdLst/>
              <a:ahLst/>
              <a:cxnLst/>
              <a:rect l="l" t="t" r="r" b="b"/>
              <a:pathLst>
                <a:path w="4699000" h="1938654">
                  <a:moveTo>
                    <a:pt x="0" y="934211"/>
                  </a:moveTo>
                  <a:lnTo>
                    <a:pt x="4698492" y="934211"/>
                  </a:lnTo>
                </a:path>
                <a:path w="4699000" h="1938654">
                  <a:moveTo>
                    <a:pt x="0" y="1397507"/>
                  </a:moveTo>
                  <a:lnTo>
                    <a:pt x="4698492" y="1397507"/>
                  </a:lnTo>
                </a:path>
                <a:path w="4699000" h="1938654">
                  <a:moveTo>
                    <a:pt x="7620" y="0"/>
                  </a:moveTo>
                  <a:lnTo>
                    <a:pt x="7620" y="1938528"/>
                  </a:lnTo>
                </a:path>
                <a:path w="4699000" h="1938654">
                  <a:moveTo>
                    <a:pt x="4690871" y="0"/>
                  </a:moveTo>
                  <a:lnTo>
                    <a:pt x="4690871" y="1938528"/>
                  </a:lnTo>
                </a:path>
                <a:path w="4699000" h="1938654">
                  <a:moveTo>
                    <a:pt x="0" y="7619"/>
                  </a:moveTo>
                  <a:lnTo>
                    <a:pt x="4698492" y="7619"/>
                  </a:lnTo>
                </a:path>
                <a:path w="4699000" h="1938654">
                  <a:moveTo>
                    <a:pt x="0" y="1930907"/>
                  </a:moveTo>
                  <a:lnTo>
                    <a:pt x="4698492" y="1930907"/>
                  </a:lnTo>
                </a:path>
              </a:pathLst>
            </a:custGeom>
            <a:ln w="13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37266" y="3899402"/>
            <a:ext cx="80708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Ascensore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5494" y="3899402"/>
            <a:ext cx="35052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4756" y="3899402"/>
            <a:ext cx="77025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Superficie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7810" y="3899402"/>
            <a:ext cx="521334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Prezzo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60396" y="4362674"/>
            <a:ext cx="16129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" dirty="0">
                <a:solidFill>
                  <a:srgbClr val="822333"/>
                </a:solidFill>
                <a:latin typeface="Microsoft Sans Serif"/>
                <a:cs typeface="Microsoft Sans Serif"/>
              </a:rPr>
              <a:t>Si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5464" y="4362674"/>
            <a:ext cx="991869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822333"/>
                </a:solidFill>
                <a:latin typeface="Microsoft Sans Serif"/>
                <a:cs typeface="Microsoft Sans Serif"/>
              </a:rPr>
              <a:t>Appartamento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45858" y="4362674"/>
            <a:ext cx="50673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822333"/>
                </a:solidFill>
                <a:latin typeface="Microsoft Sans Serif"/>
                <a:cs typeface="Microsoft Sans Serif"/>
              </a:rPr>
              <a:t>125</a:t>
            </a:r>
            <a:r>
              <a:rPr sz="1200" spc="-40" dirty="0">
                <a:solidFill>
                  <a:srgbClr val="822333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m²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73252" y="4362674"/>
            <a:ext cx="70993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822333"/>
                </a:solidFill>
                <a:latin typeface="Microsoft Sans Serif"/>
                <a:cs typeface="Microsoft Sans Serif"/>
              </a:rPr>
              <a:t>485.000</a:t>
            </a:r>
            <a:r>
              <a:rPr sz="1200" spc="-40" dirty="0">
                <a:solidFill>
                  <a:srgbClr val="822333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€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60396" y="4827458"/>
            <a:ext cx="16129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" dirty="0">
                <a:solidFill>
                  <a:srgbClr val="822333"/>
                </a:solidFill>
                <a:latin typeface="Microsoft Sans Serif"/>
                <a:cs typeface="Microsoft Sans Serif"/>
              </a:rPr>
              <a:t>Si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5464" y="4827458"/>
            <a:ext cx="991869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822333"/>
                </a:solidFill>
                <a:latin typeface="Microsoft Sans Serif"/>
                <a:cs typeface="Microsoft Sans Serif"/>
              </a:rPr>
              <a:t>Appartamento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45858" y="4827458"/>
            <a:ext cx="50673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822333"/>
                </a:solidFill>
                <a:latin typeface="Microsoft Sans Serif"/>
                <a:cs typeface="Microsoft Sans Serif"/>
              </a:rPr>
              <a:t>397</a:t>
            </a:r>
            <a:r>
              <a:rPr sz="1200" spc="-40" dirty="0">
                <a:solidFill>
                  <a:srgbClr val="822333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m²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09322" y="4827458"/>
            <a:ext cx="83756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822333"/>
                </a:solidFill>
                <a:latin typeface="Microsoft Sans Serif"/>
                <a:cs typeface="Microsoft Sans Serif"/>
              </a:rPr>
              <a:t>2.310.000</a:t>
            </a:r>
            <a:r>
              <a:rPr sz="1200" spc="-40" dirty="0">
                <a:solidFill>
                  <a:srgbClr val="822333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€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29957" y="5290804"/>
            <a:ext cx="22225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822333"/>
                </a:solidFill>
                <a:latin typeface="Microsoft Sans Serif"/>
                <a:cs typeface="Microsoft Sans Serif"/>
              </a:rPr>
              <a:t>N</a:t>
            </a:r>
            <a:r>
              <a:rPr sz="12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o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15062" y="5231336"/>
            <a:ext cx="913130" cy="3962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63525">
              <a:lnSpc>
                <a:spcPct val="101699"/>
              </a:lnSpc>
              <a:spcBef>
                <a:spcPts val="85"/>
              </a:spcBef>
            </a:pPr>
            <a:r>
              <a:rPr sz="12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Casa </a:t>
            </a:r>
            <a:r>
              <a:rPr sz="1200" spc="10" dirty="0">
                <a:solidFill>
                  <a:srgbClr val="822333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822333"/>
                </a:solidFill>
                <a:latin typeface="Microsoft Sans Serif"/>
                <a:cs typeface="Microsoft Sans Serif"/>
              </a:rPr>
              <a:t>I</a:t>
            </a:r>
            <a:r>
              <a:rPr sz="1200" spc="-5" dirty="0">
                <a:solidFill>
                  <a:srgbClr val="822333"/>
                </a:solidFill>
                <a:latin typeface="Microsoft Sans Serif"/>
                <a:cs typeface="Microsoft Sans Serif"/>
              </a:rPr>
              <a:t>n</a:t>
            </a:r>
            <a:r>
              <a:rPr sz="12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d</a:t>
            </a:r>
            <a:r>
              <a:rPr sz="1200" spc="-20" dirty="0">
                <a:solidFill>
                  <a:srgbClr val="822333"/>
                </a:solidFill>
                <a:latin typeface="Microsoft Sans Serif"/>
                <a:cs typeface="Microsoft Sans Serif"/>
              </a:rPr>
              <a:t>i</a:t>
            </a:r>
            <a:r>
              <a:rPr sz="12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p</a:t>
            </a:r>
            <a:r>
              <a:rPr sz="1200" spc="-5" dirty="0">
                <a:solidFill>
                  <a:srgbClr val="822333"/>
                </a:solidFill>
                <a:latin typeface="Microsoft Sans Serif"/>
                <a:cs typeface="Microsoft Sans Serif"/>
              </a:rPr>
              <a:t>e</a:t>
            </a:r>
            <a:r>
              <a:rPr sz="12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n</a:t>
            </a:r>
            <a:r>
              <a:rPr sz="1200" spc="-5" dirty="0">
                <a:solidFill>
                  <a:srgbClr val="822333"/>
                </a:solidFill>
                <a:latin typeface="Microsoft Sans Serif"/>
                <a:cs typeface="Microsoft Sans Serif"/>
              </a:rPr>
              <a:t>d</a:t>
            </a:r>
            <a:r>
              <a:rPr sz="12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e</a:t>
            </a:r>
            <a:r>
              <a:rPr sz="1200" spc="-5" dirty="0">
                <a:solidFill>
                  <a:srgbClr val="822333"/>
                </a:solidFill>
                <a:latin typeface="Microsoft Sans Serif"/>
                <a:cs typeface="Microsoft Sans Serif"/>
              </a:rPr>
              <a:t>n</a:t>
            </a:r>
            <a:r>
              <a:rPr sz="12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te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45858" y="5290804"/>
            <a:ext cx="50673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822333"/>
                </a:solidFill>
                <a:latin typeface="Microsoft Sans Serif"/>
                <a:cs typeface="Microsoft Sans Serif"/>
              </a:rPr>
              <a:t>700</a:t>
            </a:r>
            <a:r>
              <a:rPr sz="1200" spc="-40" dirty="0">
                <a:solidFill>
                  <a:srgbClr val="822333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m²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09322" y="5290804"/>
            <a:ext cx="83756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822333"/>
                </a:solidFill>
                <a:latin typeface="Microsoft Sans Serif"/>
                <a:cs typeface="Microsoft Sans Serif"/>
              </a:rPr>
              <a:t>2.385.000</a:t>
            </a:r>
            <a:r>
              <a:rPr sz="1200" spc="-40" dirty="0">
                <a:solidFill>
                  <a:srgbClr val="822333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€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8610" y="6327096"/>
            <a:ext cx="317373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solidFill>
                  <a:srgbClr val="822333"/>
                </a:solidFill>
                <a:latin typeface="Calibri"/>
                <a:cs typeface="Calibri"/>
              </a:rPr>
              <a:t>a) </a:t>
            </a:r>
            <a:r>
              <a:rPr sz="1550" spc="-5" dirty="0">
                <a:latin typeface="Calibri"/>
                <a:cs typeface="Calibri"/>
              </a:rPr>
              <a:t>Sito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di </a:t>
            </a:r>
            <a:r>
              <a:rPr sz="1550" dirty="0">
                <a:latin typeface="Calibri"/>
                <a:cs typeface="Calibri"/>
              </a:rPr>
              <a:t>annunci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immobiliari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di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Madrid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93499" y="6327096"/>
            <a:ext cx="258572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solidFill>
                  <a:srgbClr val="822333"/>
                </a:solidFill>
                <a:latin typeface="Calibri"/>
                <a:cs typeface="Calibri"/>
              </a:rPr>
              <a:t>b)</a:t>
            </a:r>
            <a:r>
              <a:rPr sz="1550" spc="-20" dirty="0">
                <a:solidFill>
                  <a:srgbClr val="822333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Subset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di</a:t>
            </a:r>
            <a:r>
              <a:rPr sz="1550" spc="-5" dirty="0">
                <a:latin typeface="Calibri"/>
                <a:cs typeface="Calibri"/>
              </a:rPr>
              <a:t> dati corrispondente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6487" y="202380"/>
            <a:ext cx="4330065" cy="196405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 marR="1283970" indent="14604">
              <a:lnSpc>
                <a:spcPct val="142900"/>
              </a:lnSpc>
              <a:spcBef>
                <a:spcPts val="464"/>
              </a:spcBef>
            </a:pPr>
            <a:r>
              <a:rPr sz="2650" spc="-5" dirty="0"/>
              <a:t>Analisi</a:t>
            </a:r>
            <a:r>
              <a:rPr sz="2650" spc="-55" dirty="0"/>
              <a:t> </a:t>
            </a:r>
            <a:r>
              <a:rPr sz="2650" spc="-5" dirty="0"/>
              <a:t>Esplorativa </a:t>
            </a:r>
            <a:r>
              <a:rPr sz="2650" spc="-725" dirty="0"/>
              <a:t> </a:t>
            </a:r>
            <a:r>
              <a:rPr sz="2200" dirty="0"/>
              <a:t>Prezzo</a:t>
            </a:r>
            <a:r>
              <a:rPr sz="2200" spc="610" dirty="0"/>
              <a:t> </a:t>
            </a:r>
            <a:r>
              <a:rPr sz="2200" dirty="0"/>
              <a:t>di </a:t>
            </a:r>
            <a:r>
              <a:rPr sz="2200" spc="-5" dirty="0"/>
              <a:t>Vendita </a:t>
            </a:r>
            <a:r>
              <a:rPr sz="2200" dirty="0"/>
              <a:t> </a:t>
            </a:r>
            <a:r>
              <a:rPr sz="1950" b="0" spc="10" dirty="0">
                <a:solidFill>
                  <a:srgbClr val="000000"/>
                </a:solidFill>
                <a:latin typeface="Calibri"/>
                <a:cs typeface="Calibri"/>
              </a:rPr>
              <a:t>Prezzo</a:t>
            </a:r>
            <a:r>
              <a:rPr sz="1950" b="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950" b="0" spc="10" dirty="0">
                <a:solidFill>
                  <a:srgbClr val="000000"/>
                </a:solidFill>
                <a:latin typeface="Calibri"/>
                <a:cs typeface="Calibri"/>
              </a:rPr>
              <a:t>Medio:</a:t>
            </a:r>
            <a:r>
              <a:rPr sz="1950" b="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950" b="0" spc="15" dirty="0">
                <a:solidFill>
                  <a:srgbClr val="000000"/>
                </a:solidFill>
                <a:latin typeface="Calibri"/>
                <a:cs typeface="Calibri"/>
              </a:rPr>
              <a:t>460.000</a:t>
            </a:r>
            <a:r>
              <a:rPr sz="195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950" b="0" spc="15" dirty="0">
                <a:solidFill>
                  <a:srgbClr val="000000"/>
                </a:solidFill>
                <a:latin typeface="Calibri"/>
                <a:cs typeface="Calibri"/>
              </a:rPr>
              <a:t>euro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950" b="0" spc="10" dirty="0">
                <a:solidFill>
                  <a:srgbClr val="000000"/>
                </a:solidFill>
                <a:latin typeface="Calibri"/>
                <a:cs typeface="Calibri"/>
              </a:rPr>
              <a:t>Range</a:t>
            </a:r>
            <a:r>
              <a:rPr sz="1950" b="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950" b="0" dirty="0">
                <a:solidFill>
                  <a:srgbClr val="000000"/>
                </a:solidFill>
                <a:latin typeface="Calibri"/>
                <a:cs typeface="Calibri"/>
              </a:rPr>
              <a:t>di</a:t>
            </a:r>
            <a:r>
              <a:rPr sz="1950" b="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950" b="0" spc="5" dirty="0">
                <a:solidFill>
                  <a:srgbClr val="000000"/>
                </a:solidFill>
                <a:latin typeface="Calibri"/>
                <a:cs typeface="Calibri"/>
              </a:rPr>
              <a:t>Prezzo:</a:t>
            </a:r>
            <a:r>
              <a:rPr sz="1950" b="0" spc="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950" b="0" spc="15" dirty="0">
                <a:solidFill>
                  <a:srgbClr val="000000"/>
                </a:solidFill>
                <a:latin typeface="Calibri"/>
                <a:cs typeface="Calibri"/>
              </a:rPr>
              <a:t>42.000</a:t>
            </a:r>
            <a:r>
              <a:rPr sz="195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950" b="0" spc="10" dirty="0">
                <a:solidFill>
                  <a:srgbClr val="000000"/>
                </a:solidFill>
                <a:latin typeface="Calibri"/>
                <a:cs typeface="Calibri"/>
              </a:rPr>
              <a:t>– </a:t>
            </a:r>
            <a:r>
              <a:rPr sz="1950" b="0" spc="15" dirty="0">
                <a:solidFill>
                  <a:srgbClr val="000000"/>
                </a:solidFill>
                <a:latin typeface="Calibri"/>
                <a:cs typeface="Calibri"/>
              </a:rPr>
              <a:t>7.500.000</a:t>
            </a:r>
            <a:r>
              <a:rPr sz="1950" b="0" spc="4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950" b="0" spc="15" dirty="0">
                <a:solidFill>
                  <a:srgbClr val="000000"/>
                </a:solidFill>
                <a:latin typeface="Calibri"/>
                <a:cs typeface="Calibri"/>
              </a:rPr>
              <a:t>euro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095" y="2590107"/>
            <a:ext cx="3890494" cy="36659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0344" y="2607421"/>
            <a:ext cx="3225063" cy="353263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24088" y="6273760"/>
            <a:ext cx="287782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solidFill>
                  <a:srgbClr val="822333"/>
                </a:solidFill>
                <a:latin typeface="Calibri"/>
                <a:cs typeface="Calibri"/>
              </a:rPr>
              <a:t>a)</a:t>
            </a:r>
            <a:r>
              <a:rPr sz="1550" spc="-15" dirty="0">
                <a:solidFill>
                  <a:srgbClr val="822333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Istogramma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del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prezzo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di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vendita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6781" y="6826245"/>
            <a:ext cx="12858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Analisi</a:t>
            </a:r>
            <a:r>
              <a:rPr sz="1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Esplorativa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7236" y="6826245"/>
            <a:ext cx="6616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Pagina</a:t>
            </a:r>
            <a:r>
              <a:rPr sz="1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4799" y="6273760"/>
            <a:ext cx="3996054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solidFill>
                  <a:srgbClr val="822333"/>
                </a:solidFill>
                <a:latin typeface="Calibri"/>
                <a:cs typeface="Calibri"/>
              </a:rPr>
              <a:t>b)</a:t>
            </a:r>
            <a:r>
              <a:rPr sz="1550" spc="-30" dirty="0">
                <a:solidFill>
                  <a:srgbClr val="822333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Istogramma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del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logaritmo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del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prezzo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di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vendita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068" y="482547"/>
            <a:ext cx="18307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/>
              <a:t>Altre</a:t>
            </a:r>
            <a:r>
              <a:rPr sz="2200" spc="-90" dirty="0"/>
              <a:t> </a:t>
            </a:r>
            <a:r>
              <a:rPr sz="2200" dirty="0"/>
              <a:t>Variabili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" y="2884790"/>
            <a:ext cx="2925530" cy="27347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2944" y="2838935"/>
            <a:ext cx="3124910" cy="27930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89064" y="2805684"/>
            <a:ext cx="3125449" cy="27972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26299" y="971843"/>
            <a:ext cx="3931920" cy="14782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610"/>
              </a:spcBef>
              <a:buClr>
                <a:srgbClr val="822333"/>
              </a:buClr>
              <a:buChar char="•"/>
              <a:tabLst>
                <a:tab pos="390525" algn="l"/>
                <a:tab pos="391160" algn="l"/>
              </a:tabLst>
            </a:pPr>
            <a:r>
              <a:rPr sz="1950" spc="15" dirty="0">
                <a:latin typeface="Calibri"/>
                <a:cs typeface="Calibri"/>
              </a:rPr>
              <a:t>11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variabili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numeriche</a:t>
            </a:r>
            <a:endParaRPr sz="19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515"/>
              </a:spcBef>
              <a:buClr>
                <a:srgbClr val="822333"/>
              </a:buClr>
              <a:buChar char="•"/>
              <a:tabLst>
                <a:tab pos="390525" algn="l"/>
                <a:tab pos="391160" algn="l"/>
              </a:tabLst>
            </a:pPr>
            <a:r>
              <a:rPr sz="1950" spc="15" dirty="0">
                <a:latin typeface="Calibri"/>
                <a:cs typeface="Calibri"/>
              </a:rPr>
              <a:t>32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variabili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categoriche:</a:t>
            </a:r>
            <a:endParaRPr sz="1950">
              <a:latin typeface="Calibri"/>
              <a:cs typeface="Calibri"/>
            </a:endParaRPr>
          </a:p>
          <a:p>
            <a:pPr marL="551815" lvl="1" indent="-136525">
              <a:lnSpc>
                <a:spcPct val="100000"/>
              </a:lnSpc>
              <a:spcBef>
                <a:spcPts val="525"/>
              </a:spcBef>
              <a:buChar char="-"/>
              <a:tabLst>
                <a:tab pos="552450" algn="l"/>
              </a:tabLst>
            </a:pPr>
            <a:r>
              <a:rPr sz="1950" spc="10" dirty="0">
                <a:latin typeface="Calibri"/>
                <a:cs typeface="Calibri"/>
              </a:rPr>
              <a:t>caratteristiche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dell’immobile</a:t>
            </a:r>
            <a:endParaRPr sz="1950">
              <a:latin typeface="Calibri"/>
              <a:cs typeface="Calibri"/>
            </a:endParaRPr>
          </a:p>
          <a:p>
            <a:pPr marL="551815" lvl="1" indent="-136525">
              <a:lnSpc>
                <a:spcPct val="100000"/>
              </a:lnSpc>
              <a:spcBef>
                <a:spcPts val="520"/>
              </a:spcBef>
              <a:buChar char="-"/>
              <a:tabLst>
                <a:tab pos="552450" algn="l"/>
              </a:tabLst>
            </a:pPr>
            <a:r>
              <a:rPr sz="1950" spc="10" dirty="0">
                <a:latin typeface="Calibri"/>
                <a:cs typeface="Calibri"/>
              </a:rPr>
              <a:t>presenza/assenza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un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attributo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25439" y="1063752"/>
            <a:ext cx="1111250" cy="1346200"/>
          </a:xfrm>
          <a:custGeom>
            <a:avLst/>
            <a:gdLst/>
            <a:ahLst/>
            <a:cxnLst/>
            <a:rect l="l" t="t" r="r" b="b"/>
            <a:pathLst>
              <a:path w="1111250" h="1346200">
                <a:moveTo>
                  <a:pt x="0" y="0"/>
                </a:moveTo>
                <a:lnTo>
                  <a:pt x="60436" y="1797"/>
                </a:lnTo>
                <a:lnTo>
                  <a:pt x="118989" y="7062"/>
                </a:lnTo>
                <a:lnTo>
                  <a:pt x="175320" y="15605"/>
                </a:lnTo>
                <a:lnTo>
                  <a:pt x="229092" y="27237"/>
                </a:lnTo>
                <a:lnTo>
                  <a:pt x="279964" y="41768"/>
                </a:lnTo>
                <a:lnTo>
                  <a:pt x="327599" y="59009"/>
                </a:lnTo>
                <a:lnTo>
                  <a:pt x="371657" y="78769"/>
                </a:lnTo>
                <a:lnTo>
                  <a:pt x="411800" y="100859"/>
                </a:lnTo>
                <a:lnTo>
                  <a:pt x="447690" y="125089"/>
                </a:lnTo>
                <a:lnTo>
                  <a:pt x="478987" y="151271"/>
                </a:lnTo>
                <a:lnTo>
                  <a:pt x="505353" y="179213"/>
                </a:lnTo>
                <a:lnTo>
                  <a:pt x="541938" y="239622"/>
                </a:lnTo>
                <a:lnTo>
                  <a:pt x="554736" y="304800"/>
                </a:lnTo>
                <a:lnTo>
                  <a:pt x="554736" y="368808"/>
                </a:lnTo>
                <a:lnTo>
                  <a:pt x="558011" y="401897"/>
                </a:lnTo>
                <a:lnTo>
                  <a:pt x="583179" y="464880"/>
                </a:lnTo>
                <a:lnTo>
                  <a:pt x="630879" y="522336"/>
                </a:lnTo>
                <a:lnTo>
                  <a:pt x="662318" y="548518"/>
                </a:lnTo>
                <a:lnTo>
                  <a:pt x="698357" y="572748"/>
                </a:lnTo>
                <a:lnTo>
                  <a:pt x="738652" y="594838"/>
                </a:lnTo>
                <a:lnTo>
                  <a:pt x="782860" y="614598"/>
                </a:lnTo>
                <a:lnTo>
                  <a:pt x="830636" y="631839"/>
                </a:lnTo>
                <a:lnTo>
                  <a:pt x="881636" y="646370"/>
                </a:lnTo>
                <a:lnTo>
                  <a:pt x="935516" y="658002"/>
                </a:lnTo>
                <a:lnTo>
                  <a:pt x="991932" y="666545"/>
                </a:lnTo>
                <a:lnTo>
                  <a:pt x="1050540" y="671810"/>
                </a:lnTo>
                <a:lnTo>
                  <a:pt x="1110995" y="673608"/>
                </a:lnTo>
                <a:lnTo>
                  <a:pt x="1050540" y="675385"/>
                </a:lnTo>
                <a:lnTo>
                  <a:pt x="991932" y="680596"/>
                </a:lnTo>
                <a:lnTo>
                  <a:pt x="935516" y="689055"/>
                </a:lnTo>
                <a:lnTo>
                  <a:pt x="881636" y="700578"/>
                </a:lnTo>
                <a:lnTo>
                  <a:pt x="830636" y="714981"/>
                </a:lnTo>
                <a:lnTo>
                  <a:pt x="782860" y="732080"/>
                </a:lnTo>
                <a:lnTo>
                  <a:pt x="738652" y="751691"/>
                </a:lnTo>
                <a:lnTo>
                  <a:pt x="698357" y="773629"/>
                </a:lnTo>
                <a:lnTo>
                  <a:pt x="662318" y="797710"/>
                </a:lnTo>
                <a:lnTo>
                  <a:pt x="630879" y="823750"/>
                </a:lnTo>
                <a:lnTo>
                  <a:pt x="604385" y="851564"/>
                </a:lnTo>
                <a:lnTo>
                  <a:pt x="567607" y="911780"/>
                </a:lnTo>
                <a:lnTo>
                  <a:pt x="554736" y="976883"/>
                </a:lnTo>
                <a:lnTo>
                  <a:pt x="554736" y="1040891"/>
                </a:lnTo>
                <a:lnTo>
                  <a:pt x="551480" y="1073981"/>
                </a:lnTo>
                <a:lnTo>
                  <a:pt x="526450" y="1136964"/>
                </a:lnTo>
                <a:lnTo>
                  <a:pt x="478987" y="1194420"/>
                </a:lnTo>
                <a:lnTo>
                  <a:pt x="447690" y="1220602"/>
                </a:lnTo>
                <a:lnTo>
                  <a:pt x="411800" y="1244832"/>
                </a:lnTo>
                <a:lnTo>
                  <a:pt x="371657" y="1266922"/>
                </a:lnTo>
                <a:lnTo>
                  <a:pt x="327599" y="1286682"/>
                </a:lnTo>
                <a:lnTo>
                  <a:pt x="279964" y="1303923"/>
                </a:lnTo>
                <a:lnTo>
                  <a:pt x="229092" y="1318454"/>
                </a:lnTo>
                <a:lnTo>
                  <a:pt x="175320" y="1330086"/>
                </a:lnTo>
                <a:lnTo>
                  <a:pt x="118989" y="1338629"/>
                </a:lnTo>
                <a:lnTo>
                  <a:pt x="60436" y="1343894"/>
                </a:lnTo>
                <a:lnTo>
                  <a:pt x="0" y="1345691"/>
                </a:lnTo>
              </a:path>
            </a:pathLst>
          </a:custGeom>
          <a:ln w="21336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79738" y="1540272"/>
            <a:ext cx="170561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Pre-Processing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6781" y="6826245"/>
            <a:ext cx="12858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Analisi</a:t>
            </a:r>
            <a:r>
              <a:rPr sz="1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Esplorativa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07236" y="6826245"/>
            <a:ext cx="6616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Pagina</a:t>
            </a:r>
            <a:r>
              <a:rPr sz="1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8610" y="6023876"/>
            <a:ext cx="772160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185" indent="-198120">
              <a:lnSpc>
                <a:spcPct val="100000"/>
              </a:lnSpc>
              <a:spcBef>
                <a:spcPts val="95"/>
              </a:spcBef>
              <a:buClr>
                <a:srgbClr val="822333"/>
              </a:buClr>
              <a:buAutoNum type="alphaLcParenR"/>
              <a:tabLst>
                <a:tab pos="210820" algn="l"/>
              </a:tabLst>
            </a:pPr>
            <a:r>
              <a:rPr sz="1550" spc="-5" dirty="0">
                <a:latin typeface="Calibri"/>
                <a:cs typeface="Calibri"/>
              </a:rPr>
              <a:t>Diagramma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di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dispersione </a:t>
            </a:r>
            <a:r>
              <a:rPr sz="1550" dirty="0">
                <a:latin typeface="Calibri"/>
                <a:cs typeface="Calibri"/>
              </a:rPr>
              <a:t>tra </a:t>
            </a:r>
            <a:r>
              <a:rPr sz="1550" spc="-5" dirty="0">
                <a:latin typeface="Calibri"/>
                <a:cs typeface="Calibri"/>
              </a:rPr>
              <a:t>la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superficie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costruita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e </a:t>
            </a:r>
            <a:r>
              <a:rPr sz="1550" spc="5" dirty="0">
                <a:latin typeface="Calibri"/>
                <a:cs typeface="Calibri"/>
              </a:rPr>
              <a:t>il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prezzo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di </a:t>
            </a:r>
            <a:r>
              <a:rPr sz="1550" spc="-5" dirty="0">
                <a:latin typeface="Calibri"/>
                <a:cs typeface="Calibri"/>
              </a:rPr>
              <a:t>vendita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del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prezzo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di</a:t>
            </a:r>
            <a:r>
              <a:rPr sz="1550" spc="-5" dirty="0">
                <a:latin typeface="Calibri"/>
                <a:cs typeface="Calibri"/>
              </a:rPr>
              <a:t> vendita</a:t>
            </a:r>
            <a:endParaRPr sz="1550">
              <a:latin typeface="Calibri"/>
              <a:cs typeface="Calibri"/>
            </a:endParaRPr>
          </a:p>
          <a:p>
            <a:pPr marL="219710" indent="-207645">
              <a:lnSpc>
                <a:spcPct val="100000"/>
              </a:lnSpc>
              <a:buClr>
                <a:srgbClr val="822333"/>
              </a:buClr>
              <a:buAutoNum type="alphaLcParenR"/>
              <a:tabLst>
                <a:tab pos="220345" algn="l"/>
                <a:tab pos="5268595" algn="l"/>
              </a:tabLst>
            </a:pPr>
            <a:r>
              <a:rPr sz="1550" spc="-5" dirty="0">
                <a:latin typeface="Calibri"/>
                <a:cs typeface="Calibri"/>
              </a:rPr>
              <a:t>Boxplot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divisi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per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categoria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tra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il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tipo</a:t>
            </a:r>
            <a:r>
              <a:rPr sz="1550" dirty="0">
                <a:latin typeface="Calibri"/>
                <a:cs typeface="Calibri"/>
              </a:rPr>
              <a:t> di </a:t>
            </a:r>
            <a:r>
              <a:rPr sz="1550" spc="-5" dirty="0">
                <a:latin typeface="Calibri"/>
                <a:cs typeface="Calibri"/>
              </a:rPr>
              <a:t>immobile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il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prezzo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e	</a:t>
            </a:r>
            <a:r>
              <a:rPr sz="1550" dirty="0">
                <a:solidFill>
                  <a:srgbClr val="822333"/>
                </a:solidFill>
                <a:latin typeface="Calibri"/>
                <a:cs typeface="Calibri"/>
              </a:rPr>
              <a:t>c)</a:t>
            </a:r>
            <a:r>
              <a:rPr sz="1550" spc="-25" dirty="0">
                <a:solidFill>
                  <a:srgbClr val="822333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tra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il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giardino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e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il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prezzo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5423" y="2695422"/>
            <a:ext cx="20129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solidFill>
                  <a:srgbClr val="822333"/>
                </a:solidFill>
                <a:latin typeface="Calibri"/>
                <a:cs typeface="Calibri"/>
              </a:rPr>
              <a:t>a)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93698" y="2663481"/>
            <a:ext cx="21018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5" dirty="0">
                <a:solidFill>
                  <a:srgbClr val="822333"/>
                </a:solidFill>
                <a:latin typeface="Calibri"/>
                <a:cs typeface="Calibri"/>
              </a:rPr>
              <a:t>b</a:t>
            </a:r>
            <a:r>
              <a:rPr sz="1750" dirty="0">
                <a:solidFill>
                  <a:srgbClr val="822333"/>
                </a:solidFill>
                <a:latin typeface="Calibri"/>
                <a:cs typeface="Calibri"/>
              </a:rPr>
              <a:t>)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31212" y="2616225"/>
            <a:ext cx="18796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solidFill>
                  <a:srgbClr val="822333"/>
                </a:solidFill>
                <a:latin typeface="Calibri"/>
                <a:cs typeface="Calibri"/>
              </a:rPr>
              <a:t>c)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1661" y="1188245"/>
            <a:ext cx="3291204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5" dirty="0">
                <a:solidFill>
                  <a:srgbClr val="822333"/>
                </a:solidFill>
                <a:latin typeface="Arial"/>
                <a:cs typeface="Arial"/>
              </a:rPr>
              <a:t>Meccanismo</a:t>
            </a:r>
            <a:r>
              <a:rPr sz="2200" b="1" spc="-10" dirty="0">
                <a:solidFill>
                  <a:srgbClr val="82233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822333"/>
                </a:solidFill>
                <a:latin typeface="Arial"/>
                <a:cs typeface="Arial"/>
              </a:rPr>
              <a:t>di</a:t>
            </a:r>
            <a:r>
              <a:rPr sz="2200" b="1" spc="-5" dirty="0">
                <a:solidFill>
                  <a:srgbClr val="822333"/>
                </a:solidFill>
                <a:latin typeface="Arial"/>
                <a:cs typeface="Arial"/>
              </a:rPr>
              <a:t> Risposta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1698" y="648737"/>
            <a:ext cx="2214245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/>
              <a:t>Dati</a:t>
            </a:r>
            <a:r>
              <a:rPr sz="2650" spc="-114" dirty="0"/>
              <a:t> </a:t>
            </a:r>
            <a:r>
              <a:rPr sz="2650" dirty="0"/>
              <a:t>Mancanti</a:t>
            </a:r>
            <a:endParaRPr sz="2650"/>
          </a:p>
        </p:txBody>
      </p:sp>
      <p:sp>
        <p:nvSpPr>
          <p:cNvPr id="4" name="object 4"/>
          <p:cNvSpPr/>
          <p:nvPr/>
        </p:nvSpPr>
        <p:spPr>
          <a:xfrm>
            <a:off x="2470403" y="5728715"/>
            <a:ext cx="1111250" cy="478790"/>
          </a:xfrm>
          <a:custGeom>
            <a:avLst/>
            <a:gdLst/>
            <a:ahLst/>
            <a:cxnLst/>
            <a:rect l="l" t="t" r="r" b="b"/>
            <a:pathLst>
              <a:path w="1111250" h="478789">
                <a:moveTo>
                  <a:pt x="873252" y="478535"/>
                </a:moveTo>
                <a:lnTo>
                  <a:pt x="873252" y="359664"/>
                </a:lnTo>
                <a:lnTo>
                  <a:pt x="0" y="359664"/>
                </a:lnTo>
                <a:lnTo>
                  <a:pt x="0" y="120396"/>
                </a:lnTo>
                <a:lnTo>
                  <a:pt x="873252" y="120396"/>
                </a:lnTo>
                <a:lnTo>
                  <a:pt x="873252" y="0"/>
                </a:lnTo>
                <a:lnTo>
                  <a:pt x="1110996" y="239267"/>
                </a:lnTo>
                <a:lnTo>
                  <a:pt x="873252" y="478535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4816" y="1834895"/>
            <a:ext cx="162877" cy="16763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503407" y="1895855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4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4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57928" y="1813560"/>
            <a:ext cx="1211580" cy="234950"/>
            <a:chOff x="4757928" y="1813560"/>
            <a:chExt cx="1211580" cy="234950"/>
          </a:xfrm>
        </p:grpSpPr>
        <p:sp>
          <p:nvSpPr>
            <p:cNvPr id="8" name="object 8"/>
            <p:cNvSpPr/>
            <p:nvPr/>
          </p:nvSpPr>
          <p:spPr>
            <a:xfrm>
              <a:off x="4757928" y="1813560"/>
              <a:ext cx="1211580" cy="234950"/>
            </a:xfrm>
            <a:custGeom>
              <a:avLst/>
              <a:gdLst/>
              <a:ahLst/>
              <a:cxnLst/>
              <a:rect l="l" t="t" r="r" b="b"/>
              <a:pathLst>
                <a:path w="1211579" h="234950">
                  <a:moveTo>
                    <a:pt x="1135380" y="234695"/>
                  </a:moveTo>
                  <a:lnTo>
                    <a:pt x="1132332" y="234695"/>
                  </a:lnTo>
                  <a:lnTo>
                    <a:pt x="1132332" y="225552"/>
                  </a:lnTo>
                  <a:lnTo>
                    <a:pt x="1135380" y="225552"/>
                  </a:lnTo>
                  <a:lnTo>
                    <a:pt x="1143095" y="224980"/>
                  </a:lnTo>
                  <a:lnTo>
                    <a:pt x="1171384" y="194976"/>
                  </a:lnTo>
                  <a:lnTo>
                    <a:pt x="1171956" y="184404"/>
                  </a:lnTo>
                  <a:lnTo>
                    <a:pt x="1171956" y="172212"/>
                  </a:lnTo>
                  <a:lnTo>
                    <a:pt x="1170432" y="163068"/>
                  </a:lnTo>
                  <a:lnTo>
                    <a:pt x="1168908" y="155448"/>
                  </a:lnTo>
                  <a:lnTo>
                    <a:pt x="1167384" y="149352"/>
                  </a:lnTo>
                  <a:lnTo>
                    <a:pt x="1167384" y="138684"/>
                  </a:lnTo>
                  <a:lnTo>
                    <a:pt x="1188720" y="118872"/>
                  </a:lnTo>
                  <a:lnTo>
                    <a:pt x="1188720" y="115824"/>
                  </a:lnTo>
                  <a:lnTo>
                    <a:pt x="1167384" y="96012"/>
                  </a:lnTo>
                  <a:lnTo>
                    <a:pt x="1167384" y="85344"/>
                  </a:lnTo>
                  <a:lnTo>
                    <a:pt x="1168908" y="79248"/>
                  </a:lnTo>
                  <a:lnTo>
                    <a:pt x="1170432" y="71628"/>
                  </a:lnTo>
                  <a:lnTo>
                    <a:pt x="1171956" y="62484"/>
                  </a:lnTo>
                  <a:lnTo>
                    <a:pt x="1171956" y="50292"/>
                  </a:lnTo>
                  <a:lnTo>
                    <a:pt x="1156811" y="14930"/>
                  </a:lnTo>
                  <a:lnTo>
                    <a:pt x="1135380" y="9144"/>
                  </a:lnTo>
                  <a:lnTo>
                    <a:pt x="1132332" y="9144"/>
                  </a:lnTo>
                  <a:lnTo>
                    <a:pt x="1132332" y="0"/>
                  </a:lnTo>
                  <a:lnTo>
                    <a:pt x="1135380" y="0"/>
                  </a:lnTo>
                  <a:lnTo>
                    <a:pt x="1149143" y="1500"/>
                  </a:lnTo>
                  <a:lnTo>
                    <a:pt x="1185576" y="21169"/>
                  </a:lnTo>
                  <a:lnTo>
                    <a:pt x="1193292" y="59436"/>
                  </a:lnTo>
                  <a:lnTo>
                    <a:pt x="1190244" y="74676"/>
                  </a:lnTo>
                  <a:lnTo>
                    <a:pt x="1188720" y="83820"/>
                  </a:lnTo>
                  <a:lnTo>
                    <a:pt x="1187196" y="89916"/>
                  </a:lnTo>
                  <a:lnTo>
                    <a:pt x="1187196" y="97536"/>
                  </a:lnTo>
                  <a:lnTo>
                    <a:pt x="1193292" y="106680"/>
                  </a:lnTo>
                  <a:lnTo>
                    <a:pt x="1197864" y="109728"/>
                  </a:lnTo>
                  <a:lnTo>
                    <a:pt x="1203960" y="111252"/>
                  </a:lnTo>
                  <a:lnTo>
                    <a:pt x="1211580" y="112776"/>
                  </a:lnTo>
                  <a:lnTo>
                    <a:pt x="1211580" y="121920"/>
                  </a:lnTo>
                  <a:lnTo>
                    <a:pt x="1203960" y="121920"/>
                  </a:lnTo>
                  <a:lnTo>
                    <a:pt x="1197864" y="124968"/>
                  </a:lnTo>
                  <a:lnTo>
                    <a:pt x="1193292" y="128016"/>
                  </a:lnTo>
                  <a:lnTo>
                    <a:pt x="1190244" y="131064"/>
                  </a:lnTo>
                  <a:lnTo>
                    <a:pt x="1187196" y="135636"/>
                  </a:lnTo>
                  <a:lnTo>
                    <a:pt x="1187196" y="144780"/>
                  </a:lnTo>
                  <a:lnTo>
                    <a:pt x="1188720" y="150876"/>
                  </a:lnTo>
                  <a:lnTo>
                    <a:pt x="1190244" y="158495"/>
                  </a:lnTo>
                  <a:lnTo>
                    <a:pt x="1191768" y="167640"/>
                  </a:lnTo>
                  <a:lnTo>
                    <a:pt x="1193292" y="175260"/>
                  </a:lnTo>
                  <a:lnTo>
                    <a:pt x="1193182" y="184404"/>
                  </a:lnTo>
                  <a:lnTo>
                    <a:pt x="1179576" y="220980"/>
                  </a:lnTo>
                  <a:lnTo>
                    <a:pt x="1149143" y="233838"/>
                  </a:lnTo>
                  <a:lnTo>
                    <a:pt x="1135380" y="234695"/>
                  </a:lnTo>
                  <a:close/>
                </a:path>
                <a:path w="1211579" h="234950">
                  <a:moveTo>
                    <a:pt x="79247" y="234695"/>
                  </a:moveTo>
                  <a:lnTo>
                    <a:pt x="74675" y="234695"/>
                  </a:lnTo>
                  <a:lnTo>
                    <a:pt x="61579" y="233838"/>
                  </a:lnTo>
                  <a:lnTo>
                    <a:pt x="26003" y="214169"/>
                  </a:lnTo>
                  <a:lnTo>
                    <a:pt x="18287" y="167640"/>
                  </a:lnTo>
                  <a:lnTo>
                    <a:pt x="21335" y="158495"/>
                  </a:lnTo>
                  <a:lnTo>
                    <a:pt x="22859" y="150876"/>
                  </a:lnTo>
                  <a:lnTo>
                    <a:pt x="24383" y="144780"/>
                  </a:lnTo>
                  <a:lnTo>
                    <a:pt x="24383" y="135636"/>
                  </a:lnTo>
                  <a:lnTo>
                    <a:pt x="21335" y="131064"/>
                  </a:lnTo>
                  <a:lnTo>
                    <a:pt x="13715" y="123444"/>
                  </a:lnTo>
                  <a:lnTo>
                    <a:pt x="7619" y="121920"/>
                  </a:lnTo>
                  <a:lnTo>
                    <a:pt x="0" y="121920"/>
                  </a:lnTo>
                  <a:lnTo>
                    <a:pt x="0" y="111252"/>
                  </a:lnTo>
                  <a:lnTo>
                    <a:pt x="7619" y="111252"/>
                  </a:lnTo>
                  <a:lnTo>
                    <a:pt x="13715" y="109728"/>
                  </a:lnTo>
                  <a:lnTo>
                    <a:pt x="18287" y="106680"/>
                  </a:lnTo>
                  <a:lnTo>
                    <a:pt x="24383" y="97536"/>
                  </a:lnTo>
                  <a:lnTo>
                    <a:pt x="24383" y="89916"/>
                  </a:lnTo>
                  <a:lnTo>
                    <a:pt x="22859" y="83820"/>
                  </a:lnTo>
                  <a:lnTo>
                    <a:pt x="21335" y="74676"/>
                  </a:lnTo>
                  <a:lnTo>
                    <a:pt x="18287" y="67056"/>
                  </a:lnTo>
                  <a:lnTo>
                    <a:pt x="18399" y="50292"/>
                  </a:lnTo>
                  <a:lnTo>
                    <a:pt x="19145" y="40076"/>
                  </a:lnTo>
                  <a:lnTo>
                    <a:pt x="39957" y="7929"/>
                  </a:lnTo>
                  <a:lnTo>
                    <a:pt x="74675" y="0"/>
                  </a:lnTo>
                  <a:lnTo>
                    <a:pt x="79247" y="0"/>
                  </a:lnTo>
                  <a:lnTo>
                    <a:pt x="79247" y="9144"/>
                  </a:lnTo>
                  <a:lnTo>
                    <a:pt x="76200" y="9144"/>
                  </a:lnTo>
                  <a:lnTo>
                    <a:pt x="68270" y="9739"/>
                  </a:lnTo>
                  <a:lnTo>
                    <a:pt x="38909" y="39957"/>
                  </a:lnTo>
                  <a:lnTo>
                    <a:pt x="38100" y="50292"/>
                  </a:lnTo>
                  <a:lnTo>
                    <a:pt x="38100" y="54864"/>
                  </a:lnTo>
                  <a:lnTo>
                    <a:pt x="41147" y="70104"/>
                  </a:lnTo>
                  <a:lnTo>
                    <a:pt x="42671" y="79248"/>
                  </a:lnTo>
                  <a:lnTo>
                    <a:pt x="44195" y="85344"/>
                  </a:lnTo>
                  <a:lnTo>
                    <a:pt x="44195" y="96012"/>
                  </a:lnTo>
                  <a:lnTo>
                    <a:pt x="41147" y="102108"/>
                  </a:lnTo>
                  <a:lnTo>
                    <a:pt x="38100" y="106680"/>
                  </a:lnTo>
                  <a:lnTo>
                    <a:pt x="33527" y="109728"/>
                  </a:lnTo>
                  <a:lnTo>
                    <a:pt x="28956" y="114300"/>
                  </a:lnTo>
                  <a:lnTo>
                    <a:pt x="22859" y="115824"/>
                  </a:lnTo>
                  <a:lnTo>
                    <a:pt x="22859" y="118872"/>
                  </a:lnTo>
                  <a:lnTo>
                    <a:pt x="28956" y="120396"/>
                  </a:lnTo>
                  <a:lnTo>
                    <a:pt x="33527" y="123444"/>
                  </a:lnTo>
                  <a:lnTo>
                    <a:pt x="38100" y="128016"/>
                  </a:lnTo>
                  <a:lnTo>
                    <a:pt x="41147" y="132588"/>
                  </a:lnTo>
                  <a:lnTo>
                    <a:pt x="44195" y="138684"/>
                  </a:lnTo>
                  <a:lnTo>
                    <a:pt x="44195" y="149352"/>
                  </a:lnTo>
                  <a:lnTo>
                    <a:pt x="42671" y="155448"/>
                  </a:lnTo>
                  <a:lnTo>
                    <a:pt x="41147" y="163068"/>
                  </a:lnTo>
                  <a:lnTo>
                    <a:pt x="39623" y="172212"/>
                  </a:lnTo>
                  <a:lnTo>
                    <a:pt x="38100" y="178307"/>
                  </a:lnTo>
                  <a:lnTo>
                    <a:pt x="38100" y="184404"/>
                  </a:lnTo>
                  <a:lnTo>
                    <a:pt x="54125" y="220408"/>
                  </a:lnTo>
                  <a:lnTo>
                    <a:pt x="76200" y="225552"/>
                  </a:lnTo>
                  <a:lnTo>
                    <a:pt x="79247" y="225552"/>
                  </a:lnTo>
                  <a:lnTo>
                    <a:pt x="79247" y="2346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0700" y="1834896"/>
              <a:ext cx="162877" cy="1676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98947" y="1973580"/>
              <a:ext cx="36830" cy="62865"/>
            </a:xfrm>
            <a:custGeom>
              <a:avLst/>
              <a:gdLst/>
              <a:ahLst/>
              <a:cxnLst/>
              <a:rect l="l" t="t" r="r" b="b"/>
              <a:pathLst>
                <a:path w="36829" h="62864">
                  <a:moveTo>
                    <a:pt x="6572" y="62484"/>
                  </a:moveTo>
                  <a:lnTo>
                    <a:pt x="0" y="55054"/>
                  </a:lnTo>
                  <a:lnTo>
                    <a:pt x="4000" y="51149"/>
                  </a:lnTo>
                  <a:lnTo>
                    <a:pt x="6858" y="47625"/>
                  </a:lnTo>
                  <a:lnTo>
                    <a:pt x="10477" y="41243"/>
                  </a:lnTo>
                  <a:lnTo>
                    <a:pt x="11811" y="37623"/>
                  </a:lnTo>
                  <a:lnTo>
                    <a:pt x="13335" y="29622"/>
                  </a:lnTo>
                  <a:lnTo>
                    <a:pt x="13716" y="24669"/>
                  </a:lnTo>
                  <a:lnTo>
                    <a:pt x="13716" y="12382"/>
                  </a:lnTo>
                  <a:lnTo>
                    <a:pt x="13239" y="6191"/>
                  </a:lnTo>
                  <a:lnTo>
                    <a:pt x="12192" y="0"/>
                  </a:lnTo>
                  <a:lnTo>
                    <a:pt x="34766" y="0"/>
                  </a:lnTo>
                  <a:lnTo>
                    <a:pt x="36004" y="5905"/>
                  </a:lnTo>
                  <a:lnTo>
                    <a:pt x="36576" y="11525"/>
                  </a:lnTo>
                  <a:lnTo>
                    <a:pt x="36576" y="22859"/>
                  </a:lnTo>
                  <a:lnTo>
                    <a:pt x="14097" y="56864"/>
                  </a:lnTo>
                  <a:lnTo>
                    <a:pt x="6572" y="624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7816" y="1834896"/>
              <a:ext cx="162877" cy="16763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981427" y="1858791"/>
            <a:ext cx="89725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59435" algn="l"/>
              </a:tabLst>
            </a:pPr>
            <a:r>
              <a:rPr sz="1450" spc="75" dirty="0">
                <a:latin typeface="Cambria Math"/>
                <a:cs typeface="Cambria Math"/>
              </a:rPr>
              <a:t>os</a:t>
            </a:r>
            <a:r>
              <a:rPr sz="1450" spc="70" dirty="0">
                <a:latin typeface="Cambria Math"/>
                <a:cs typeface="Cambria Math"/>
              </a:rPr>
              <a:t>s</a:t>
            </a:r>
            <a:r>
              <a:rPr sz="1450" dirty="0">
                <a:latin typeface="Cambria Math"/>
                <a:cs typeface="Cambria Math"/>
              </a:rPr>
              <a:t>	</a:t>
            </a:r>
            <a:r>
              <a:rPr sz="1450" spc="130" dirty="0">
                <a:latin typeface="Cambria Math"/>
                <a:cs typeface="Cambria Math"/>
              </a:rPr>
              <a:t>m</a:t>
            </a:r>
            <a:r>
              <a:rPr sz="1450" spc="110" dirty="0">
                <a:latin typeface="Cambria Math"/>
                <a:cs typeface="Cambria Math"/>
              </a:rPr>
              <a:t>i</a:t>
            </a:r>
            <a:r>
              <a:rPr sz="1450" spc="70" dirty="0">
                <a:latin typeface="Cambria Math"/>
                <a:cs typeface="Cambria Math"/>
              </a:rPr>
              <a:t>s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169" y="1738425"/>
            <a:ext cx="82137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192270" algn="l"/>
              </a:tabLst>
            </a:pPr>
            <a:r>
              <a:rPr sz="1950" spc="10" dirty="0">
                <a:latin typeface="Calibri"/>
                <a:cs typeface="Calibri"/>
              </a:rPr>
              <a:t>Data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la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matrice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dati	</a:t>
            </a:r>
            <a:r>
              <a:rPr sz="1950" spc="5" dirty="0">
                <a:latin typeface="Calibri"/>
                <a:cs typeface="Calibri"/>
              </a:rPr>
              <a:t>,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la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matrice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indicatrice di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risposta</a:t>
            </a:r>
            <a:r>
              <a:rPr sz="1950" spc="15" dirty="0">
                <a:latin typeface="Calibri"/>
                <a:cs typeface="Calibri"/>
              </a:rPr>
              <a:t> R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che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0930" y="2138172"/>
            <a:ext cx="175426" cy="2225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7138" y="2973324"/>
            <a:ext cx="200215" cy="16763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4079748" y="3034283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4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4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7493" y="2964179"/>
            <a:ext cx="407034" cy="231775"/>
            <a:chOff x="4327493" y="2964179"/>
            <a:chExt cx="407034" cy="23177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7493" y="2973324"/>
              <a:ext cx="137922" cy="16764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6467" y="2964179"/>
              <a:ext cx="227457" cy="231648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4844796" y="3034283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4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4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00894" y="2971800"/>
            <a:ext cx="108133" cy="170688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256276" y="2965703"/>
            <a:ext cx="210820" cy="228600"/>
            <a:chOff x="5256276" y="2965703"/>
            <a:chExt cx="210820" cy="228600"/>
          </a:xfrm>
        </p:grpSpPr>
        <p:sp>
          <p:nvSpPr>
            <p:cNvPr id="23" name="object 23"/>
            <p:cNvSpPr/>
            <p:nvPr/>
          </p:nvSpPr>
          <p:spPr>
            <a:xfrm>
              <a:off x="5256276" y="2965703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4" h="228600">
                  <a:moveTo>
                    <a:pt x="18287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3996" y="2973324"/>
              <a:ext cx="162877" cy="167639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5762244" y="3112008"/>
            <a:ext cx="36830" cy="62865"/>
          </a:xfrm>
          <a:custGeom>
            <a:avLst/>
            <a:gdLst/>
            <a:ahLst/>
            <a:cxnLst/>
            <a:rect l="l" t="t" r="r" b="b"/>
            <a:pathLst>
              <a:path w="36829" h="62864">
                <a:moveTo>
                  <a:pt x="6572" y="62484"/>
                </a:moveTo>
                <a:lnTo>
                  <a:pt x="0" y="55054"/>
                </a:lnTo>
                <a:lnTo>
                  <a:pt x="4000" y="51149"/>
                </a:lnTo>
                <a:lnTo>
                  <a:pt x="6858" y="47625"/>
                </a:lnTo>
                <a:lnTo>
                  <a:pt x="10477" y="41243"/>
                </a:lnTo>
                <a:lnTo>
                  <a:pt x="11811" y="37623"/>
                </a:lnTo>
                <a:lnTo>
                  <a:pt x="13335" y="29622"/>
                </a:lnTo>
                <a:lnTo>
                  <a:pt x="13716" y="24669"/>
                </a:lnTo>
                <a:lnTo>
                  <a:pt x="13716" y="12382"/>
                </a:lnTo>
                <a:lnTo>
                  <a:pt x="13239" y="6191"/>
                </a:lnTo>
                <a:lnTo>
                  <a:pt x="12192" y="0"/>
                </a:lnTo>
                <a:lnTo>
                  <a:pt x="34766" y="0"/>
                </a:lnTo>
                <a:lnTo>
                  <a:pt x="36004" y="5905"/>
                </a:lnTo>
                <a:lnTo>
                  <a:pt x="36576" y="11525"/>
                </a:lnTo>
                <a:lnTo>
                  <a:pt x="36576" y="22859"/>
                </a:lnTo>
                <a:lnTo>
                  <a:pt x="14097" y="56864"/>
                </a:lnTo>
                <a:lnTo>
                  <a:pt x="6572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51112" y="2973324"/>
            <a:ext cx="162877" cy="167639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6348984" y="3112008"/>
            <a:ext cx="36830" cy="62865"/>
          </a:xfrm>
          <a:custGeom>
            <a:avLst/>
            <a:gdLst/>
            <a:ahLst/>
            <a:cxnLst/>
            <a:rect l="l" t="t" r="r" b="b"/>
            <a:pathLst>
              <a:path w="36829" h="62864">
                <a:moveTo>
                  <a:pt x="6572" y="62484"/>
                </a:moveTo>
                <a:lnTo>
                  <a:pt x="0" y="55054"/>
                </a:lnTo>
                <a:lnTo>
                  <a:pt x="4000" y="51149"/>
                </a:lnTo>
                <a:lnTo>
                  <a:pt x="6858" y="47625"/>
                </a:lnTo>
                <a:lnTo>
                  <a:pt x="10477" y="41243"/>
                </a:lnTo>
                <a:lnTo>
                  <a:pt x="11811" y="37623"/>
                </a:lnTo>
                <a:lnTo>
                  <a:pt x="13335" y="29622"/>
                </a:lnTo>
                <a:lnTo>
                  <a:pt x="13716" y="24669"/>
                </a:lnTo>
                <a:lnTo>
                  <a:pt x="13716" y="12382"/>
                </a:lnTo>
                <a:lnTo>
                  <a:pt x="13239" y="6191"/>
                </a:lnTo>
                <a:lnTo>
                  <a:pt x="12192" y="0"/>
                </a:lnTo>
                <a:lnTo>
                  <a:pt x="34766" y="0"/>
                </a:lnTo>
                <a:lnTo>
                  <a:pt x="36004" y="5905"/>
                </a:lnTo>
                <a:lnTo>
                  <a:pt x="36576" y="11525"/>
                </a:lnTo>
                <a:lnTo>
                  <a:pt x="36576" y="22859"/>
                </a:lnTo>
                <a:lnTo>
                  <a:pt x="14097" y="56864"/>
                </a:lnTo>
                <a:lnTo>
                  <a:pt x="6572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77119" y="2964179"/>
            <a:ext cx="228480" cy="231648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787169" y="2043171"/>
            <a:ext cx="8049895" cy="1976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05"/>
              </a:spcBef>
              <a:tabLst>
                <a:tab pos="6490970" algn="l"/>
              </a:tabLst>
            </a:pPr>
            <a:r>
              <a:rPr sz="1950" spc="10" dirty="0">
                <a:latin typeface="Calibri"/>
                <a:cs typeface="Calibri"/>
              </a:rPr>
              <a:t>indica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la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presenza/assenza</a:t>
            </a:r>
            <a:r>
              <a:rPr sz="1950" spc="7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un’osservazione,</a:t>
            </a:r>
            <a:r>
              <a:rPr sz="1950" spc="7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parametri	che descrivono </a:t>
            </a:r>
            <a:r>
              <a:rPr sz="1950" spc="-4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probabilità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essere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mancante,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allora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il</a:t>
            </a:r>
            <a:r>
              <a:rPr sz="1950" spc="15" dirty="0">
                <a:latin typeface="Calibri"/>
                <a:cs typeface="Calibri"/>
              </a:rPr>
              <a:t> meccanismo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risposta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è: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Calibri"/>
              <a:cs typeface="Calibri"/>
            </a:endParaRPr>
          </a:p>
          <a:p>
            <a:pPr marL="161925" algn="ctr">
              <a:lnSpc>
                <a:spcPct val="100000"/>
              </a:lnSpc>
              <a:tabLst>
                <a:tab pos="709295" algn="l"/>
              </a:tabLst>
            </a:pPr>
            <a:r>
              <a:rPr sz="1450" spc="70" dirty="0">
                <a:latin typeface="Cambria Math"/>
                <a:cs typeface="Cambria Math"/>
              </a:rPr>
              <a:t>oss	</a:t>
            </a:r>
            <a:r>
              <a:rPr sz="1450" spc="105" dirty="0">
                <a:latin typeface="Cambria Math"/>
                <a:cs typeface="Cambria Math"/>
              </a:rPr>
              <a:t>mis</a:t>
            </a:r>
            <a:endParaRPr sz="14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mbria Math"/>
              <a:cs typeface="Cambria Math"/>
            </a:endParaRPr>
          </a:p>
          <a:p>
            <a:pPr marL="57785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Classificazione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 </a:t>
            </a:r>
            <a:r>
              <a:rPr sz="1950" spc="10" dirty="0">
                <a:latin typeface="Calibri"/>
                <a:cs typeface="Calibri"/>
              </a:rPr>
              <a:t>Rubin: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32844" y="3992419"/>
            <a:ext cx="4427855" cy="111696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620"/>
              </a:spcBef>
              <a:buClr>
                <a:srgbClr val="822333"/>
              </a:buClr>
              <a:buAutoNum type="alphaUcPeriod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Missing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not at </a:t>
            </a:r>
            <a:r>
              <a:rPr sz="1950" spc="15" dirty="0">
                <a:latin typeface="Calibri"/>
                <a:cs typeface="Calibri"/>
              </a:rPr>
              <a:t>Random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(MNAR)</a:t>
            </a:r>
            <a:endParaRPr sz="19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530"/>
              </a:spcBef>
              <a:buClr>
                <a:srgbClr val="822333"/>
              </a:buClr>
              <a:buAutoNum type="alphaUcPeriod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Missing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at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Random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(MAR)</a:t>
            </a:r>
            <a:endParaRPr sz="19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515"/>
              </a:spcBef>
              <a:buClr>
                <a:srgbClr val="822333"/>
              </a:buClr>
              <a:buAutoNum type="alphaUcPeriod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Missing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Completely</a:t>
            </a:r>
            <a:r>
              <a:rPr sz="1950" spc="6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at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Random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(MCAR)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152798" y="4515611"/>
            <a:ext cx="200215" cy="167639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7455395" y="4576571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5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5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7703153" y="4506467"/>
            <a:ext cx="408305" cy="231775"/>
            <a:chOff x="7703153" y="4506467"/>
            <a:chExt cx="408305" cy="231775"/>
          </a:xfrm>
        </p:grpSpPr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3153" y="4515611"/>
              <a:ext cx="137922" cy="16764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82128" y="4506467"/>
              <a:ext cx="228981" cy="231648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8220443" y="4576571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5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5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76554" y="4514088"/>
            <a:ext cx="108133" cy="170688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8631935" y="4507991"/>
            <a:ext cx="210820" cy="228600"/>
            <a:chOff x="8631935" y="4507991"/>
            <a:chExt cx="210820" cy="228600"/>
          </a:xfrm>
        </p:grpSpPr>
        <p:sp>
          <p:nvSpPr>
            <p:cNvPr id="39" name="object 39"/>
            <p:cNvSpPr/>
            <p:nvPr/>
          </p:nvSpPr>
          <p:spPr>
            <a:xfrm>
              <a:off x="8631935" y="4507991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5" h="228600">
                  <a:moveTo>
                    <a:pt x="18287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9656" y="4515611"/>
              <a:ext cx="162877" cy="16763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8820417" y="4539495"/>
            <a:ext cx="3117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75" dirty="0">
                <a:latin typeface="Cambria Math"/>
                <a:cs typeface="Cambria Math"/>
              </a:rPr>
              <a:t>os</a:t>
            </a:r>
            <a:r>
              <a:rPr sz="1450" spc="70" dirty="0">
                <a:latin typeface="Cambria Math"/>
                <a:cs typeface="Cambria Math"/>
              </a:rPr>
              <a:t>s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137904" y="4654296"/>
            <a:ext cx="36830" cy="62865"/>
          </a:xfrm>
          <a:custGeom>
            <a:avLst/>
            <a:gdLst/>
            <a:ahLst/>
            <a:cxnLst/>
            <a:rect l="l" t="t" r="r" b="b"/>
            <a:pathLst>
              <a:path w="36829" h="62864">
                <a:moveTo>
                  <a:pt x="6572" y="62484"/>
                </a:moveTo>
                <a:lnTo>
                  <a:pt x="0" y="55054"/>
                </a:lnTo>
                <a:lnTo>
                  <a:pt x="4000" y="51149"/>
                </a:lnTo>
                <a:lnTo>
                  <a:pt x="6857" y="47625"/>
                </a:lnTo>
                <a:lnTo>
                  <a:pt x="10477" y="41243"/>
                </a:lnTo>
                <a:lnTo>
                  <a:pt x="11810" y="37623"/>
                </a:lnTo>
                <a:lnTo>
                  <a:pt x="13334" y="29622"/>
                </a:lnTo>
                <a:lnTo>
                  <a:pt x="13715" y="24669"/>
                </a:lnTo>
                <a:lnTo>
                  <a:pt x="13715" y="12382"/>
                </a:lnTo>
                <a:lnTo>
                  <a:pt x="13239" y="6191"/>
                </a:lnTo>
                <a:lnTo>
                  <a:pt x="12191" y="0"/>
                </a:lnTo>
                <a:lnTo>
                  <a:pt x="34766" y="0"/>
                </a:lnTo>
                <a:lnTo>
                  <a:pt x="36004" y="5905"/>
                </a:lnTo>
                <a:lnTo>
                  <a:pt x="36575" y="11525"/>
                </a:lnTo>
                <a:lnTo>
                  <a:pt x="36575" y="22859"/>
                </a:lnTo>
                <a:lnTo>
                  <a:pt x="14096" y="56864"/>
                </a:lnTo>
                <a:lnTo>
                  <a:pt x="6572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9233820" y="4506467"/>
            <a:ext cx="259715" cy="231775"/>
            <a:chOff x="9233820" y="4506467"/>
            <a:chExt cx="259715" cy="231775"/>
          </a:xfrm>
        </p:grpSpPr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33820" y="4511039"/>
              <a:ext cx="162284" cy="22555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15272" y="4506467"/>
              <a:ext cx="77724" cy="231648"/>
            </a:xfrm>
            <a:prstGeom prst="rect">
              <a:avLst/>
            </a:prstGeom>
          </p:spPr>
        </p:pic>
      </p:grpSp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25367" y="4878323"/>
            <a:ext cx="200215" cy="167639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7427976" y="4939283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5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5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7675720" y="4869179"/>
            <a:ext cx="407034" cy="231775"/>
            <a:chOff x="7675720" y="4869179"/>
            <a:chExt cx="407034" cy="231775"/>
          </a:xfrm>
        </p:grpSpPr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75720" y="4878323"/>
              <a:ext cx="137922" cy="16764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53171" y="4869179"/>
              <a:ext cx="228981" cy="231648"/>
            </a:xfrm>
            <a:prstGeom prst="rect">
              <a:avLst/>
            </a:prstGeom>
          </p:spPr>
        </p:pic>
      </p:grpSp>
      <p:sp>
        <p:nvSpPr>
          <p:cNvPr id="51" name="object 51"/>
          <p:cNvSpPr/>
          <p:nvPr/>
        </p:nvSpPr>
        <p:spPr>
          <a:xfrm>
            <a:off x="8193011" y="4939283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5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5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object 5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49123" y="4876800"/>
            <a:ext cx="108133" cy="170688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8604503" y="4870703"/>
            <a:ext cx="210820" cy="228600"/>
            <a:chOff x="8604503" y="4870703"/>
            <a:chExt cx="210820" cy="228600"/>
          </a:xfrm>
        </p:grpSpPr>
        <p:sp>
          <p:nvSpPr>
            <p:cNvPr id="54" name="object 54"/>
            <p:cNvSpPr/>
            <p:nvPr/>
          </p:nvSpPr>
          <p:spPr>
            <a:xfrm>
              <a:off x="8604503" y="4870703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5" h="228600">
                  <a:moveTo>
                    <a:pt x="18288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18288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2223" y="4878323"/>
              <a:ext cx="162877" cy="167639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8793013" y="4902220"/>
            <a:ext cx="3117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75" dirty="0">
                <a:latin typeface="Cambria Math"/>
                <a:cs typeface="Cambria Math"/>
              </a:rPr>
              <a:t>os</a:t>
            </a:r>
            <a:r>
              <a:rPr sz="1450" spc="70" dirty="0">
                <a:latin typeface="Cambria Math"/>
                <a:cs typeface="Cambria Math"/>
              </a:rPr>
              <a:t>s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110471" y="5017007"/>
            <a:ext cx="36830" cy="62865"/>
          </a:xfrm>
          <a:custGeom>
            <a:avLst/>
            <a:gdLst/>
            <a:ahLst/>
            <a:cxnLst/>
            <a:rect l="l" t="t" r="r" b="b"/>
            <a:pathLst>
              <a:path w="36829" h="62864">
                <a:moveTo>
                  <a:pt x="6572" y="62484"/>
                </a:moveTo>
                <a:lnTo>
                  <a:pt x="0" y="55054"/>
                </a:lnTo>
                <a:lnTo>
                  <a:pt x="4000" y="51149"/>
                </a:lnTo>
                <a:lnTo>
                  <a:pt x="6857" y="47625"/>
                </a:lnTo>
                <a:lnTo>
                  <a:pt x="10477" y="41243"/>
                </a:lnTo>
                <a:lnTo>
                  <a:pt x="11810" y="37623"/>
                </a:lnTo>
                <a:lnTo>
                  <a:pt x="13334" y="29622"/>
                </a:lnTo>
                <a:lnTo>
                  <a:pt x="13715" y="24669"/>
                </a:lnTo>
                <a:lnTo>
                  <a:pt x="13715" y="12382"/>
                </a:lnTo>
                <a:lnTo>
                  <a:pt x="13239" y="6191"/>
                </a:lnTo>
                <a:lnTo>
                  <a:pt x="12191" y="0"/>
                </a:lnTo>
                <a:lnTo>
                  <a:pt x="34766" y="0"/>
                </a:lnTo>
                <a:lnTo>
                  <a:pt x="36004" y="5905"/>
                </a:lnTo>
                <a:lnTo>
                  <a:pt x="36575" y="11525"/>
                </a:lnTo>
                <a:lnTo>
                  <a:pt x="36575" y="22859"/>
                </a:lnTo>
                <a:lnTo>
                  <a:pt x="14096" y="56864"/>
                </a:lnTo>
                <a:lnTo>
                  <a:pt x="6572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9204864" y="4869179"/>
            <a:ext cx="260985" cy="231775"/>
            <a:chOff x="9204864" y="4869179"/>
            <a:chExt cx="260985" cy="231775"/>
          </a:xfrm>
        </p:grpSpPr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04864" y="4873751"/>
              <a:ext cx="162284" cy="22555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387840" y="4869179"/>
              <a:ext cx="77724" cy="231648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3954113" y="5812536"/>
            <a:ext cx="1776730" cy="233679"/>
            <a:chOff x="3954113" y="5812536"/>
            <a:chExt cx="1776730" cy="233679"/>
          </a:xfrm>
        </p:grpSpPr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4113" y="5832348"/>
              <a:ext cx="137922" cy="16764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131563" y="5812536"/>
              <a:ext cx="1598930" cy="233679"/>
            </a:xfrm>
            <a:custGeom>
              <a:avLst/>
              <a:gdLst/>
              <a:ahLst/>
              <a:cxnLst/>
              <a:rect l="l" t="t" r="r" b="b"/>
              <a:pathLst>
                <a:path w="1598929" h="233679">
                  <a:moveTo>
                    <a:pt x="300228" y="230124"/>
                  </a:moveTo>
                  <a:lnTo>
                    <a:pt x="281940" y="230124"/>
                  </a:lnTo>
                  <a:lnTo>
                    <a:pt x="281940" y="1524"/>
                  </a:lnTo>
                  <a:lnTo>
                    <a:pt x="300228" y="1524"/>
                  </a:lnTo>
                  <a:lnTo>
                    <a:pt x="300228" y="230124"/>
                  </a:lnTo>
                  <a:close/>
                </a:path>
                <a:path w="1598929" h="233679">
                  <a:moveTo>
                    <a:pt x="73152" y="233172"/>
                  </a:moveTo>
                  <a:lnTo>
                    <a:pt x="29432" y="206597"/>
                  </a:lnTo>
                  <a:lnTo>
                    <a:pt x="4572" y="158115"/>
                  </a:lnTo>
                  <a:lnTo>
                    <a:pt x="0" y="117348"/>
                  </a:lnTo>
                  <a:lnTo>
                    <a:pt x="1143" y="95583"/>
                  </a:lnTo>
                  <a:lnTo>
                    <a:pt x="10287" y="57769"/>
                  </a:lnTo>
                  <a:lnTo>
                    <a:pt x="42291" y="14859"/>
                  </a:lnTo>
                  <a:lnTo>
                    <a:pt x="73152" y="0"/>
                  </a:lnTo>
                  <a:lnTo>
                    <a:pt x="77723" y="9144"/>
                  </a:lnTo>
                  <a:lnTo>
                    <a:pt x="63984" y="15740"/>
                  </a:lnTo>
                  <a:lnTo>
                    <a:pt x="52387" y="24193"/>
                  </a:lnTo>
                  <a:lnTo>
                    <a:pt x="29051" y="61817"/>
                  </a:lnTo>
                  <a:lnTo>
                    <a:pt x="21335" y="115824"/>
                  </a:lnTo>
                  <a:lnTo>
                    <a:pt x="22193" y="136421"/>
                  </a:lnTo>
                  <a:lnTo>
                    <a:pt x="35052" y="185928"/>
                  </a:lnTo>
                  <a:lnTo>
                    <a:pt x="63394" y="218313"/>
                  </a:lnTo>
                  <a:lnTo>
                    <a:pt x="76200" y="224028"/>
                  </a:lnTo>
                  <a:lnTo>
                    <a:pt x="73152" y="233172"/>
                  </a:lnTo>
                  <a:close/>
                </a:path>
                <a:path w="1598929" h="233679">
                  <a:moveTo>
                    <a:pt x="1523999" y="233172"/>
                  </a:moveTo>
                  <a:lnTo>
                    <a:pt x="1520952" y="224028"/>
                  </a:lnTo>
                  <a:lnTo>
                    <a:pt x="1534691" y="218289"/>
                  </a:lnTo>
                  <a:lnTo>
                    <a:pt x="1546288" y="210121"/>
                  </a:lnTo>
                  <a:lnTo>
                    <a:pt x="1569624" y="171330"/>
                  </a:lnTo>
                  <a:lnTo>
                    <a:pt x="1577340" y="115824"/>
                  </a:lnTo>
                  <a:lnTo>
                    <a:pt x="1576482" y="96107"/>
                  </a:lnTo>
                  <a:lnTo>
                    <a:pt x="1563624" y="47244"/>
                  </a:lnTo>
                  <a:lnTo>
                    <a:pt x="1534691" y="15740"/>
                  </a:lnTo>
                  <a:lnTo>
                    <a:pt x="1520952" y="9144"/>
                  </a:lnTo>
                  <a:lnTo>
                    <a:pt x="1523999" y="0"/>
                  </a:lnTo>
                  <a:lnTo>
                    <a:pt x="1569220" y="26574"/>
                  </a:lnTo>
                  <a:lnTo>
                    <a:pt x="1594104" y="75819"/>
                  </a:lnTo>
                  <a:lnTo>
                    <a:pt x="1598676" y="117348"/>
                  </a:lnTo>
                  <a:lnTo>
                    <a:pt x="1597533" y="138445"/>
                  </a:lnTo>
                  <a:lnTo>
                    <a:pt x="1588389" y="176069"/>
                  </a:lnTo>
                  <a:lnTo>
                    <a:pt x="1556194" y="218313"/>
                  </a:lnTo>
                  <a:lnTo>
                    <a:pt x="1541168" y="227171"/>
                  </a:lnTo>
                  <a:lnTo>
                    <a:pt x="1523999" y="2331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11288" y="5832348"/>
              <a:ext cx="162877" cy="16764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9700" y="5832348"/>
              <a:ext cx="162877" cy="167640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4600485" y="5856261"/>
            <a:ext cx="3117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75" dirty="0">
                <a:latin typeface="Cambria Math"/>
                <a:cs typeface="Cambria Math"/>
              </a:rPr>
              <a:t>os</a:t>
            </a:r>
            <a:r>
              <a:rPr sz="1450" spc="70" dirty="0">
                <a:latin typeface="Cambria Math"/>
                <a:cs typeface="Cambria Math"/>
              </a:rPr>
              <a:t>s</a:t>
            </a:r>
            <a:endParaRPr sz="1450">
              <a:latin typeface="Cambria Math"/>
              <a:cs typeface="Cambria Math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919472" y="5830824"/>
            <a:ext cx="711835" cy="203200"/>
            <a:chOff x="4919472" y="5830824"/>
            <a:chExt cx="711835" cy="203200"/>
          </a:xfrm>
        </p:grpSpPr>
        <p:sp>
          <p:nvSpPr>
            <p:cNvPr id="68" name="object 68"/>
            <p:cNvSpPr/>
            <p:nvPr/>
          </p:nvSpPr>
          <p:spPr>
            <a:xfrm>
              <a:off x="4919472" y="5971032"/>
              <a:ext cx="36830" cy="62865"/>
            </a:xfrm>
            <a:custGeom>
              <a:avLst/>
              <a:gdLst/>
              <a:ahLst/>
              <a:cxnLst/>
              <a:rect l="l" t="t" r="r" b="b"/>
              <a:pathLst>
                <a:path w="36829" h="62864">
                  <a:moveTo>
                    <a:pt x="6572" y="62484"/>
                  </a:moveTo>
                  <a:lnTo>
                    <a:pt x="0" y="55054"/>
                  </a:lnTo>
                  <a:lnTo>
                    <a:pt x="4000" y="51149"/>
                  </a:lnTo>
                  <a:lnTo>
                    <a:pt x="6858" y="47625"/>
                  </a:lnTo>
                  <a:lnTo>
                    <a:pt x="10477" y="41243"/>
                  </a:lnTo>
                  <a:lnTo>
                    <a:pt x="11811" y="37623"/>
                  </a:lnTo>
                  <a:lnTo>
                    <a:pt x="13335" y="29622"/>
                  </a:lnTo>
                  <a:lnTo>
                    <a:pt x="13716" y="24669"/>
                  </a:lnTo>
                  <a:lnTo>
                    <a:pt x="13716" y="12382"/>
                  </a:lnTo>
                  <a:lnTo>
                    <a:pt x="13239" y="6191"/>
                  </a:lnTo>
                  <a:lnTo>
                    <a:pt x="12192" y="0"/>
                  </a:lnTo>
                  <a:lnTo>
                    <a:pt x="34766" y="0"/>
                  </a:lnTo>
                  <a:lnTo>
                    <a:pt x="36004" y="5905"/>
                  </a:lnTo>
                  <a:lnTo>
                    <a:pt x="36576" y="11525"/>
                  </a:lnTo>
                  <a:lnTo>
                    <a:pt x="36576" y="22859"/>
                  </a:lnTo>
                  <a:lnTo>
                    <a:pt x="14097" y="56864"/>
                  </a:lnTo>
                  <a:lnTo>
                    <a:pt x="6572" y="624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17865" y="5832348"/>
              <a:ext cx="139731" cy="16764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5266944" y="5893308"/>
              <a:ext cx="151765" cy="70485"/>
            </a:xfrm>
            <a:custGeom>
              <a:avLst/>
              <a:gdLst/>
              <a:ahLst/>
              <a:cxnLst/>
              <a:rect l="l" t="t" r="r" b="b"/>
              <a:pathLst>
                <a:path w="151764" h="70485">
                  <a:moveTo>
                    <a:pt x="151257" y="53340"/>
                  </a:moveTo>
                  <a:lnTo>
                    <a:pt x="0" y="53340"/>
                  </a:lnTo>
                  <a:lnTo>
                    <a:pt x="0" y="70104"/>
                  </a:lnTo>
                  <a:lnTo>
                    <a:pt x="151257" y="70104"/>
                  </a:lnTo>
                  <a:lnTo>
                    <a:pt x="151257" y="53340"/>
                  </a:lnTo>
                  <a:close/>
                </a:path>
                <a:path w="151764" h="70485">
                  <a:moveTo>
                    <a:pt x="15125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51257" y="16764"/>
                  </a:lnTo>
                  <a:lnTo>
                    <a:pt x="151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23042" y="5830824"/>
              <a:ext cx="108133" cy="170688"/>
            </a:xfrm>
            <a:prstGeom prst="rect">
              <a:avLst/>
            </a:prstGeom>
          </p:spPr>
        </p:pic>
      </p:grpSp>
      <p:sp>
        <p:nvSpPr>
          <p:cNvPr id="72" name="object 72"/>
          <p:cNvSpPr/>
          <p:nvPr/>
        </p:nvSpPr>
        <p:spPr>
          <a:xfrm>
            <a:off x="5841492" y="5893308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4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4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" name="object 73"/>
          <p:cNvGrpSpPr/>
          <p:nvPr/>
        </p:nvGrpSpPr>
        <p:grpSpPr>
          <a:xfrm>
            <a:off x="6089236" y="5823204"/>
            <a:ext cx="670560" cy="231775"/>
            <a:chOff x="6089236" y="5823204"/>
            <a:chExt cx="670560" cy="231775"/>
          </a:xfrm>
        </p:grpSpPr>
        <p:pic>
          <p:nvPicPr>
            <p:cNvPr id="74" name="object 7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9236" y="5832348"/>
              <a:ext cx="137922" cy="16764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66687" y="5823204"/>
              <a:ext cx="242602" cy="231648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6548628" y="5824728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5" h="228600">
                  <a:moveTo>
                    <a:pt x="18287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96348" y="5832348"/>
              <a:ext cx="162877" cy="167640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6737112" y="5856261"/>
            <a:ext cx="3117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75" dirty="0">
                <a:latin typeface="Cambria Math"/>
                <a:cs typeface="Cambria Math"/>
              </a:rPr>
              <a:t>os</a:t>
            </a:r>
            <a:r>
              <a:rPr sz="1450" spc="70" dirty="0">
                <a:latin typeface="Cambria Math"/>
                <a:cs typeface="Cambria Math"/>
              </a:rPr>
              <a:t>s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056120" y="5971032"/>
            <a:ext cx="36830" cy="62865"/>
          </a:xfrm>
          <a:custGeom>
            <a:avLst/>
            <a:gdLst/>
            <a:ahLst/>
            <a:cxnLst/>
            <a:rect l="l" t="t" r="r" b="b"/>
            <a:pathLst>
              <a:path w="36829" h="62864">
                <a:moveTo>
                  <a:pt x="6572" y="62484"/>
                </a:moveTo>
                <a:lnTo>
                  <a:pt x="0" y="55054"/>
                </a:lnTo>
                <a:lnTo>
                  <a:pt x="4000" y="51149"/>
                </a:lnTo>
                <a:lnTo>
                  <a:pt x="6857" y="47625"/>
                </a:lnTo>
                <a:lnTo>
                  <a:pt x="10477" y="41243"/>
                </a:lnTo>
                <a:lnTo>
                  <a:pt x="11810" y="37623"/>
                </a:lnTo>
                <a:lnTo>
                  <a:pt x="13334" y="29622"/>
                </a:lnTo>
                <a:lnTo>
                  <a:pt x="13715" y="24669"/>
                </a:lnTo>
                <a:lnTo>
                  <a:pt x="13715" y="12382"/>
                </a:lnTo>
                <a:lnTo>
                  <a:pt x="13239" y="6191"/>
                </a:lnTo>
                <a:lnTo>
                  <a:pt x="12191" y="0"/>
                </a:lnTo>
                <a:lnTo>
                  <a:pt x="34766" y="0"/>
                </a:lnTo>
                <a:lnTo>
                  <a:pt x="36004" y="5905"/>
                </a:lnTo>
                <a:lnTo>
                  <a:pt x="36575" y="11525"/>
                </a:lnTo>
                <a:lnTo>
                  <a:pt x="36575" y="22859"/>
                </a:lnTo>
                <a:lnTo>
                  <a:pt x="14096" y="56864"/>
                </a:lnTo>
                <a:lnTo>
                  <a:pt x="6572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0" name="object 8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154513" y="5832347"/>
            <a:ext cx="139731" cy="167640"/>
          </a:xfrm>
          <a:prstGeom prst="rect">
            <a:avLst/>
          </a:prstGeom>
        </p:spPr>
      </p:pic>
      <p:sp>
        <p:nvSpPr>
          <p:cNvPr id="81" name="object 81"/>
          <p:cNvSpPr/>
          <p:nvPr/>
        </p:nvSpPr>
        <p:spPr>
          <a:xfrm>
            <a:off x="7403592" y="5893308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5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5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2" name="object 82"/>
          <p:cNvGrpSpPr/>
          <p:nvPr/>
        </p:nvGrpSpPr>
        <p:grpSpPr>
          <a:xfrm>
            <a:off x="7665720" y="5823204"/>
            <a:ext cx="201295" cy="231775"/>
            <a:chOff x="7665720" y="5823204"/>
            <a:chExt cx="201295" cy="231775"/>
          </a:xfrm>
        </p:grpSpPr>
        <p:pic>
          <p:nvPicPr>
            <p:cNvPr id="83" name="object 8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665720" y="5830823"/>
              <a:ext cx="97535" cy="16916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789164" y="5823204"/>
              <a:ext cx="77724" cy="231648"/>
            </a:xfrm>
            <a:prstGeom prst="rect">
              <a:avLst/>
            </a:prstGeom>
          </p:spPr>
        </p:pic>
      </p:grpSp>
      <p:sp>
        <p:nvSpPr>
          <p:cNvPr id="85" name="object 85"/>
          <p:cNvSpPr txBox="1"/>
          <p:nvPr/>
        </p:nvSpPr>
        <p:spPr>
          <a:xfrm>
            <a:off x="8338741" y="5735858"/>
            <a:ext cx="11925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Calibri"/>
                <a:cs typeface="Calibri"/>
              </a:rPr>
              <a:t>I</a:t>
            </a:r>
            <a:r>
              <a:rPr sz="1950" spc="25" dirty="0">
                <a:latin typeface="Calibri"/>
                <a:cs typeface="Calibri"/>
              </a:rPr>
              <a:t>g</a:t>
            </a:r>
            <a:r>
              <a:rPr sz="1950" dirty="0">
                <a:latin typeface="Calibri"/>
                <a:cs typeface="Calibri"/>
              </a:rPr>
              <a:t>n</a:t>
            </a:r>
            <a:r>
              <a:rPr sz="1950" spc="20" dirty="0">
                <a:latin typeface="Calibri"/>
                <a:cs typeface="Calibri"/>
              </a:rPr>
              <a:t>o</a:t>
            </a:r>
            <a:r>
              <a:rPr sz="1950" spc="10" dirty="0">
                <a:latin typeface="Calibri"/>
                <a:cs typeface="Calibri"/>
              </a:rPr>
              <a:t>ra</a:t>
            </a:r>
            <a:r>
              <a:rPr sz="1950" spc="20" dirty="0">
                <a:latin typeface="Calibri"/>
                <a:cs typeface="Calibri"/>
              </a:rPr>
              <a:t>b</a:t>
            </a:r>
            <a:r>
              <a:rPr sz="1950" spc="5" dirty="0">
                <a:latin typeface="Calibri"/>
                <a:cs typeface="Calibri"/>
              </a:rPr>
              <a:t>ili</a:t>
            </a:r>
            <a:r>
              <a:rPr sz="1950" dirty="0">
                <a:latin typeface="Calibri"/>
                <a:cs typeface="Calibri"/>
              </a:rPr>
              <a:t>t</a:t>
            </a:r>
            <a:r>
              <a:rPr sz="1950" spc="10" dirty="0">
                <a:latin typeface="Calibri"/>
                <a:cs typeface="Calibri"/>
              </a:rPr>
              <a:t>à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826781" y="6824742"/>
            <a:ext cx="96520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Dati</a:t>
            </a:r>
            <a:r>
              <a:rPr sz="1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Mancanti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907236" y="6824742"/>
            <a:ext cx="6616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Pagina</a:t>
            </a:r>
            <a:r>
              <a:rPr sz="1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221452" y="5385313"/>
            <a:ext cx="140208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latin typeface="Calibri"/>
                <a:cs typeface="Calibri"/>
              </a:rPr>
              <a:t>MAR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o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MCAR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068" y="481041"/>
            <a:ext cx="40208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/>
              <a:t>Trattamento</a:t>
            </a:r>
            <a:r>
              <a:rPr sz="2200" spc="-20" dirty="0"/>
              <a:t> </a:t>
            </a:r>
            <a:r>
              <a:rPr sz="2200" spc="-5" dirty="0"/>
              <a:t>dei</a:t>
            </a:r>
            <a:r>
              <a:rPr sz="2200" spc="-15" dirty="0"/>
              <a:t> </a:t>
            </a:r>
            <a:r>
              <a:rPr sz="2200" dirty="0"/>
              <a:t>Dati</a:t>
            </a:r>
            <a:r>
              <a:rPr sz="2200" spc="-55" dirty="0"/>
              <a:t> </a:t>
            </a:r>
            <a:r>
              <a:rPr sz="2200" dirty="0"/>
              <a:t>Mancanti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628657" y="1108919"/>
            <a:ext cx="7730490" cy="2537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80"/>
              </a:spcBef>
            </a:pPr>
            <a:r>
              <a:rPr sz="1950" spc="5" dirty="0">
                <a:latin typeface="Calibri"/>
                <a:cs typeface="Calibri"/>
              </a:rPr>
              <a:t>I</a:t>
            </a:r>
            <a:r>
              <a:rPr sz="1950" spc="10" dirty="0">
                <a:latin typeface="Calibri"/>
                <a:cs typeface="Calibri"/>
              </a:rPr>
              <a:t> metodi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per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gestire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dati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mancanti</a:t>
            </a:r>
            <a:r>
              <a:rPr sz="1950" spc="6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si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possono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basare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sui </a:t>
            </a:r>
            <a:r>
              <a:rPr sz="1950" spc="10" dirty="0">
                <a:latin typeface="Calibri"/>
                <a:cs typeface="Calibri"/>
              </a:rPr>
              <a:t>soli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dati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completi,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sui dati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disponibili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o </a:t>
            </a:r>
            <a:r>
              <a:rPr sz="1950" spc="10" dirty="0">
                <a:latin typeface="Calibri"/>
                <a:cs typeface="Calibri"/>
              </a:rPr>
              <a:t>sull’imputazione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dei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dati.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Calibri"/>
              <a:cs typeface="Calibri"/>
            </a:endParaRPr>
          </a:p>
          <a:p>
            <a:pPr marL="12700" marR="10160">
              <a:lnSpc>
                <a:spcPct val="102099"/>
              </a:lnSpc>
            </a:pPr>
            <a:r>
              <a:rPr sz="1950" spc="10" dirty="0">
                <a:latin typeface="Calibri"/>
                <a:cs typeface="Calibri"/>
              </a:rPr>
              <a:t>Per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applicare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al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meglio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modelli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previsivi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su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un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insieme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dati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omogeneo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flessibile,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si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decidono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utilizzare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tecniche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imputazione,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come:</a:t>
            </a:r>
            <a:endParaRPr sz="19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1345"/>
              </a:spcBef>
              <a:buClr>
                <a:srgbClr val="822333"/>
              </a:buClr>
              <a:buChar char="•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Regressione</a:t>
            </a:r>
            <a:endParaRPr sz="19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890"/>
              </a:spcBef>
              <a:buClr>
                <a:srgbClr val="822333"/>
              </a:buClr>
              <a:buChar char="•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Matching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8657" y="4044159"/>
            <a:ext cx="21050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Calibri"/>
                <a:cs typeface="Calibri"/>
              </a:rPr>
              <a:t>Imputazione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Singola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8657" y="4347505"/>
            <a:ext cx="3455670" cy="111379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610"/>
              </a:spcBef>
              <a:buClr>
                <a:srgbClr val="822333"/>
              </a:buClr>
              <a:buAutoNum type="alphaLcPeriod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Facilità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d’interpretazione</a:t>
            </a:r>
            <a:endParaRPr sz="19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515"/>
              </a:spcBef>
              <a:buClr>
                <a:srgbClr val="822333"/>
              </a:buClr>
              <a:buAutoNum type="alphaLcPeriod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Adattabilità</a:t>
            </a:r>
            <a:endParaRPr sz="19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515"/>
              </a:spcBef>
              <a:buClr>
                <a:srgbClr val="822333"/>
              </a:buClr>
              <a:buAutoNum type="alphaLcPeriod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Costo computazionale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ridotto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8745" y="5860727"/>
            <a:ext cx="457136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Calibri"/>
                <a:cs typeface="Calibri"/>
              </a:rPr>
              <a:t>Specificazione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Completamente</a:t>
            </a:r>
            <a:r>
              <a:rPr sz="1950" spc="7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Condizionale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1424" y="4041090"/>
            <a:ext cx="222821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Calibri"/>
                <a:cs typeface="Calibri"/>
              </a:rPr>
              <a:t>Imputazione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Multipla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1424" y="4341243"/>
            <a:ext cx="3561715" cy="111696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620"/>
              </a:spcBef>
              <a:buClr>
                <a:srgbClr val="822333"/>
              </a:buClr>
              <a:buAutoNum type="alphaLcPeriod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Gestione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dell’incertezza</a:t>
            </a:r>
            <a:endParaRPr sz="19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530"/>
              </a:spcBef>
              <a:buClr>
                <a:srgbClr val="822333"/>
              </a:buClr>
              <a:buAutoNum type="alphaLcPeriod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Riduzione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del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bias</a:t>
            </a:r>
            <a:endParaRPr sz="19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515"/>
              </a:spcBef>
              <a:buClr>
                <a:srgbClr val="822333"/>
              </a:buClr>
              <a:buAutoNum type="alphaLcPeriod"/>
              <a:tabLst>
                <a:tab pos="390525" algn="l"/>
                <a:tab pos="391160" algn="l"/>
              </a:tabLst>
            </a:pPr>
            <a:r>
              <a:rPr sz="1950" spc="5" dirty="0">
                <a:latin typeface="Calibri"/>
                <a:cs typeface="Calibri"/>
              </a:rPr>
              <a:t>Utilizzo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 </a:t>
            </a:r>
            <a:r>
              <a:rPr sz="1950" spc="5" dirty="0">
                <a:latin typeface="Calibri"/>
                <a:cs typeface="Calibri"/>
              </a:rPr>
              <a:t>tutte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le informazioni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70175" y="5841492"/>
            <a:ext cx="1112520" cy="478790"/>
          </a:xfrm>
          <a:custGeom>
            <a:avLst/>
            <a:gdLst/>
            <a:ahLst/>
            <a:cxnLst/>
            <a:rect l="l" t="t" r="r" b="b"/>
            <a:pathLst>
              <a:path w="1112520" h="478789">
                <a:moveTo>
                  <a:pt x="873251" y="478535"/>
                </a:moveTo>
                <a:lnTo>
                  <a:pt x="873251" y="359663"/>
                </a:lnTo>
                <a:lnTo>
                  <a:pt x="0" y="359663"/>
                </a:lnTo>
                <a:lnTo>
                  <a:pt x="0" y="120395"/>
                </a:lnTo>
                <a:lnTo>
                  <a:pt x="873251" y="120395"/>
                </a:lnTo>
                <a:lnTo>
                  <a:pt x="873251" y="0"/>
                </a:lnTo>
                <a:lnTo>
                  <a:pt x="1112520" y="239267"/>
                </a:lnTo>
                <a:lnTo>
                  <a:pt x="873251" y="478535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26781" y="6824742"/>
            <a:ext cx="96520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Dati</a:t>
            </a:r>
            <a:r>
              <a:rPr sz="1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Mancanti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07236" y="6824742"/>
            <a:ext cx="6616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Pagina</a:t>
            </a:r>
            <a:r>
              <a:rPr sz="1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fld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068" y="481041"/>
            <a:ext cx="490918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/>
              <a:t>Selezione</a:t>
            </a:r>
            <a:r>
              <a:rPr sz="2200" spc="-5" dirty="0"/>
              <a:t> del</a:t>
            </a:r>
            <a:r>
              <a:rPr sz="2200" spc="-35" dirty="0"/>
              <a:t> </a:t>
            </a:r>
            <a:r>
              <a:rPr sz="2200" dirty="0"/>
              <a:t>Metodo</a:t>
            </a:r>
            <a:r>
              <a:rPr sz="2200" spc="-15" dirty="0"/>
              <a:t> </a:t>
            </a:r>
            <a:r>
              <a:rPr sz="2200" dirty="0"/>
              <a:t>di</a:t>
            </a:r>
            <a:r>
              <a:rPr sz="2200" spc="-30" dirty="0"/>
              <a:t> </a:t>
            </a:r>
            <a:r>
              <a:rPr sz="2200" dirty="0"/>
              <a:t>Imputazione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624114" y="1031197"/>
            <a:ext cx="7693659" cy="14173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75945">
              <a:lnSpc>
                <a:spcPct val="102099"/>
              </a:lnSpc>
              <a:spcBef>
                <a:spcPts val="80"/>
              </a:spcBef>
            </a:pPr>
            <a:r>
              <a:rPr sz="1950" spc="10" dirty="0">
                <a:latin typeface="Calibri"/>
                <a:cs typeface="Calibri"/>
              </a:rPr>
              <a:t>Confrontare</a:t>
            </a:r>
            <a:r>
              <a:rPr sz="1950" spc="6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 </a:t>
            </a:r>
            <a:r>
              <a:rPr sz="1950" spc="10" dirty="0">
                <a:latin typeface="Calibri"/>
                <a:cs typeface="Calibri"/>
              </a:rPr>
              <a:t>metodi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imputazione</a:t>
            </a:r>
            <a:r>
              <a:rPr sz="1950" spc="6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è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un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problema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non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indifferente.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Gli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usuali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indicatori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errore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previsivo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non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possono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essere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utilizzati.</a:t>
            </a:r>
            <a:endParaRPr sz="1950">
              <a:latin typeface="Calibri"/>
              <a:cs typeface="Calibri"/>
            </a:endParaRPr>
          </a:p>
          <a:p>
            <a:pPr marL="19685" marR="5080">
              <a:lnSpc>
                <a:spcPct val="102099"/>
              </a:lnSpc>
              <a:spcBef>
                <a:spcPts val="1415"/>
              </a:spcBef>
            </a:pPr>
            <a:r>
              <a:rPr sz="1950" spc="10" dirty="0">
                <a:solidFill>
                  <a:srgbClr val="822333"/>
                </a:solidFill>
                <a:latin typeface="Calibri"/>
                <a:cs typeface="Calibri"/>
              </a:rPr>
              <a:t>I-Scores: </a:t>
            </a:r>
            <a:r>
              <a:rPr sz="1950" spc="10" dirty="0">
                <a:latin typeface="Calibri"/>
                <a:cs typeface="Calibri"/>
              </a:rPr>
              <a:t>assegna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un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punteggio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ai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metodi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imputativi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base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alla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capacità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riprodurre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fedelmente</a:t>
            </a:r>
            <a:r>
              <a:rPr sz="1950" spc="7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distribuzioni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condizionate</a:t>
            </a:r>
            <a:r>
              <a:rPr sz="1950" spc="6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dei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dati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osservati.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8012" y="2731008"/>
            <a:ext cx="4257675" cy="3523615"/>
            <a:chOff x="858012" y="2731008"/>
            <a:chExt cx="4257675" cy="35236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632" y="2738627"/>
              <a:ext cx="4242816" cy="35082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74008" y="2731008"/>
              <a:ext cx="0" cy="3523615"/>
            </a:xfrm>
            <a:custGeom>
              <a:avLst/>
              <a:gdLst/>
              <a:ahLst/>
              <a:cxnLst/>
              <a:rect l="l" t="t" r="r" b="b"/>
              <a:pathLst>
                <a:path h="3523615">
                  <a:moveTo>
                    <a:pt x="0" y="0"/>
                  </a:moveTo>
                  <a:lnTo>
                    <a:pt x="0" y="3523488"/>
                  </a:lnTo>
                </a:path>
              </a:pathLst>
            </a:custGeom>
            <a:ln w="13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8012" y="3177540"/>
              <a:ext cx="4257040" cy="0"/>
            </a:xfrm>
            <a:custGeom>
              <a:avLst/>
              <a:gdLst/>
              <a:ahLst/>
              <a:cxnLst/>
              <a:rect l="l" t="t" r="r" b="b"/>
              <a:pathLst>
                <a:path w="4257040">
                  <a:moveTo>
                    <a:pt x="0" y="0"/>
                  </a:moveTo>
                  <a:lnTo>
                    <a:pt x="4256532" y="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8012" y="2731008"/>
              <a:ext cx="4257040" cy="3523615"/>
            </a:xfrm>
            <a:custGeom>
              <a:avLst/>
              <a:gdLst/>
              <a:ahLst/>
              <a:cxnLst/>
              <a:rect l="l" t="t" r="r" b="b"/>
              <a:pathLst>
                <a:path w="4257040" h="3523615">
                  <a:moveTo>
                    <a:pt x="0" y="883919"/>
                  </a:moveTo>
                  <a:lnTo>
                    <a:pt x="4256532" y="883919"/>
                  </a:lnTo>
                </a:path>
                <a:path w="4257040" h="3523615">
                  <a:moveTo>
                    <a:pt x="0" y="1322832"/>
                  </a:moveTo>
                  <a:lnTo>
                    <a:pt x="4256532" y="1322832"/>
                  </a:lnTo>
                </a:path>
                <a:path w="4257040" h="3523615">
                  <a:moveTo>
                    <a:pt x="0" y="1761743"/>
                  </a:moveTo>
                  <a:lnTo>
                    <a:pt x="4256532" y="1761743"/>
                  </a:lnTo>
                </a:path>
                <a:path w="4257040" h="3523615">
                  <a:moveTo>
                    <a:pt x="0" y="2200656"/>
                  </a:moveTo>
                  <a:lnTo>
                    <a:pt x="4256532" y="2200656"/>
                  </a:lnTo>
                </a:path>
                <a:path w="4257040" h="3523615">
                  <a:moveTo>
                    <a:pt x="0" y="2639568"/>
                  </a:moveTo>
                  <a:lnTo>
                    <a:pt x="4256532" y="2639568"/>
                  </a:lnTo>
                </a:path>
                <a:path w="4257040" h="3523615">
                  <a:moveTo>
                    <a:pt x="0" y="3078479"/>
                  </a:moveTo>
                  <a:lnTo>
                    <a:pt x="4256532" y="3078479"/>
                  </a:lnTo>
                </a:path>
                <a:path w="4257040" h="3523615">
                  <a:moveTo>
                    <a:pt x="7619" y="0"/>
                  </a:moveTo>
                  <a:lnTo>
                    <a:pt x="7619" y="3523488"/>
                  </a:lnTo>
                </a:path>
                <a:path w="4257040" h="3523615">
                  <a:moveTo>
                    <a:pt x="4250436" y="0"/>
                  </a:moveTo>
                  <a:lnTo>
                    <a:pt x="4250436" y="3523488"/>
                  </a:lnTo>
                </a:path>
                <a:path w="4257040" h="3523615">
                  <a:moveTo>
                    <a:pt x="0" y="7619"/>
                  </a:moveTo>
                  <a:lnTo>
                    <a:pt x="4256532" y="7619"/>
                  </a:lnTo>
                </a:path>
                <a:path w="4257040" h="3523615">
                  <a:moveTo>
                    <a:pt x="0" y="3515868"/>
                  </a:moveTo>
                  <a:lnTo>
                    <a:pt x="4256532" y="3515868"/>
                  </a:lnTo>
                </a:path>
              </a:pathLst>
            </a:custGeom>
            <a:ln w="13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93530" y="2770143"/>
            <a:ext cx="5949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I-Score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26781" y="6824742"/>
            <a:ext cx="96520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Dati</a:t>
            </a:r>
            <a:r>
              <a:rPr sz="1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Mancanti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07236" y="6824742"/>
            <a:ext cx="6616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Pagina</a:t>
            </a:r>
            <a:r>
              <a:rPr sz="1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5802" y="2770143"/>
            <a:ext cx="18491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Metodo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Imputazione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1320" y="3209053"/>
            <a:ext cx="1187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822333"/>
                </a:solidFill>
                <a:latin typeface="Microsoft Sans Serif"/>
                <a:cs typeface="Microsoft Sans Serif"/>
              </a:rPr>
              <a:t>0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9527" y="3209053"/>
            <a:ext cx="118046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822333"/>
                </a:solidFill>
                <a:latin typeface="Microsoft Sans Serif"/>
                <a:cs typeface="Microsoft Sans Serif"/>
              </a:rPr>
              <a:t>Random</a:t>
            </a:r>
            <a:r>
              <a:rPr sz="1300" spc="-40" dirty="0">
                <a:solidFill>
                  <a:srgbClr val="822333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Forest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40760" y="3647962"/>
            <a:ext cx="5010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822333"/>
                </a:solidFill>
                <a:latin typeface="Microsoft Sans Serif"/>
                <a:cs typeface="Microsoft Sans Serif"/>
              </a:rPr>
              <a:t>-</a:t>
            </a:r>
            <a:r>
              <a:rPr sz="1300" dirty="0">
                <a:solidFill>
                  <a:srgbClr val="822333"/>
                </a:solidFill>
                <a:latin typeface="Microsoft Sans Serif"/>
                <a:cs typeface="Microsoft Sans Serif"/>
              </a:rPr>
              <a:t>0</a:t>
            </a:r>
            <a:r>
              <a:rPr sz="13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,</a:t>
            </a:r>
            <a:r>
              <a:rPr sz="1300" spc="15" dirty="0">
                <a:solidFill>
                  <a:srgbClr val="822333"/>
                </a:solidFill>
                <a:latin typeface="Microsoft Sans Serif"/>
                <a:cs typeface="Microsoft Sans Serif"/>
              </a:rPr>
              <a:t>2</a:t>
            </a:r>
            <a:r>
              <a:rPr sz="1300" dirty="0">
                <a:solidFill>
                  <a:srgbClr val="822333"/>
                </a:solidFill>
                <a:latin typeface="Microsoft Sans Serif"/>
                <a:cs typeface="Microsoft Sans Serif"/>
              </a:rPr>
              <a:t>0</a:t>
            </a:r>
            <a:r>
              <a:rPr sz="1300" spc="10" dirty="0">
                <a:solidFill>
                  <a:srgbClr val="822333"/>
                </a:solidFill>
                <a:latin typeface="Microsoft Sans Serif"/>
                <a:cs typeface="Microsoft Sans Serif"/>
              </a:rPr>
              <a:t>2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0673" y="3647962"/>
            <a:ext cx="14179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Albero</a:t>
            </a:r>
            <a:r>
              <a:rPr sz="1300" spc="-30" dirty="0">
                <a:solidFill>
                  <a:srgbClr val="822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822333"/>
                </a:solidFill>
                <a:latin typeface="Microsoft Sans Serif"/>
                <a:cs typeface="Microsoft Sans Serif"/>
              </a:rPr>
              <a:t>Decisionale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40760" y="4086872"/>
            <a:ext cx="5010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822333"/>
                </a:solidFill>
                <a:latin typeface="Microsoft Sans Serif"/>
                <a:cs typeface="Microsoft Sans Serif"/>
              </a:rPr>
              <a:t>-</a:t>
            </a:r>
            <a:r>
              <a:rPr sz="1300" dirty="0">
                <a:solidFill>
                  <a:srgbClr val="822333"/>
                </a:solidFill>
                <a:latin typeface="Microsoft Sans Serif"/>
                <a:cs typeface="Microsoft Sans Serif"/>
              </a:rPr>
              <a:t>0</a:t>
            </a:r>
            <a:r>
              <a:rPr sz="13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,</a:t>
            </a:r>
            <a:r>
              <a:rPr sz="1300" spc="15" dirty="0">
                <a:solidFill>
                  <a:srgbClr val="822333"/>
                </a:solidFill>
                <a:latin typeface="Microsoft Sans Serif"/>
                <a:cs typeface="Microsoft Sans Serif"/>
              </a:rPr>
              <a:t>4</a:t>
            </a:r>
            <a:r>
              <a:rPr sz="1300" dirty="0">
                <a:solidFill>
                  <a:srgbClr val="822333"/>
                </a:solidFill>
                <a:latin typeface="Microsoft Sans Serif"/>
                <a:cs typeface="Microsoft Sans Serif"/>
              </a:rPr>
              <a:t>0</a:t>
            </a:r>
            <a:r>
              <a:rPr sz="1300" spc="10" dirty="0">
                <a:solidFill>
                  <a:srgbClr val="822333"/>
                </a:solidFill>
                <a:latin typeface="Microsoft Sans Serif"/>
                <a:cs typeface="Microsoft Sans Serif"/>
              </a:rPr>
              <a:t>5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8134" y="4086872"/>
            <a:ext cx="250253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Predictive</a:t>
            </a:r>
            <a:r>
              <a:rPr sz="1300" dirty="0">
                <a:solidFill>
                  <a:srgbClr val="822333"/>
                </a:solidFill>
                <a:latin typeface="Microsoft Sans Serif"/>
                <a:cs typeface="Microsoft Sans Serif"/>
              </a:rPr>
              <a:t> </a:t>
            </a:r>
            <a:r>
              <a:rPr sz="1300" spc="10" dirty="0">
                <a:solidFill>
                  <a:srgbClr val="822333"/>
                </a:solidFill>
                <a:latin typeface="Microsoft Sans Serif"/>
                <a:cs typeface="Microsoft Sans Serif"/>
              </a:rPr>
              <a:t>Mean</a:t>
            </a:r>
            <a:r>
              <a:rPr sz="13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 Matching (PMM)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40760" y="4525781"/>
            <a:ext cx="5010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822333"/>
                </a:solidFill>
                <a:latin typeface="Microsoft Sans Serif"/>
                <a:cs typeface="Microsoft Sans Serif"/>
              </a:rPr>
              <a:t>-</a:t>
            </a:r>
            <a:r>
              <a:rPr sz="1300" dirty="0">
                <a:solidFill>
                  <a:srgbClr val="822333"/>
                </a:solidFill>
                <a:latin typeface="Microsoft Sans Serif"/>
                <a:cs typeface="Microsoft Sans Serif"/>
              </a:rPr>
              <a:t>0</a:t>
            </a:r>
            <a:r>
              <a:rPr sz="13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,</a:t>
            </a:r>
            <a:r>
              <a:rPr sz="1300" spc="15" dirty="0">
                <a:solidFill>
                  <a:srgbClr val="822333"/>
                </a:solidFill>
                <a:latin typeface="Microsoft Sans Serif"/>
                <a:cs typeface="Microsoft Sans Serif"/>
              </a:rPr>
              <a:t>8</a:t>
            </a:r>
            <a:r>
              <a:rPr sz="1300" dirty="0">
                <a:solidFill>
                  <a:srgbClr val="822333"/>
                </a:solidFill>
                <a:latin typeface="Microsoft Sans Serif"/>
                <a:cs typeface="Microsoft Sans Serif"/>
              </a:rPr>
              <a:t>0</a:t>
            </a:r>
            <a:r>
              <a:rPr sz="1300" spc="10" dirty="0">
                <a:solidFill>
                  <a:srgbClr val="822333"/>
                </a:solidFill>
                <a:latin typeface="Microsoft Sans Serif"/>
                <a:cs typeface="Microsoft Sans Serif"/>
              </a:rPr>
              <a:t>8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33770" y="4525781"/>
            <a:ext cx="127063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822333"/>
                </a:solidFill>
                <a:latin typeface="Microsoft Sans Serif"/>
                <a:cs typeface="Microsoft Sans Serif"/>
              </a:rPr>
              <a:t>PMM</a:t>
            </a:r>
            <a:r>
              <a:rPr sz="1300" spc="15" dirty="0">
                <a:solidFill>
                  <a:srgbClr val="822333"/>
                </a:solidFill>
                <a:latin typeface="Microsoft Sans Serif"/>
                <a:cs typeface="Microsoft Sans Serif"/>
              </a:rPr>
              <a:t> </a:t>
            </a:r>
            <a:r>
              <a:rPr sz="1300" spc="10" dirty="0">
                <a:solidFill>
                  <a:srgbClr val="822333"/>
                </a:solidFill>
                <a:latin typeface="Microsoft Sans Serif"/>
                <a:cs typeface="Microsoft Sans Serif"/>
              </a:rPr>
              <a:t>+</a:t>
            </a:r>
            <a:r>
              <a:rPr sz="13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822333"/>
                </a:solidFill>
                <a:latin typeface="Microsoft Sans Serif"/>
                <a:cs typeface="Microsoft Sans Serif"/>
              </a:rPr>
              <a:t>Logistica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40760" y="4964691"/>
            <a:ext cx="5010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822333"/>
                </a:solidFill>
                <a:latin typeface="Microsoft Sans Serif"/>
                <a:cs typeface="Microsoft Sans Serif"/>
              </a:rPr>
              <a:t>-</a:t>
            </a:r>
            <a:r>
              <a:rPr sz="1300" dirty="0">
                <a:solidFill>
                  <a:srgbClr val="822333"/>
                </a:solidFill>
                <a:latin typeface="Microsoft Sans Serif"/>
                <a:cs typeface="Microsoft Sans Serif"/>
              </a:rPr>
              <a:t>0</a:t>
            </a:r>
            <a:r>
              <a:rPr sz="13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,</a:t>
            </a:r>
            <a:r>
              <a:rPr sz="1300" spc="15" dirty="0">
                <a:solidFill>
                  <a:srgbClr val="822333"/>
                </a:solidFill>
                <a:latin typeface="Microsoft Sans Serif"/>
                <a:cs typeface="Microsoft Sans Serif"/>
              </a:rPr>
              <a:t>9</a:t>
            </a:r>
            <a:r>
              <a:rPr sz="1300" dirty="0">
                <a:solidFill>
                  <a:srgbClr val="822333"/>
                </a:solidFill>
                <a:latin typeface="Microsoft Sans Serif"/>
                <a:cs typeface="Microsoft Sans Serif"/>
              </a:rPr>
              <a:t>9</a:t>
            </a:r>
            <a:r>
              <a:rPr sz="1300" spc="10" dirty="0">
                <a:solidFill>
                  <a:srgbClr val="822333"/>
                </a:solidFill>
                <a:latin typeface="Microsoft Sans Serif"/>
                <a:cs typeface="Microsoft Sans Serif"/>
              </a:rPr>
              <a:t>8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1013" y="4964691"/>
            <a:ext cx="263842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Regressione</a:t>
            </a:r>
            <a:r>
              <a:rPr sz="1300" spc="10" dirty="0">
                <a:solidFill>
                  <a:srgbClr val="822333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Stocastica</a:t>
            </a:r>
            <a:r>
              <a:rPr sz="1300" spc="25" dirty="0">
                <a:solidFill>
                  <a:srgbClr val="822333"/>
                </a:solidFill>
                <a:latin typeface="Microsoft Sans Serif"/>
                <a:cs typeface="Microsoft Sans Serif"/>
              </a:rPr>
              <a:t> </a:t>
            </a:r>
            <a:r>
              <a:rPr sz="1300" spc="10" dirty="0">
                <a:solidFill>
                  <a:srgbClr val="822333"/>
                </a:solidFill>
                <a:latin typeface="Microsoft Sans Serif"/>
                <a:cs typeface="Microsoft Sans Serif"/>
              </a:rPr>
              <a:t>+</a:t>
            </a:r>
            <a:r>
              <a:rPr sz="1300" spc="30" dirty="0">
                <a:solidFill>
                  <a:srgbClr val="822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822333"/>
                </a:solidFill>
                <a:latin typeface="Microsoft Sans Serif"/>
                <a:cs typeface="Microsoft Sans Serif"/>
              </a:rPr>
              <a:t>Logistica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40760" y="5402055"/>
            <a:ext cx="5010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822333"/>
                </a:solidFill>
                <a:latin typeface="Microsoft Sans Serif"/>
                <a:cs typeface="Microsoft Sans Serif"/>
              </a:rPr>
              <a:t>-</a:t>
            </a:r>
            <a:r>
              <a:rPr sz="1300" dirty="0">
                <a:solidFill>
                  <a:srgbClr val="822333"/>
                </a:solidFill>
                <a:latin typeface="Microsoft Sans Serif"/>
                <a:cs typeface="Microsoft Sans Serif"/>
              </a:rPr>
              <a:t>1</a:t>
            </a:r>
            <a:r>
              <a:rPr sz="13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,</a:t>
            </a:r>
            <a:r>
              <a:rPr sz="1300" spc="15" dirty="0">
                <a:solidFill>
                  <a:srgbClr val="822333"/>
                </a:solidFill>
                <a:latin typeface="Microsoft Sans Serif"/>
                <a:cs typeface="Microsoft Sans Serif"/>
              </a:rPr>
              <a:t>7</a:t>
            </a:r>
            <a:r>
              <a:rPr sz="1300" dirty="0">
                <a:solidFill>
                  <a:srgbClr val="822333"/>
                </a:solidFill>
                <a:latin typeface="Microsoft Sans Serif"/>
                <a:cs typeface="Microsoft Sans Serif"/>
              </a:rPr>
              <a:t>2</a:t>
            </a:r>
            <a:r>
              <a:rPr sz="1300" spc="10" dirty="0">
                <a:solidFill>
                  <a:srgbClr val="822333"/>
                </a:solidFill>
                <a:latin typeface="Microsoft Sans Serif"/>
                <a:cs typeface="Microsoft Sans Serif"/>
              </a:rPr>
              <a:t>3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9226" y="5402055"/>
            <a:ext cx="242252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Regressione</a:t>
            </a:r>
            <a:r>
              <a:rPr sz="1300" spc="-5" dirty="0">
                <a:solidFill>
                  <a:srgbClr val="822333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Lineare</a:t>
            </a:r>
            <a:r>
              <a:rPr sz="1300" spc="10" dirty="0">
                <a:solidFill>
                  <a:srgbClr val="822333"/>
                </a:solidFill>
                <a:latin typeface="Microsoft Sans Serif"/>
                <a:cs typeface="Microsoft Sans Serif"/>
              </a:rPr>
              <a:t> +</a:t>
            </a:r>
            <a:r>
              <a:rPr sz="1300" dirty="0">
                <a:solidFill>
                  <a:srgbClr val="822333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Logistica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8438" y="5840954"/>
            <a:ext cx="3855720" cy="7645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51815">
              <a:lnSpc>
                <a:spcPct val="100000"/>
              </a:lnSpc>
              <a:spcBef>
                <a:spcPts val="120"/>
              </a:spcBef>
              <a:tabLst>
                <a:tab pos="3301365" algn="l"/>
              </a:tabLst>
            </a:pPr>
            <a:r>
              <a:rPr sz="13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Moda,</a:t>
            </a:r>
            <a:r>
              <a:rPr sz="1300" spc="50" dirty="0">
                <a:solidFill>
                  <a:srgbClr val="822333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Media</a:t>
            </a:r>
            <a:r>
              <a:rPr sz="1300" spc="35" dirty="0">
                <a:solidFill>
                  <a:srgbClr val="822333"/>
                </a:solidFill>
                <a:latin typeface="Microsoft Sans Serif"/>
                <a:cs typeface="Microsoft Sans Serif"/>
              </a:rPr>
              <a:t> </a:t>
            </a:r>
            <a:r>
              <a:rPr sz="1300" spc="10" dirty="0">
                <a:solidFill>
                  <a:srgbClr val="822333"/>
                </a:solidFill>
                <a:latin typeface="Microsoft Sans Serif"/>
                <a:cs typeface="Microsoft Sans Serif"/>
              </a:rPr>
              <a:t>e</a:t>
            </a:r>
            <a:r>
              <a:rPr sz="1300" spc="35" dirty="0">
                <a:solidFill>
                  <a:srgbClr val="822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822333"/>
                </a:solidFill>
                <a:latin typeface="Microsoft Sans Serif"/>
                <a:cs typeface="Microsoft Sans Serif"/>
              </a:rPr>
              <a:t>Mediana	</a:t>
            </a:r>
            <a:r>
              <a:rPr sz="1300" spc="5" dirty="0">
                <a:solidFill>
                  <a:srgbClr val="822333"/>
                </a:solidFill>
                <a:latin typeface="Microsoft Sans Serif"/>
                <a:cs typeface="Microsoft Sans Serif"/>
              </a:rPr>
              <a:t>-2,163*</a:t>
            </a: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550" spc="-5" dirty="0">
                <a:solidFill>
                  <a:srgbClr val="822333"/>
                </a:solidFill>
                <a:latin typeface="Calibri"/>
                <a:cs typeface="Calibri"/>
              </a:rPr>
              <a:t>a) </a:t>
            </a:r>
            <a:r>
              <a:rPr sz="1550" spc="-5" dirty="0">
                <a:latin typeface="Calibri"/>
                <a:cs typeface="Calibri"/>
              </a:rPr>
              <a:t>I-Scores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per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vari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metodi</a:t>
            </a:r>
            <a:r>
              <a:rPr sz="1550" spc="-10" dirty="0">
                <a:latin typeface="Calibri"/>
                <a:cs typeface="Calibri"/>
              </a:rPr>
              <a:t> di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imputazione</a:t>
            </a:r>
            <a:endParaRPr sz="1550">
              <a:latin typeface="Calibri"/>
              <a:cs typeface="Calibri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577077" y="2731769"/>
          <a:ext cx="4366260" cy="3506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4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Variabili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22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13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Missing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22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13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RMSE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perso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22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Numero</a:t>
                      </a:r>
                      <a:r>
                        <a:rPr sz="1300" spc="-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Bagni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10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0,1%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10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39,5%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Superficie </a:t>
                      </a: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Costruita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10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0,1%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10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15,1%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4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Nuova</a:t>
                      </a:r>
                      <a:r>
                        <a:rPr sz="1300" spc="-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Costruzione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10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2,3%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10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18,6%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Ascensore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10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5,3%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10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26%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Esterno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8%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10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8,1%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Piano</a:t>
                      </a:r>
                      <a:r>
                        <a:rPr sz="1300" spc="-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d’Ingresso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10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8,5%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10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12,1%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Classe</a:t>
                      </a:r>
                      <a:r>
                        <a:rPr sz="1300" spc="-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Energetica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10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32%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10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8,2%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8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Riscaldamento</a:t>
                      </a:r>
                      <a:r>
                        <a:rPr sz="1300" spc="-6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5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Autonomo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10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48,5%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spc="10" dirty="0">
                          <a:solidFill>
                            <a:srgbClr val="822333"/>
                          </a:solidFill>
                          <a:latin typeface="Microsoft Sans Serif"/>
                          <a:cs typeface="Microsoft Sans Serif"/>
                        </a:rPr>
                        <a:t>10,4%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5562038" y="6343895"/>
            <a:ext cx="42475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solidFill>
                  <a:srgbClr val="822333"/>
                </a:solidFill>
                <a:latin typeface="Calibri"/>
                <a:cs typeface="Calibri"/>
              </a:rPr>
              <a:t>b)</a:t>
            </a:r>
            <a:r>
              <a:rPr sz="1550" spc="-15" dirty="0">
                <a:solidFill>
                  <a:srgbClr val="822333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Variabili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con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valori </a:t>
            </a:r>
            <a:r>
              <a:rPr sz="1550" dirty="0">
                <a:latin typeface="Calibri"/>
                <a:cs typeface="Calibri"/>
              </a:rPr>
              <a:t>mancanti</a:t>
            </a:r>
            <a:r>
              <a:rPr sz="1550" spc="-5" dirty="0">
                <a:latin typeface="Calibri"/>
                <a:cs typeface="Calibri"/>
              </a:rPr>
              <a:t> 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relativa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importanza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7236" y="6811664"/>
            <a:ext cx="63627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Pagina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9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4118" y="480993"/>
            <a:ext cx="3520440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/>
              <a:t>Componente</a:t>
            </a:r>
            <a:r>
              <a:rPr sz="2650" spc="-105" dirty="0"/>
              <a:t> </a:t>
            </a:r>
            <a:r>
              <a:rPr sz="2650" spc="-5" dirty="0"/>
              <a:t>Spaziale</a:t>
            </a:r>
            <a:endParaRPr sz="2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012" y="1563624"/>
            <a:ext cx="4771643" cy="40980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62198" y="6240222"/>
            <a:ext cx="363982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solidFill>
                  <a:srgbClr val="822333"/>
                </a:solidFill>
                <a:latin typeface="Calibri"/>
                <a:cs typeface="Calibri"/>
              </a:rPr>
              <a:t>Figura</a:t>
            </a:r>
            <a:r>
              <a:rPr sz="1550" spc="-5" dirty="0">
                <a:latin typeface="Calibri"/>
                <a:cs typeface="Calibri"/>
              </a:rPr>
              <a:t>: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Mappa </a:t>
            </a:r>
            <a:r>
              <a:rPr sz="1550" dirty="0">
                <a:latin typeface="Calibri"/>
                <a:cs typeface="Calibri"/>
              </a:rPr>
              <a:t>dei</a:t>
            </a:r>
            <a:r>
              <a:rPr sz="1550" spc="-5" dirty="0">
                <a:latin typeface="Calibri"/>
                <a:cs typeface="Calibri"/>
              </a:rPr>
              <a:t> prezzi </a:t>
            </a:r>
            <a:r>
              <a:rPr sz="1550" spc="-10" dirty="0">
                <a:latin typeface="Calibri"/>
                <a:cs typeface="Calibri"/>
              </a:rPr>
              <a:t>di</a:t>
            </a:r>
            <a:r>
              <a:rPr sz="1550" spc="-5" dirty="0">
                <a:latin typeface="Calibri"/>
                <a:cs typeface="Calibri"/>
              </a:rPr>
              <a:t> vendita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di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Madrid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1751" y="1413738"/>
            <a:ext cx="3056255" cy="111569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950" spc="5" dirty="0">
                <a:latin typeface="Calibri"/>
                <a:cs typeface="Calibri"/>
              </a:rPr>
              <a:t>Tipi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 </a:t>
            </a:r>
            <a:r>
              <a:rPr sz="1950" spc="5" dirty="0">
                <a:latin typeface="Calibri"/>
                <a:cs typeface="Calibri"/>
              </a:rPr>
              <a:t>Effetti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Spaziali:</a:t>
            </a:r>
            <a:endParaRPr sz="19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515"/>
              </a:spcBef>
              <a:buClr>
                <a:srgbClr val="822333"/>
              </a:buClr>
              <a:buChar char="•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Autocorrelazione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Spaziale</a:t>
            </a:r>
            <a:endParaRPr sz="19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530"/>
              </a:spcBef>
              <a:buClr>
                <a:srgbClr val="822333"/>
              </a:buClr>
              <a:buChar char="•"/>
              <a:tabLst>
                <a:tab pos="390525" algn="l"/>
                <a:tab pos="391160" algn="l"/>
              </a:tabLst>
            </a:pPr>
            <a:r>
              <a:rPr sz="1950" spc="10" dirty="0">
                <a:latin typeface="Calibri"/>
                <a:cs typeface="Calibri"/>
              </a:rPr>
              <a:t>Eterogeneità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Spaziale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1751" y="3291256"/>
            <a:ext cx="3997960" cy="15373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5"/>
              </a:spcBef>
            </a:pPr>
            <a:r>
              <a:rPr sz="1950" spc="10" dirty="0">
                <a:latin typeface="Calibri"/>
                <a:cs typeface="Calibri"/>
              </a:rPr>
              <a:t>Per elaborare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le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informazioni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spaziali è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necessario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geocodificare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gli</a:t>
            </a:r>
            <a:r>
              <a:rPr sz="1950" spc="10" dirty="0">
                <a:latin typeface="Calibri"/>
                <a:cs typeface="Calibri"/>
              </a:rPr>
              <a:t> indirizzi 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delle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abitazioni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(software ArcGis)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 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definire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una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misura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distanza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come 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quella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Haversine</a:t>
            </a:r>
            <a:r>
              <a:rPr sz="1950" spc="15" dirty="0">
                <a:latin typeface="Calibri"/>
                <a:cs typeface="Calibri"/>
              </a:rPr>
              <a:t> o</a:t>
            </a:r>
            <a:r>
              <a:rPr sz="1950" spc="10" dirty="0">
                <a:latin typeface="Calibri"/>
                <a:cs typeface="Calibri"/>
              </a:rPr>
              <a:t> di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Vincenty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6781" y="6811664"/>
            <a:ext cx="15398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Componente</a:t>
            </a:r>
            <a:r>
              <a:rPr sz="1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Spaziale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1599</Words>
  <Application>Microsoft Office PowerPoint</Application>
  <PresentationFormat>Personalizzato</PresentationFormat>
  <Paragraphs>330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Microsoft Sans Serif</vt:lpstr>
      <vt:lpstr>Times New Roman</vt:lpstr>
      <vt:lpstr>Office Theme</vt:lpstr>
      <vt:lpstr>Facoltà di Ingegneria dell’Informazione, Informatica e Statistica</vt:lpstr>
      <vt:lpstr>Il Problema dei Prezzi degli Immobili</vt:lpstr>
      <vt:lpstr>Dataset degli Immobili di Madrid</vt:lpstr>
      <vt:lpstr>Analisi Esplorativa  Prezzo di Vendita  Prezzo Medio: 460.000 euro Range di Prezzo: 42.000 – 7.500.000 euro</vt:lpstr>
      <vt:lpstr>Altre Variabili</vt:lpstr>
      <vt:lpstr>Dati Mancanti</vt:lpstr>
      <vt:lpstr>Trattamento dei Dati Mancanti</vt:lpstr>
      <vt:lpstr>Selezione del Metodo di Imputazione</vt:lpstr>
      <vt:lpstr>Componente Spaziale</vt:lpstr>
      <vt:lpstr>Regressione Spaziale</vt:lpstr>
      <vt:lpstr>Modelli Previsivi Spaziali</vt:lpstr>
      <vt:lpstr>Selezione del Modello Spaziale</vt:lpstr>
      <vt:lpstr>Presentazione standard di PowerPoint</vt:lpstr>
      <vt:lpstr>Regressione Spaziale Implicita</vt:lpstr>
      <vt:lpstr>Variabili di Distanza</vt:lpstr>
      <vt:lpstr>Modelli Previsivi Tradizionali</vt:lpstr>
      <vt:lpstr>XG-Boost</vt:lpstr>
      <vt:lpstr>Confronto tra Modelli</vt:lpstr>
      <vt:lpstr>Conclusioni</vt:lpstr>
      <vt:lpstr>Scuola Magistrale in Scienze Statistiche Facoltà di Ingegneria dell’Informazione, Matematica e Statistica  Anno Accademico 2021-2022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Slides</dc:title>
  <dc:creator>silve</dc:creator>
  <cp:lastModifiedBy>Romeo Silvestri</cp:lastModifiedBy>
  <cp:revision>1</cp:revision>
  <dcterms:created xsi:type="dcterms:W3CDTF">2023-10-13T13:42:33Z</dcterms:created>
  <dcterms:modified xsi:type="dcterms:W3CDTF">2023-10-13T13:44:38Z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2023-05-04T00:00:00Z</vt:filetime>
  </property>
  <property fmtid="{D5CDD505-2E9C-101B-9397-08002B2CF9AE}" pid="3" name="LastSaved">
    <vt:filetime>2023-10-13T00:00:00Z</vt:filetime>
  </property>
</Properties>
</file>