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3" r:id="rId2"/>
    <p:sldId id="258" r:id="rId3"/>
    <p:sldId id="265" r:id="rId4"/>
    <p:sldId id="266" r:id="rId5"/>
    <p:sldId id="279" r:id="rId6"/>
    <p:sldId id="278" r:id="rId7"/>
    <p:sldId id="268" r:id="rId8"/>
    <p:sldId id="269" r:id="rId9"/>
    <p:sldId id="267" r:id="rId10"/>
    <p:sldId id="270" r:id="rId11"/>
    <p:sldId id="280" r:id="rId12"/>
    <p:sldId id="271" r:id="rId13"/>
    <p:sldId id="283" r:id="rId14"/>
    <p:sldId id="272" r:id="rId15"/>
    <p:sldId id="273" r:id="rId16"/>
    <p:sldId id="274" r:id="rId17"/>
    <p:sldId id="275" r:id="rId18"/>
    <p:sldId id="276" r:id="rId19"/>
    <p:sldId id="282" r:id="rId20"/>
    <p:sldId id="281" r:id="rId21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24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E2A462F-7FC1-C3A4-70D3-F04BE9D081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F168B7F-8489-F78B-ACE0-2F81483076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8664240-EFC8-37FE-A81E-4160F24EEE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EE9AB0E-7BA8-32E9-AFC5-D9038D0832A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2A41731-CF11-45C6-9876-CBAA34FF57FC}" type="slidenum">
              <a:rPr lang="it-IT" altLang="en-IT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FB2027F-32C3-8C9E-8F01-F8C7980D69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1183691-27B9-9E28-DA15-753827DF4D7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51C3D69-2646-973A-233D-AED03980782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6415D39-B471-49EF-7AD5-B440D074FA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84AA598-A6C2-1965-C64A-BB406516BF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02E3F72-40F8-B0DE-3FDD-2F7C4CB67B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6B99EA4-1126-4C55-9296-9D0F3D8F0CE9}" type="slidenum">
              <a:rPr lang="it-IT" altLang="en-IT"/>
              <a:pPr>
                <a:defRPr/>
              </a:pPr>
              <a:t>‹N›</a:t>
            </a:fld>
            <a:endParaRPr lang="it-IT" altLang="en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CE9F645-81AD-0BC1-2A78-1BD1072109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C87480D-6DFC-4818-A7B3-2FC5D3893086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C32AFA2-8A66-1485-307C-2293B5DE9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D28E8B1-884B-6C9F-0ABC-8FBD9B9A2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D1A30542-1C34-E574-34EA-EF8B3C180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04DC39-31EF-478F-B077-3C3690DBAE87}" type="slidenum">
              <a:rPr lang="it-IT" altLang="it-IT" sz="1200" smtClean="0">
                <a:solidFill>
                  <a:schemeClr val="tx1"/>
                </a:solidFill>
              </a:rPr>
              <a:pPr/>
              <a:t>10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24A4FE1-4C6C-600D-98D0-5003D2ACB6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99369C5-849D-1823-B747-CA1BDCCFA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EB65B9CB-7A89-144E-15D9-E5339B10E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8517FB-BD92-4741-88BC-BA1F0CEBE396}" type="slidenum">
              <a:rPr lang="it-IT" altLang="it-IT" sz="1200" smtClean="0">
                <a:solidFill>
                  <a:schemeClr val="tx1"/>
                </a:solidFill>
              </a:rPr>
              <a:pPr/>
              <a:t>11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0B33D33-3782-0DAD-2AC0-F2C15D513B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3A03AAD-28DD-4EE9-3FF0-05EB02EB2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10AB550-E244-9435-62B7-BBD17A01C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8F1948D-7FDC-44E8-A145-9FE6F7D5C550}" type="slidenum">
              <a:rPr lang="it-IT" altLang="it-IT" sz="1200" smtClean="0">
                <a:solidFill>
                  <a:schemeClr val="tx1"/>
                </a:solidFill>
              </a:rPr>
              <a:pPr/>
              <a:t>12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73BE1F7-5B69-BB33-1875-B6412368DA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9D16910-CFD1-4C44-BAEA-AEFF71B63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10AB550-E244-9435-62B7-BBD17A01C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8F1948D-7FDC-44E8-A145-9FE6F7D5C550}" type="slidenum">
              <a:rPr lang="it-IT" altLang="it-IT" sz="1200" smtClean="0">
                <a:solidFill>
                  <a:schemeClr val="tx1"/>
                </a:solidFill>
              </a:rPr>
              <a:pPr/>
              <a:t>13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73BE1F7-5B69-BB33-1875-B6412368DA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9D16910-CFD1-4C44-BAEA-AEFF71B63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1189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B57E0E8-50C0-6798-CBBA-14E10C18E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C5F3F7C-B237-49C5-9648-B7B4157164D0}" type="slidenum">
              <a:rPr lang="it-IT" altLang="it-IT" sz="1200" smtClean="0">
                <a:solidFill>
                  <a:schemeClr val="tx1"/>
                </a:solidFill>
              </a:rPr>
              <a:pPr/>
              <a:t>14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8C3FAA3-2BE2-B275-A69E-C90A822BE4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DED26D0-8BCA-2E43-768E-F968955A1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3E5D3986-EF0D-5EA9-3BE9-1B7722F40E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16F8B4-E677-4697-B139-4131D2568421}" type="slidenum">
              <a:rPr lang="it-IT" altLang="it-IT" sz="1200" smtClean="0">
                <a:solidFill>
                  <a:schemeClr val="tx1"/>
                </a:solidFill>
              </a:rPr>
              <a:pPr/>
              <a:t>15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E4FFE87-13FF-85AE-ACC8-C2F6A2CEC2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7C67044-1C08-7533-62D1-7D6725965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6F7B195-A8F4-8E66-9964-B56E4E5239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5D76AD-DA31-4909-9864-B2DF75438F80}" type="slidenum">
              <a:rPr lang="it-IT" altLang="it-IT" sz="1200" smtClean="0">
                <a:solidFill>
                  <a:schemeClr val="tx1"/>
                </a:solidFill>
              </a:rPr>
              <a:pPr/>
              <a:t>16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33A8640-67D4-FFE8-1E33-057FF370B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BBE3576-523A-80A8-D823-D91F1F504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B7DE822-14AB-2784-0A19-5F3B2DCC0A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6AF13C-BB2B-4CE5-B34F-83DA99CA4642}" type="slidenum">
              <a:rPr lang="it-IT" altLang="it-IT" sz="1200" smtClean="0">
                <a:solidFill>
                  <a:schemeClr val="tx1"/>
                </a:solidFill>
              </a:rPr>
              <a:pPr/>
              <a:t>17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D2FFBBC-CD91-A22F-CCE5-968A5C9127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BE70E6F-B371-9837-9497-C1788539F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03A1B73-B224-912A-C3B8-822E0020D8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632CDD-235C-4D80-B3F1-1289D88C41F0}" type="slidenum">
              <a:rPr lang="it-IT" altLang="it-IT" sz="1200" smtClean="0">
                <a:solidFill>
                  <a:schemeClr val="tx1"/>
                </a:solidFill>
              </a:rPr>
              <a:pPr/>
              <a:t>18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7C3BEA2-92AE-5B6E-462E-2BDA6D7115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9CA6FA9-1E2C-FA79-AA18-8D6EC5EE0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03A1B73-B224-912A-C3B8-822E0020D8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632CDD-235C-4D80-B3F1-1289D88C41F0}" type="slidenum">
              <a:rPr lang="it-IT" altLang="it-IT" sz="1200" smtClean="0">
                <a:solidFill>
                  <a:schemeClr val="tx1"/>
                </a:solidFill>
              </a:rPr>
              <a:pPr/>
              <a:t>19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7C3BEA2-92AE-5B6E-462E-2BDA6D7115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9CA6FA9-1E2C-FA79-AA18-8D6EC5EE0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702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A211C2A-F498-5383-AE6F-293B12763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FA92CD3-AC7B-4C50-9B76-3B6E49D57686}" type="slidenum">
              <a:rPr lang="it-IT" altLang="it-IT" sz="1200" smtClean="0">
                <a:solidFill>
                  <a:schemeClr val="tx1"/>
                </a:solidFill>
              </a:rPr>
              <a:pPr/>
              <a:t>2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4ED9B84-3B26-81A3-2846-52B9CF0BA0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283D935-E5B9-7A0A-3C08-AFC9FD588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E388D817-1033-22BE-8CAC-40385F9425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CC0FC8-64F1-4B22-8076-2AC0AA5F60FC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20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E1D8013-9002-5978-005A-F6A571097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8E80F0A-B8F4-BEFA-920A-66A775D6A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01DF736-EFB8-BE3F-F066-38367B3A17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7071A6-8690-430E-857C-6DE6B045191A}" type="slidenum">
              <a:rPr lang="it-IT" altLang="it-IT" sz="1200" smtClean="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A168228-79D0-94AA-063B-2FDABA3B6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36641AB-3779-358E-12AE-5C1135816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0CB169F-5C7F-3297-15CF-E8BD23C8D6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4D1573-2504-4B1F-A178-607A068EF6AE}" type="slidenum">
              <a:rPr lang="it-IT" altLang="it-IT" sz="1200" smtClean="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7F51978-F458-AC8B-E1AE-09790A8C2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50FB196-C474-2CFF-00AE-07847C406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F0BF627-BE77-524B-7FC2-D882369E1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79938F-EB2A-497A-AA01-5DB3E30AEE94}" type="slidenum">
              <a:rPr lang="it-IT" altLang="it-IT" sz="1200" smtClean="0">
                <a:solidFill>
                  <a:schemeClr val="tx1"/>
                </a:solidFill>
              </a:rPr>
              <a:pPr/>
              <a:t>5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C7E1712-14C4-CD7E-F34C-DE0264F23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9E2ACF9-826F-BDE3-CE21-06266C1D9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400BEE9-43F1-7EA4-B272-AE89C881FC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539943-5C83-437B-AF52-17A994775B2B}" type="slidenum">
              <a:rPr lang="it-IT" altLang="it-IT" sz="1200" smtClean="0">
                <a:solidFill>
                  <a:schemeClr val="tx1"/>
                </a:solidFill>
              </a:rPr>
              <a:pPr/>
              <a:t>6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D98B472-7EE4-0CB8-5EE6-F9AABF31CB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1EC2DBA-5D6F-323C-DDE8-DFAD4C341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0E99097-783F-3965-5FE7-C5E4F0368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B3AEF7-3E31-4511-8F5E-5C39B42FFB18}" type="slidenum">
              <a:rPr lang="it-IT" altLang="it-IT" sz="1200" smtClean="0">
                <a:solidFill>
                  <a:schemeClr val="tx1"/>
                </a:solidFill>
              </a:rPr>
              <a:pPr/>
              <a:t>7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F8FB507-0280-B224-666B-8E5F6BFBD3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2DC808D-59D5-1300-6A0F-289EB7553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0DB04EFF-CB7F-7700-B98F-ADA768EC4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879831-D431-4F66-8A5E-EF20562F7727}" type="slidenum">
              <a:rPr lang="it-IT" altLang="it-IT" sz="1200" smtClean="0">
                <a:solidFill>
                  <a:schemeClr val="tx1"/>
                </a:solidFill>
              </a:rPr>
              <a:pPr/>
              <a:t>8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9639FD4-6B32-92D3-5D98-B45332723B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9844852-10E1-672F-5550-18D16BBC6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6C217CE-F703-7935-1623-24C4ADC29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587320-06B5-4218-9626-53135FEBD2DE}" type="slidenum">
              <a:rPr lang="it-IT" altLang="it-IT" sz="1200" smtClean="0">
                <a:solidFill>
                  <a:schemeClr val="tx1"/>
                </a:solidFill>
              </a:rPr>
              <a:pPr/>
              <a:t>9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CDCB3AC-74D5-3323-7D6F-18D1CABBE8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4B6904E-E6F7-E625-73A2-7116E8912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902650-7F09-0CE0-B060-87825E7C30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DE8EC-DB43-49F4-B91F-5ED024C99F4E}" type="datetime1">
              <a:rPr lang="it-IT" altLang="en-IT"/>
              <a:pPr>
                <a:defRPr/>
              </a:pPr>
              <a:t>20/03/2023</a:t>
            </a:fld>
            <a:endParaRPr lang="it-IT" altLang="en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8472CD-58D4-35BB-7837-D728E1C849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380938-1C78-9AEF-3135-378A7C330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244D6EA3-858A-4F70-A4A3-89E5AA8A0233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24369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5F9747-9647-65F2-C4F4-BBC23AB396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FE617-684C-4E75-8E0C-C002C23A2FDF}" type="datetime1">
              <a:rPr lang="it-IT" altLang="en-IT"/>
              <a:pPr>
                <a:defRPr/>
              </a:pPr>
              <a:t>20/03/2023</a:t>
            </a:fld>
            <a:endParaRPr lang="it-IT" altLang="en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8EB0EE-FAA3-A960-FB51-CB2EDF6FED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ED423F-6C35-721E-1CE0-B68A710DF6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7F9A9E52-639C-4C82-BFD8-083E04B3D407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224635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6565" y="409579"/>
            <a:ext cx="1889125" cy="5457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015" y="409579"/>
            <a:ext cx="5518150" cy="5457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024BD8-1B3B-E58B-2A53-04D0762655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6129F-F32B-44F9-A3A0-1F3B9B4C14A7}" type="datetime1">
              <a:rPr lang="it-IT" altLang="en-IT"/>
              <a:pPr>
                <a:defRPr/>
              </a:pPr>
              <a:t>20/03/2023</a:t>
            </a:fld>
            <a:endParaRPr lang="it-IT" altLang="en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2C1249-114E-F9F8-0037-C1E9E10AB8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62E717-96BA-ECA2-CC6C-469F25172E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F1385D06-3F1E-404B-BFF0-89BF844E766B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887488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5" y="409579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6015" y="1752600"/>
            <a:ext cx="37036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EF601C-F7E7-2294-7344-714C41DEDA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E03AF-32C7-4649-A0CD-759F1514EB6D}" type="datetime1">
              <a:rPr lang="it-IT" altLang="en-IT"/>
              <a:pPr>
                <a:defRPr/>
              </a:pPr>
              <a:t>20/03/2023</a:t>
            </a:fld>
            <a:endParaRPr lang="it-IT" altLang="en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89370-C7DA-572D-B529-5D7DAA0816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4F8073-C12C-2C05-1873-EBCFCDF2AB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AFFBB233-8FE6-4BC0-B4E8-F4163C301DFE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2466114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5" y="409579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6015" y="1752600"/>
            <a:ext cx="75596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52555D-AC86-E386-0B8A-C888753544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D00C3-FC09-4386-94E7-40A6E069804B}" type="datetime1">
              <a:rPr lang="it-IT" altLang="en-IT"/>
              <a:pPr>
                <a:defRPr/>
              </a:pPr>
              <a:t>20/03/2023</a:t>
            </a:fld>
            <a:endParaRPr lang="it-IT" altLang="en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CCFDFE-9AA0-761B-6FB3-A6E3F7206A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329139-A8A5-96F8-8D68-1C79221A29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96C41CB6-CB4D-43B3-8140-D6F26C7FA710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979696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5" y="409579"/>
            <a:ext cx="7559675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16015" y="1752600"/>
            <a:ext cx="75596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6156EB-ED07-8E42-AE71-4033F8BB25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ADCD2-199B-4093-8424-661F5F9B97A3}" type="datetime1">
              <a:rPr lang="it-IT" altLang="en-IT"/>
              <a:pPr>
                <a:defRPr/>
              </a:pPr>
              <a:t>20/03/2023</a:t>
            </a:fld>
            <a:endParaRPr lang="it-IT" altLang="en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038F05-C582-8F6F-2708-D9AB96DEE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3F29F3-1DB4-B77D-F836-3499865EFA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54E92C6D-CE65-4B72-A615-DA2EC5AE80AA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5155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5F6001-53FB-3BEB-F801-62D8FF4DB2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E164D-FA2F-4E6D-AA1A-14487AC72E7D}" type="datetime1">
              <a:rPr lang="it-IT" altLang="en-IT"/>
              <a:pPr>
                <a:defRPr/>
              </a:pPr>
              <a:t>20/03/2023</a:t>
            </a:fld>
            <a:endParaRPr lang="it-IT" altLang="en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4E9275-7DDD-F9CA-6846-F203CDCB91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101735-216F-BEE6-8DEE-E35F3C972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088DA8B2-5AB5-45AD-B75C-B0E5CC306A86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323516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824CC1-AC09-95D4-71C9-A4DD0EFF2E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BA9E7-332A-43FC-9801-120AFF2C1D4D}" type="datetime1">
              <a:rPr lang="it-IT" altLang="en-IT"/>
              <a:pPr>
                <a:defRPr/>
              </a:pPr>
              <a:t>20/03/2023</a:t>
            </a:fld>
            <a:endParaRPr lang="it-IT" altLang="en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05491B-C0FB-5E28-776A-05C3F87A0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0DD408-215A-0D2E-7749-995E809B3A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952051DA-8E43-442E-95F9-B6A710818822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22180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015" y="1752600"/>
            <a:ext cx="37036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707D38-B170-9872-CD44-193CCEADFA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B4B19-3085-4BEA-A906-0A66B0E31A99}" type="datetime1">
              <a:rPr lang="it-IT" altLang="en-IT"/>
              <a:pPr>
                <a:defRPr/>
              </a:pPr>
              <a:t>20/03/2023</a:t>
            </a:fld>
            <a:endParaRPr lang="it-IT" altLang="en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115BAC-A6DD-F5B3-BEDB-1F6C944349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F7FB6-4126-81FA-5349-F9CF71C1F1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6B2EC4DB-FBA2-4867-A469-82EC6C8CC818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83457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9E35A9-D5DE-25DB-EBF4-EB5379F393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9B501-0EB6-4F2D-968B-8DE55A6C7E83}" type="datetime1">
              <a:rPr lang="it-IT" altLang="en-IT"/>
              <a:pPr>
                <a:defRPr/>
              </a:pPr>
              <a:t>20/03/2023</a:t>
            </a:fld>
            <a:endParaRPr lang="it-IT" altLang="en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61DFECD-459C-3DF4-98A2-F813C67DDF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C4FC2F4-109F-42DE-4870-946661891B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A9CC0B63-741F-41C9-A45A-546E6BE8847B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268555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BCED91-B655-372C-E60E-24963FDC68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92606-E345-49D3-BAEF-6488F737F08F}" type="datetime1">
              <a:rPr lang="it-IT" altLang="en-IT"/>
              <a:pPr>
                <a:defRPr/>
              </a:pPr>
              <a:t>20/03/2023</a:t>
            </a:fld>
            <a:endParaRPr lang="it-IT" altLang="en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192BB72-3871-1B83-5D33-EA349D1AF7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219CD7-927B-04A2-401F-A1DF5B0693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6539A932-1DA3-4185-B814-FECC5C264487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52529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83235CE-9A9E-E3C6-AC8F-8D14D2192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7268A-6F4A-40C0-B7BC-BC67F511FD3C}" type="datetime1">
              <a:rPr lang="it-IT" altLang="en-IT"/>
              <a:pPr>
                <a:defRPr/>
              </a:pPr>
              <a:t>20/03/2023</a:t>
            </a:fld>
            <a:endParaRPr lang="it-IT" altLang="en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57BB35-9CF7-D1A5-918E-01D492D0F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4DE78F7-E268-D9FE-ED92-794F2614B1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CACFEC24-9DFC-4EE4-A5D0-B2CF5C89A3AE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429480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58A3E-80E0-F58B-484B-267349F3B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158A3-EEC1-4CE5-B145-283F94BE3453}" type="datetime1">
              <a:rPr lang="it-IT" altLang="en-IT"/>
              <a:pPr>
                <a:defRPr/>
              </a:pPr>
              <a:t>20/03/2023</a:t>
            </a:fld>
            <a:endParaRPr lang="it-IT" altLang="en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83D0F-6936-DFF6-34E1-FA462A704C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4BA431-63DC-5C04-BA2A-CD5E3CB6A7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E9781AC4-27F9-4A05-835F-BFA323B1B76C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59470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8CF9F-A4A3-7C7A-C880-A12FD289AD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46EB8-127B-49B9-8CC9-1B78A22ABBF9}" type="datetime1">
              <a:rPr lang="it-IT" altLang="en-IT"/>
              <a:pPr>
                <a:defRPr/>
              </a:pPr>
              <a:t>20/03/2023</a:t>
            </a:fld>
            <a:endParaRPr lang="it-IT" altLang="en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DC30C7-3803-E7B1-3401-C775319F41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6DB58-3F39-F88A-481A-41D8D17A91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F9F08A4B-92CA-4AA1-ABC0-0F04ACA11C58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392294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B7A10123-CEFE-5A4E-C8E8-F81D21BB6CF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A925D628-C911-5926-85C3-7F68384F9C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IT" sz="900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8FA61512-84B4-A5C5-29C0-6C5C2A4930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IT" sz="900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559C29BF-EA5A-6275-B64B-F4C6323FF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4" y="409577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3EC5992-1D32-6C4F-DC2A-B95D08176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4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AE8E7F1-0E9C-ED30-1256-ACBB50F4F4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5CC4FA39-445A-4598-801E-013171CA33CC}" type="datetime1">
              <a:rPr lang="it-IT" altLang="en-IT"/>
              <a:pPr>
                <a:defRPr/>
              </a:pPr>
              <a:t>20/03/2023</a:t>
            </a:fld>
            <a:endParaRPr lang="it-IT" altLang="en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5A5E3E2-CBA1-D128-C23E-6E2969F14A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B9DFF1B-6CD7-C014-1591-E73549BBB0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en-IT"/>
              <a:t>Pagina </a:t>
            </a:r>
            <a:fld id="{851B18AC-1C54-47ED-BED1-9F36B5DEC2E2}" type="slidenum">
              <a:rPr lang="it-IT" altLang="en-IT" smtClean="0"/>
              <a:pPr>
                <a:defRPr/>
              </a:pPr>
              <a:t>‹N›</a:t>
            </a:fld>
            <a:endParaRPr lang="it-IT" altLang="en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91A315BE-C8BB-8FBF-773A-D20B1A7E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it-IT" sz="900">
              <a:solidFill>
                <a:schemeClr val="bg1"/>
              </a:solidFill>
            </a:endParaRP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735F111E-A866-E633-90AA-AF41E5378F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5" y="996950"/>
            <a:ext cx="8207375" cy="685800"/>
          </a:xfrm>
        </p:spPr>
        <p:txBody>
          <a:bodyPr/>
          <a:lstStyle/>
          <a:p>
            <a:pPr eaLnBrk="1" hangingPunct="1">
              <a:defRPr/>
            </a:pPr>
            <a:r>
              <a:rPr lang="it-IT" sz="1800" dirty="0">
                <a:solidFill>
                  <a:srgbClr val="830022"/>
                </a:solidFill>
              </a:rPr>
              <a:t>Corso di Laurea Magistrale in Scienze Statistiche</a:t>
            </a:r>
            <a:endParaRPr lang="en-ZA" sz="1800" dirty="0">
              <a:solidFill>
                <a:srgbClr val="830022"/>
              </a:solidFill>
            </a:endParaRPr>
          </a:p>
          <a:p>
            <a:pPr algn="l" eaLnBrk="1" hangingPunct="1">
              <a:defRPr/>
            </a:pPr>
            <a:endParaRPr lang="en-US" b="1" dirty="0">
              <a:solidFill>
                <a:srgbClr val="82243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60F7A97-D59C-9C3D-6594-8066F1D787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3390" y="549277"/>
            <a:ext cx="8353425" cy="581025"/>
          </a:xfrm>
        </p:spPr>
        <p:txBody>
          <a:bodyPr/>
          <a:lstStyle/>
          <a:p>
            <a:pPr eaLnBrk="1" hangingPunct="1"/>
            <a:r>
              <a:rPr lang="it-IT" altLang="it-IT" sz="2100"/>
              <a:t>Facoltà di Ingegneria dell’Informazione, Informatica e Statistica</a:t>
            </a:r>
            <a:endParaRPr lang="en-US" altLang="it-IT"/>
          </a:p>
        </p:txBody>
      </p:sp>
      <p:grpSp>
        <p:nvGrpSpPr>
          <p:cNvPr id="4101" name="Group 17">
            <a:extLst>
              <a:ext uri="{FF2B5EF4-FFF2-40B4-BE49-F238E27FC236}">
                <a16:creationId xmlns:a16="http://schemas.microsoft.com/office/drawing/2014/main" id="{CAA92704-3FC3-A028-B7AA-930BFDE115E4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7"/>
            <a:ext cx="9145588" cy="4098925"/>
            <a:chOff x="0" y="1738"/>
            <a:chExt cx="5761" cy="2582"/>
          </a:xfrm>
        </p:grpSpPr>
        <p:pic>
          <p:nvPicPr>
            <p:cNvPr id="4106" name="Picture 15" descr="Fondino">
              <a:extLst>
                <a:ext uri="{FF2B5EF4-FFF2-40B4-BE49-F238E27FC236}">
                  <a16:creationId xmlns:a16="http://schemas.microsoft.com/office/drawing/2014/main" id="{F2D9E71B-48B3-E459-FC90-9CCF5328C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3" descr="logo +marchio">
              <a:extLst>
                <a:ext uri="{FF2B5EF4-FFF2-40B4-BE49-F238E27FC236}">
                  <a16:creationId xmlns:a16="http://schemas.microsoft.com/office/drawing/2014/main" id="{A57D4AEF-E170-CEED-5DC9-71BFF0F91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8" name="Picture 16" descr="fascia">
              <a:extLst>
                <a:ext uri="{FF2B5EF4-FFF2-40B4-BE49-F238E27FC236}">
                  <a16:creationId xmlns:a16="http://schemas.microsoft.com/office/drawing/2014/main" id="{8D3EFCF7-1857-A7F6-7576-51BBE7E415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2" name="Rectangle 2">
            <a:extLst>
              <a:ext uri="{FF2B5EF4-FFF2-40B4-BE49-F238E27FC236}">
                <a16:creationId xmlns:a16="http://schemas.microsoft.com/office/drawing/2014/main" id="{81EA6083-F576-BAF3-75CB-D59BD38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7" y="1409700"/>
            <a:ext cx="79930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t-IT" altLang="it-IT" sz="2000" i="1">
                <a:solidFill>
                  <a:schemeClr val="bg1"/>
                </a:solidFill>
              </a:rPr>
              <a:t>Prova Finale di Laurea Magistrale</a:t>
            </a:r>
            <a:endParaRPr lang="en-ZA" altLang="it-IT" sz="200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chemeClr val="bg1"/>
                </a:solidFill>
              </a:rPr>
              <a:t> </a:t>
            </a:r>
            <a:endParaRPr lang="en-ZA" altLang="it-IT" sz="200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chemeClr val="bg1"/>
                </a:solidFill>
              </a:rPr>
              <a:t>Confronto tra Modelli Previsivi per il Mercato Immobiliare: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chemeClr val="bg1"/>
                </a:solidFill>
              </a:rPr>
              <a:t>Applicazione al caso degli Immobili di Madrid</a:t>
            </a:r>
            <a:endParaRPr lang="en-ZA" altLang="it-IT" sz="2000">
              <a:solidFill>
                <a:schemeClr val="bg1"/>
              </a:solidFill>
            </a:endParaRPr>
          </a:p>
        </p:txBody>
      </p:sp>
      <p:sp>
        <p:nvSpPr>
          <p:cNvPr id="4103" name="Rectangle 3">
            <a:extLst>
              <a:ext uri="{FF2B5EF4-FFF2-40B4-BE49-F238E27FC236}">
                <a16:creationId xmlns:a16="http://schemas.microsoft.com/office/drawing/2014/main" id="{89A4EDD1-5472-4BA3-2C20-A2DEC314A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962525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 i="1">
                <a:solidFill>
                  <a:schemeClr val="bg1"/>
                </a:solidFill>
              </a:rPr>
              <a:t>Relatore: Prof.ssa Cecilia Vitiello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 i="1">
                <a:solidFill>
                  <a:schemeClr val="bg1"/>
                </a:solidFill>
              </a:rPr>
              <a:t>Correlatore: Prof. Marco Alfò</a:t>
            </a:r>
            <a:endParaRPr lang="en-US" altLang="it-IT" sz="1600">
              <a:solidFill>
                <a:schemeClr val="bg1"/>
              </a:solidFill>
            </a:endParaRPr>
          </a:p>
        </p:txBody>
      </p:sp>
      <p:sp>
        <p:nvSpPr>
          <p:cNvPr id="4104" name="Rectangle 11">
            <a:extLst>
              <a:ext uri="{FF2B5EF4-FFF2-40B4-BE49-F238E27FC236}">
                <a16:creationId xmlns:a16="http://schemas.microsoft.com/office/drawing/2014/main" id="{D6958B10-A5AF-CDD4-7641-82B509582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033965"/>
            <a:ext cx="28813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 i="1">
                <a:solidFill>
                  <a:schemeClr val="bg1"/>
                </a:solidFill>
              </a:rPr>
              <a:t>Candidato: Romeo Silvestri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it-IT" sz="1600">
              <a:solidFill>
                <a:schemeClr val="bg1"/>
              </a:solidFill>
            </a:endParaRPr>
          </a:p>
        </p:txBody>
      </p:sp>
      <p:sp>
        <p:nvSpPr>
          <p:cNvPr id="4105" name="Rectangle 12">
            <a:extLst>
              <a:ext uri="{FF2B5EF4-FFF2-40B4-BE49-F238E27FC236}">
                <a16:creationId xmlns:a16="http://schemas.microsoft.com/office/drawing/2014/main" id="{B35ABCE1-DEE3-18E6-3516-4AE2624CE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40" y="6115050"/>
            <a:ext cx="3024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 i="1">
                <a:solidFill>
                  <a:schemeClr val="bg1"/>
                </a:solidFill>
              </a:rPr>
              <a:t>Anno accademico 2021 - 2022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F9B55C8B-356D-8FD8-FF3C-5AD27529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5AEC3387-C0EF-4CF8-842F-EF52170407C8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96DBF18-2872-4A43-5960-D89A6A334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8413" y="1050927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 sz="2000"/>
              <a:t>Analisi Esplorativa Spaziale (ESDA)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81A4090-B64B-6DDA-B2AB-185FEFFA9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6832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altLang="it-IT" kern="0" dirty="0" err="1"/>
              <a:t>Regressione</a:t>
            </a:r>
            <a:r>
              <a:rPr lang="en-US" altLang="it-IT" kern="0" dirty="0"/>
              <a:t> </a:t>
            </a:r>
            <a:r>
              <a:rPr lang="en-US" altLang="it-IT" kern="0" dirty="0" err="1"/>
              <a:t>Spaziale</a:t>
            </a:r>
            <a:endParaRPr lang="en-US" altLang="it-IT" kern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0F2A1B0-5EFC-FA00-E4B3-683B18B47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5757009"/>
            <a:ext cx="7121525" cy="346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1400" kern="0" dirty="0">
                <a:solidFill>
                  <a:srgbClr val="822433"/>
                </a:solidFill>
                <a:latin typeface="LMRoman10-Regular"/>
              </a:rPr>
              <a:t>Figura</a:t>
            </a:r>
            <a:r>
              <a:rPr lang="it-IT" altLang="it-IT" sz="1400" kern="0" dirty="0">
                <a:latin typeface="LMRoman10-Regular"/>
              </a:rPr>
              <a:t>: Diagramma di Moran per i Prezzi di Vendita di Madrid </a:t>
            </a:r>
          </a:p>
        </p:txBody>
      </p:sp>
      <p:pic>
        <p:nvPicPr>
          <p:cNvPr id="22535" name="Immagine 10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1C3ECC9-A0C9-77B0-BEC4-D1F8F6387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8" y="2876275"/>
            <a:ext cx="3643312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Slide Number Placeholder 5">
            <a:extLst>
              <a:ext uri="{FF2B5EF4-FFF2-40B4-BE49-F238E27FC236}">
                <a16:creationId xmlns:a16="http://schemas.microsoft.com/office/drawing/2014/main" id="{BC1A1DED-FB34-5838-1769-EBD04E633230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Regressione Spaziale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6BA995-6DAC-2D0D-9A2C-796C587E7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577975"/>
            <a:ext cx="7408863" cy="67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it-IT" altLang="it-IT" sz="1800" kern="0" dirty="0">
                <a:latin typeface="LMRoman10-Regular"/>
              </a:rPr>
              <a:t>La struttura di vicinanza stabilisce la relazione tra le osservazioni nello spazio. Data una misura di distanza </a:t>
            </a:r>
            <a:r>
              <a:rPr lang="it-IT" altLang="it-IT" sz="1800" i="1" kern="0" dirty="0">
                <a:latin typeface="LMRoman10-Regular"/>
              </a:rPr>
              <a:t>d</a:t>
            </a:r>
            <a:r>
              <a:rPr lang="it-IT" altLang="it-IT" sz="1800" kern="0" dirty="0">
                <a:latin typeface="LMRoman10-Regular"/>
              </a:rPr>
              <a:t>, si definisce la matrice dei pesi spaziali </a:t>
            </a:r>
            <a:r>
              <a:rPr lang="it-IT" altLang="it-IT" sz="1800" i="1" kern="0" dirty="0">
                <a:latin typeface="LMRoman10-Regular"/>
              </a:rPr>
              <a:t>W</a:t>
            </a:r>
            <a:r>
              <a:rPr lang="it-IT" altLang="it-IT" sz="1800" kern="0" dirty="0">
                <a:latin typeface="LMRoman10-Regular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1A4FBBB-A16B-4BAE-95DF-73F2342B5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9892" y="2232013"/>
                <a:ext cx="7914555" cy="676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22433"/>
                  </a:buClr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rgbClr val="000000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rgbClr val="000000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5pPr>
                <a:lvl6pPr marL="2438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6pPr>
                <a:lvl7pPr marL="2895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7pPr>
                <a:lvl8pPr marL="3352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8pPr>
                <a:lvl9pPr marL="3810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altLang="it-IT" sz="18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1800" b="0" i="1" kern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altLang="it-IT" sz="1800" b="0" i="1" kern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altLang="it-IT" sz="1800" kern="0" dirty="0">
                    <a:latin typeface="LMRoman10-Regular"/>
                  </a:rPr>
                  <a:t> con</a:t>
                </a:r>
                <a14:m>
                  <m:oMath xmlns:m="http://schemas.openxmlformats.org/officeDocument/2006/math">
                    <m:r>
                      <a:rPr lang="it-IT" altLang="it-IT" sz="1800" b="0" i="0" kern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altLang="it-IT" sz="18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altLang="it-IT" sz="1800" b="0" i="1" kern="0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altLang="it-IT" sz="1800" kern="0" dirty="0">
                    <a:latin typeface="LMRoman10-Regular"/>
                  </a:rPr>
                  <a:t> distanza di </a:t>
                </a:r>
                <a:r>
                  <a:rPr lang="it-IT" altLang="it-IT" sz="1800" kern="0" dirty="0" err="1">
                    <a:latin typeface="LMRoman10-Regular"/>
                  </a:rPr>
                  <a:t>Haversine</a:t>
                </a:r>
                <a:r>
                  <a:rPr lang="it-IT" altLang="it-IT" sz="1800" kern="0" dirty="0">
                    <a:latin typeface="LMRoman10-Regular"/>
                  </a:rPr>
                  <a:t> tra </a:t>
                </a:r>
                <a:r>
                  <a:rPr lang="it-IT" altLang="it-IT" sz="1800" i="1" kern="0" dirty="0">
                    <a:latin typeface="LMRoman10-Regular"/>
                  </a:rPr>
                  <a:t>i</a:t>
                </a:r>
                <a:r>
                  <a:rPr lang="it-IT" altLang="it-IT" sz="1800" kern="0" dirty="0">
                    <a:latin typeface="LMRoman10-Regular"/>
                  </a:rPr>
                  <a:t> e </a:t>
                </a:r>
                <a:r>
                  <a:rPr lang="it-IT" altLang="it-IT" sz="1800" i="1" kern="0" dirty="0">
                    <a:latin typeface="LMRoman10-Regular"/>
                  </a:rPr>
                  <a:t>j</a:t>
                </a:r>
              </a:p>
            </p:txBody>
          </p:sp>
        </mc:Choice>
        <mc:Fallback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1A4FBBB-A16B-4BAE-95DF-73F2342B5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892" y="2232013"/>
                <a:ext cx="7914555" cy="676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3EA01E-269F-DCD7-9076-C2D8253B0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6375" y="3275055"/>
                <a:ext cx="3600400" cy="2217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22433"/>
                  </a:buClr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rgbClr val="000000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rgbClr val="000000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5pPr>
                <a:lvl6pPr marL="2438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6pPr>
                <a:lvl7pPr marL="2895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7pPr>
                <a:lvl8pPr marL="3352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8pPr>
                <a:lvl9pPr marL="3810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 eaLnBrk="1" hangingPunct="1">
                  <a:buFontTx/>
                  <a:buNone/>
                </a:pPr>
                <a:r>
                  <a:rPr lang="it-IT" altLang="it-IT" sz="1800" kern="0" dirty="0">
                    <a:solidFill>
                      <a:srgbClr val="822433"/>
                    </a:solidFill>
                    <a:latin typeface="LMRoman10-Regular"/>
                  </a:rPr>
                  <a:t>Indice di Moran</a:t>
                </a:r>
                <a:endParaRPr lang="it-IT" altLang="it-IT" sz="1800" b="0" i="1" kern="0" dirty="0">
                  <a:solidFill>
                    <a:srgbClr val="822433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it-IT" altLang="it-IT" sz="2200" b="0" i="1" kern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altLang="it-IT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altLang="it-IT" sz="22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it-IT" altLang="it-IT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it-IT" altLang="it-IT" sz="2200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altLang="it-IT" sz="2200" b="0" i="1" kern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altLang="it-IT" sz="22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t-IT" altLang="it-IT" sz="2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it-IT" altLang="it-IT" sz="2200" b="0" i="1" kern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it-IT" altLang="it-IT" sz="2200" b="0" i="1" kern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it-IT" altLang="it-IT" sz="2200" b="0" i="1" kern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it-IT" altLang="it-IT" sz="2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altLang="it-IT" sz="2200" b="0" i="1" kern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altLang="it-IT" sz="2200" b="0" i="1" kern="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it-IT" altLang="it-IT" sz="2200" b="0" i="1" kern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t-IT" altLang="it-IT" sz="2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altLang="it-IT" sz="2200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altLang="it-IT" sz="2200" b="0" i="1" kern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altLang="it-IT" sz="22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it-IT" altLang="it-IT" sz="2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altLang="it-IT" sz="2200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it-IT" altLang="it-IT" sz="2200" b="0" i="1" kern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it-IT" altLang="it-IT" sz="2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altLang="it-IT" sz="2200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altLang="it-IT" sz="2200" b="0" i="1" kern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it-IT" altLang="it-IT" sz="22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it-IT" altLang="it-IT" sz="22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altLang="it-IT" sz="2200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it-IT" altLang="it-IT" sz="2200" b="0" i="1" kern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it-IT" altLang="it-IT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it-IT" altLang="it-IT" sz="2200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altLang="it-IT" sz="2200" b="0" i="1" kern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altLang="it-IT" sz="22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it-IT" altLang="it-IT" sz="2200" b="0" i="1" kern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altLang="it-IT" sz="2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200" b="0" i="1" kern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altLang="it-IT" sz="2200" b="0" i="1" kern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altLang="it-IT" sz="2200" b="0" i="1" kern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it-IT" altLang="it-IT" sz="2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altLang="it-IT" sz="2200" b="0" i="1" kern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it-IT" altLang="it-IT" sz="2200" b="0" i="1" kern="0" smtClean="0">
                                <a:latin typeface="Cambria Math" panose="02040503050406030204" pitchFamily="18" charset="0"/>
                              </a:rPr>
                              <m:t>)²</m:t>
                            </m:r>
                          </m:e>
                        </m:nary>
                      </m:den>
                    </m:f>
                  </m:oMath>
                </a14:m>
                <a:r>
                  <a:rPr lang="it-IT" altLang="it-IT" sz="1800" kern="0" dirty="0">
                    <a:latin typeface="LMRoman10-Regular"/>
                  </a:rPr>
                  <a:t>        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it-IT" altLang="it-IT" sz="1800" kern="0" dirty="0">
                    <a:latin typeface="LMRoman10-Regular"/>
                  </a:rPr>
                  <a:t>con</a:t>
                </a:r>
                <a14:m>
                  <m:oMath xmlns:m="http://schemas.openxmlformats.org/officeDocument/2006/math">
                    <m:r>
                      <a:rPr lang="it-IT" altLang="it-IT" sz="1800" b="0" i="0" kern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altLang="it-IT" sz="18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 b="0" i="1" kern="0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altLang="it-IT" sz="1800" b="0" i="1" kern="0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altLang="it-IT" sz="1800" kern="0" dirty="0">
                    <a:latin typeface="LMRoman10-Regular"/>
                  </a:rPr>
                  <a:t> peso spaziale tra i e j,                      </a:t>
                </a:r>
                <a:r>
                  <a:rPr lang="it-IT" altLang="it-IT" sz="1800" kern="0" dirty="0">
                    <a:solidFill>
                      <a:schemeClr val="bg1"/>
                    </a:solidFill>
                    <a:latin typeface="LMRoman10-Regular"/>
                  </a:rPr>
                  <a:t>con</a:t>
                </a:r>
                <a:r>
                  <a:rPr lang="it-IT" altLang="it-IT" sz="1800" kern="0" dirty="0"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altLang="it-IT" sz="1800" kern="0" dirty="0">
                    <a:latin typeface="LMRoman10-Regular"/>
                  </a:rPr>
                  <a:t> media della variabile risposta,  </a:t>
                </a:r>
                <a:r>
                  <a:rPr lang="it-IT" altLang="it-IT" sz="1800" kern="0" dirty="0">
                    <a:solidFill>
                      <a:schemeClr val="bg1"/>
                    </a:solidFill>
                    <a:latin typeface="LMRoman10-Regular"/>
                  </a:rPr>
                  <a:t>con</a:t>
                </a:r>
                <a:r>
                  <a:rPr lang="it-IT" altLang="it-IT" sz="1800" kern="0" dirty="0"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it-IT" sz="1800" kern="0" dirty="0">
                    <a:latin typeface="LMRoman10-Regular"/>
                  </a:rPr>
                  <a:t> valore i-esimo della risposta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3EA01E-269F-DCD7-9076-C2D8253B0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6375" y="3275055"/>
                <a:ext cx="3600400" cy="2217707"/>
              </a:xfrm>
              <a:prstGeom prst="rect">
                <a:avLst/>
              </a:prstGeom>
              <a:blipFill>
                <a:blip r:embed="rId5"/>
                <a:stretch>
                  <a:fillRect l="-1525" t="-1374" r="-147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C283AC90-622E-F427-1144-DC4DACDC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9E26AAD4-0331-44A5-8293-2F8D29F144D0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E49384A-A7C3-943D-3DB7-E5C2CBD25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7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 sz="2000" dirty="0" err="1"/>
              <a:t>Modelli</a:t>
            </a:r>
            <a:r>
              <a:rPr lang="en-US" altLang="it-IT" sz="2000" dirty="0"/>
              <a:t> </a:t>
            </a:r>
            <a:r>
              <a:rPr lang="en-US" altLang="it-IT" sz="2000" dirty="0" err="1"/>
              <a:t>Previsivi</a:t>
            </a:r>
            <a:r>
              <a:rPr lang="en-US" altLang="it-IT" sz="2000" dirty="0"/>
              <a:t> </a:t>
            </a:r>
            <a:r>
              <a:rPr lang="en-US" altLang="it-IT" sz="2000" dirty="0" err="1"/>
              <a:t>Spaziali</a:t>
            </a:r>
            <a:endParaRPr lang="en-US" altLang="it-IT" sz="2000" dirty="0"/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FEDF3BE0-4BFD-BE5C-E1E3-905C243F3ACE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Regressione Spaziale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3293A33F-6354-5A75-C773-08A56A9FA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5" y="914400"/>
            <a:ext cx="7584409" cy="7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Una classe di modelli spaziali ampiamente utilizzata per trattare l’autocorrelazione spaziale è quella dei modelli </a:t>
            </a:r>
            <a:r>
              <a:rPr lang="it-IT" altLang="it-IT" sz="1800" kern="0" dirty="0" err="1">
                <a:latin typeface="LMRoman10-Regular"/>
              </a:rPr>
              <a:t>autoregressivi</a:t>
            </a:r>
            <a:r>
              <a:rPr lang="it-IT" altLang="it-IT" sz="1800" kern="0" dirty="0">
                <a:latin typeface="LMRoman10-Regular"/>
              </a:rPr>
              <a:t> simultanei (SAR).</a:t>
            </a:r>
          </a:p>
          <a:p>
            <a:pPr marL="0" indent="0" eaLnBrk="1" hangingPunct="1">
              <a:buNone/>
            </a:pPr>
            <a:endParaRPr lang="it-IT" altLang="it-IT" sz="1800" kern="0" dirty="0">
              <a:latin typeface="LMRoman10-Regular"/>
            </a:endParaRPr>
          </a:p>
          <a:p>
            <a:pPr marL="0" indent="0" eaLnBrk="1" hangingPunct="1">
              <a:buNone/>
            </a:pPr>
            <a:endParaRPr lang="it-IT" altLang="it-IT" sz="1800" kern="0" dirty="0">
              <a:latin typeface="LMRoman10-Regula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id="{9C7DCE1D-7F49-A53B-7D4A-7100791CF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2219" y="1879889"/>
                <a:ext cx="7584409" cy="2448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22433"/>
                  </a:buClr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rgbClr val="000000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rgbClr val="000000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5pPr>
                <a:lvl6pPr marL="2438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6pPr>
                <a:lvl7pPr marL="2895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7pPr>
                <a:lvl8pPr marL="3352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8pPr>
                <a:lvl9pPr marL="3810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200000"/>
                  </a:lnSpc>
                  <a:buFont typeface="+mj-lt"/>
                  <a:buAutoNum type="alphaUcPeriod"/>
                </a:pPr>
                <a:r>
                  <a:rPr lang="it-IT" altLang="it-IT" sz="1800" kern="0" dirty="0">
                    <a:latin typeface="LMRoman10-Regular"/>
                  </a:rPr>
                  <a:t>Modello di Lag Spaziale                                         </a:t>
                </a:r>
                <a14:m>
                  <m:oMath xmlns:m="http://schemas.openxmlformats.org/officeDocument/2006/math"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l-GR" altLang="it-IT" sz="1800" i="1" ker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altLang="it-IT" sz="1800" i="1" ker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𝑊𝑌</m:t>
                    </m:r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it-IT" sz="1800" i="1" ker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endParaRPr lang="it-IT" altLang="it-IT" sz="1800" kern="0" dirty="0">
                  <a:latin typeface="LMRoman10-Regular"/>
                </a:endParaRPr>
              </a:p>
              <a:p>
                <a:pPr eaLnBrk="1" hangingPunct="1">
                  <a:lnSpc>
                    <a:spcPct val="200000"/>
                  </a:lnSpc>
                  <a:buFont typeface="+mj-lt"/>
                  <a:buAutoNum type="alphaUcPeriod"/>
                </a:pPr>
                <a:r>
                  <a:rPr lang="it-IT" altLang="it-IT" sz="1800" kern="0" dirty="0">
                    <a:latin typeface="LMRoman10-Regular"/>
                  </a:rPr>
                  <a:t>Modello di Lag Spaziale sulle X                            </a:t>
                </a:r>
                <a14:m>
                  <m:oMath xmlns:m="http://schemas.openxmlformats.org/officeDocument/2006/math"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l-GR" altLang="it-IT" sz="1800" i="1" ker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𝑊𝑋</m:t>
                    </m:r>
                    <m:r>
                      <m:rPr>
                        <m:sty m:val="p"/>
                      </m:rPr>
                      <a:rPr lang="el-GR" altLang="it-IT" sz="1800" ker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it-IT" sz="1800" i="1" ker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endParaRPr lang="it-IT" altLang="it-IT" sz="1800" kern="0" dirty="0">
                  <a:latin typeface="LMRoman10-Regular"/>
                </a:endParaRPr>
              </a:p>
              <a:p>
                <a:pPr eaLnBrk="1" hangingPunct="1">
                  <a:lnSpc>
                    <a:spcPct val="200000"/>
                  </a:lnSpc>
                  <a:buFont typeface="+mj-lt"/>
                  <a:buAutoNum type="alphaUcPeriod"/>
                </a:pPr>
                <a:r>
                  <a:rPr lang="it-IT" altLang="it-IT" sz="1800" kern="0" dirty="0">
                    <a:latin typeface="LMRoman10-Regular"/>
                  </a:rPr>
                  <a:t>Modello di Errore Spaziale                                   </a:t>
                </a:r>
                <a14:m>
                  <m:oMath xmlns:m="http://schemas.openxmlformats.org/officeDocument/2006/math"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l-GR" altLang="it-IT" sz="1800" i="1" ker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it-IT" sz="1800" i="1" ker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𝑊𝑢</m:t>
                    </m:r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it-IT" sz="1800" i="1" ker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endParaRPr lang="it-IT" altLang="it-IT" sz="1800" kern="0" dirty="0">
                  <a:latin typeface="LMRoman10-Regular"/>
                </a:endParaRPr>
              </a:p>
              <a:p>
                <a:pPr eaLnBrk="1" hangingPunct="1">
                  <a:lnSpc>
                    <a:spcPct val="200000"/>
                  </a:lnSpc>
                  <a:buFont typeface="+mj-lt"/>
                  <a:buAutoNum type="alphaUcPeriod"/>
                </a:pPr>
                <a:r>
                  <a:rPr lang="it-IT" altLang="it-IT" sz="1800" kern="0" dirty="0">
                    <a:latin typeface="LMRoman10-Regular"/>
                  </a:rPr>
                  <a:t>Modelli Derivati</a:t>
                </a:r>
              </a:p>
              <a:p>
                <a:pPr marL="0" indent="0" eaLnBrk="1" hangingPunct="1">
                  <a:buNone/>
                </a:pPr>
                <a:endParaRPr lang="it-IT" altLang="it-IT" sz="1800" kern="0" dirty="0">
                  <a:latin typeface="LMRoman10-Regular"/>
                </a:endParaRPr>
              </a:p>
              <a:p>
                <a:pPr marL="0" indent="0" eaLnBrk="1" hangingPunct="1">
                  <a:buNone/>
                </a:pPr>
                <a:endParaRPr lang="it-IT" altLang="it-IT" sz="1800" kern="0" dirty="0">
                  <a:latin typeface="LMRoman10-Regular"/>
                </a:endParaRPr>
              </a:p>
              <a:p>
                <a:pPr marL="0" indent="0" eaLnBrk="1" hangingPunct="1">
                  <a:buNone/>
                </a:pPr>
                <a:endParaRPr lang="it-IT" altLang="it-IT" sz="1800" kern="0" dirty="0">
                  <a:latin typeface="LMRoman10-Regular"/>
                </a:endParaRPr>
              </a:p>
            </p:txBody>
          </p:sp>
        </mc:Choice>
        <mc:Fallback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id="{9C7DCE1D-7F49-A53B-7D4A-7100791CF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2219" y="1879889"/>
                <a:ext cx="7584409" cy="2448272"/>
              </a:xfrm>
              <a:prstGeom prst="rect">
                <a:avLst/>
              </a:prstGeom>
              <a:blipFill>
                <a:blip r:embed="rId3"/>
                <a:stretch>
                  <a:fillRect l="-643" b="-9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E7535D9-3236-DCA1-3988-4D0368E58E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2220" y="4579250"/>
                <a:ext cx="7599163" cy="1065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22433"/>
                  </a:buClr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rgbClr val="000000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rgbClr val="000000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5pPr>
                <a:lvl6pPr marL="2438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6pPr>
                <a:lvl7pPr marL="2895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7pPr>
                <a:lvl8pPr marL="3352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8pPr>
                <a:lvl9pPr marL="3810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it-IT" altLang="it-IT" sz="1800" kern="0" dirty="0">
                    <a:latin typeface="LMRoman10-Regular"/>
                  </a:rPr>
                  <a:t>dove </a:t>
                </a:r>
                <a14:m>
                  <m:oMath xmlns:m="http://schemas.openxmlformats.org/officeDocument/2006/math">
                    <m:r>
                      <a:rPr lang="el-GR" altLang="it-IT" sz="1800" i="1" ker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altLang="it-IT" sz="1800" kern="0" dirty="0">
                    <a:latin typeface="LMRoman10-Regular"/>
                  </a:rPr>
                  <a:t>  è il vettore dei coefficienti di regressione, </a:t>
                </a:r>
                <a:r>
                  <a:rPr lang="it-IT" altLang="it-IT" sz="1800" i="1" kern="0" dirty="0">
                    <a:latin typeface="LMRoman10-Regular"/>
                  </a:rPr>
                  <a:t>W </a:t>
                </a:r>
                <a:r>
                  <a:rPr lang="it-IT" altLang="it-IT" sz="1800" kern="0" dirty="0">
                    <a:latin typeface="LMRoman10-Regular"/>
                  </a:rPr>
                  <a:t>la</a:t>
                </a:r>
                <a:r>
                  <a:rPr lang="it-IT" altLang="it-IT" sz="1800" i="1" kern="0" dirty="0">
                    <a:latin typeface="LMRoman10-Regular"/>
                  </a:rPr>
                  <a:t> </a:t>
                </a:r>
                <a:r>
                  <a:rPr lang="it-IT" altLang="it-IT" sz="1800" kern="0" dirty="0">
                    <a:latin typeface="LMRoman10-Regular"/>
                  </a:rPr>
                  <a:t>matrice dei pesi spaziali,</a:t>
                </a:r>
              </a:p>
              <a:p>
                <a:pPr marL="0" indent="0" eaLnBrk="1" hangingPunct="1">
                  <a:buNone/>
                </a:pPr>
                <a:r>
                  <a:rPr lang="it-IT" altLang="it-IT" sz="1800" kern="0" dirty="0">
                    <a:solidFill>
                      <a:schemeClr val="bg1"/>
                    </a:solidFill>
                    <a:latin typeface="LMRoman10-Regular"/>
                  </a:rPr>
                  <a:t>con   </a:t>
                </a:r>
                <a:r>
                  <a:rPr lang="it-IT" altLang="it-IT" sz="1800" i="1" kern="0" dirty="0">
                    <a:latin typeface="LMRoman10-Regular"/>
                  </a:rPr>
                  <a:t>ρ</a:t>
                </a:r>
                <a:r>
                  <a:rPr lang="it-IT" altLang="it-IT" sz="1800" kern="0" dirty="0">
                    <a:latin typeface="LMRoman10-Regular"/>
                  </a:rPr>
                  <a:t> , </a:t>
                </a:r>
                <a:r>
                  <a:rPr lang="el-GR" altLang="it-IT" sz="1800" kern="0" dirty="0">
                    <a:latin typeface="LMRoman10-Regular"/>
                  </a:rPr>
                  <a:t>θ</a:t>
                </a:r>
                <a:r>
                  <a:rPr lang="it-IT" altLang="it-IT" sz="1800" kern="0" dirty="0">
                    <a:latin typeface="LMRoman10-Regular"/>
                  </a:rPr>
                  <a:t> , </a:t>
                </a:r>
                <a:r>
                  <a:rPr lang="el-GR" altLang="it-IT" sz="1800" kern="0" dirty="0">
                    <a:latin typeface="LMRoman10-Regular"/>
                  </a:rPr>
                  <a:t>λ</a:t>
                </a:r>
                <a:r>
                  <a:rPr lang="it-IT" altLang="it-IT" sz="1800" kern="0" dirty="0">
                    <a:latin typeface="LMRoman10-Regular"/>
                  </a:rPr>
                  <a:t>   i parametri spaziali,  </a:t>
                </a:r>
                <a:r>
                  <a:rPr lang="it-IT" altLang="it-IT" sz="1800" i="1" kern="0" dirty="0">
                    <a:latin typeface="LMRoman10-Regular"/>
                  </a:rPr>
                  <a:t>u</a:t>
                </a:r>
                <a:r>
                  <a:rPr lang="it-IT" altLang="it-IT" sz="1800" kern="0" dirty="0">
                    <a:latin typeface="LMRoman10-Regular"/>
                  </a:rPr>
                  <a:t>  il vettore degli errori spaziali e</a:t>
                </a:r>
              </a:p>
              <a:p>
                <a:pPr marL="0" indent="0" eaLnBrk="1" hangingPunct="1">
                  <a:buNone/>
                </a:pPr>
                <a:r>
                  <a:rPr lang="it-IT" altLang="it-IT" sz="1800" kern="0" dirty="0">
                    <a:solidFill>
                      <a:schemeClr val="bg1"/>
                    </a:solidFill>
                    <a:latin typeface="LMRoman10-Regular"/>
                  </a:rPr>
                  <a:t>Con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it-IT" sz="1800" i="1" ker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it-IT" altLang="it-IT" sz="1800" kern="0" dirty="0">
                    <a:latin typeface="LMRoman10-Regular"/>
                  </a:rPr>
                  <a:t>  il vettore degli errori indipendenti e normalmente distribuiti</a:t>
                </a:r>
              </a:p>
              <a:p>
                <a:pPr marL="0" indent="0" eaLnBrk="1" hangingPunct="1">
                  <a:buNone/>
                </a:pPr>
                <a:endParaRPr lang="it-IT" altLang="it-IT" sz="1800" kern="0" dirty="0">
                  <a:latin typeface="LMRoman10-Regular"/>
                </a:endParaRPr>
              </a:p>
            </p:txBody>
          </p:sp>
        </mc:Choice>
        <mc:Fallback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E7535D9-3236-DCA1-3988-4D0368E58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2220" y="4579250"/>
                <a:ext cx="7599163" cy="1065372"/>
              </a:xfrm>
              <a:prstGeom prst="rect">
                <a:avLst/>
              </a:prstGeom>
              <a:blipFill>
                <a:blip r:embed="rId4"/>
                <a:stretch>
                  <a:fillRect l="-642" t="-2857" r="-642" b="-5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451CB6D7-BF31-C182-75BF-F33719CF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EC76AD42-B566-4256-8C99-BF92D4094869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7606D6B-4307-E564-1A71-8125FAEEE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7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 sz="2000"/>
              <a:t>Selezione del Modello Spaziale</a:t>
            </a:r>
          </a:p>
        </p:txBody>
      </p:sp>
      <p:sp>
        <p:nvSpPr>
          <p:cNvPr id="26629" name="Slide Number Placeholder 5">
            <a:extLst>
              <a:ext uri="{FF2B5EF4-FFF2-40B4-BE49-F238E27FC236}">
                <a16:creationId xmlns:a16="http://schemas.microsoft.com/office/drawing/2014/main" id="{A22BD8F5-F020-476C-550B-04259CEC2EB8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Regressione Spaziale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270597A-4896-0A6D-F120-1B1667974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5" y="914401"/>
            <a:ext cx="7408863" cy="67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it-IT" altLang="it-IT" sz="1800" kern="0" dirty="0">
                <a:solidFill>
                  <a:srgbClr val="822433"/>
                </a:solidFill>
                <a:latin typeface="LMRoman10-Regular"/>
              </a:rPr>
              <a:t>Test di Moran: </a:t>
            </a:r>
            <a:r>
              <a:rPr lang="it-IT" altLang="it-IT" sz="1800" kern="0" dirty="0">
                <a:latin typeface="LMRoman10-Regular"/>
              </a:rPr>
              <a:t>si basa sull’indice di Moran e verifica la presenza di              </a:t>
            </a:r>
            <a:r>
              <a:rPr lang="it-IT" altLang="it-IT" sz="1800" kern="0" dirty="0">
                <a:solidFill>
                  <a:schemeClr val="bg1"/>
                </a:solidFill>
                <a:latin typeface="LMRoman10-Regular"/>
              </a:rPr>
              <a:t>Test di Moran: </a:t>
            </a:r>
            <a:r>
              <a:rPr lang="it-IT" altLang="it-IT" sz="1800" kern="0" dirty="0">
                <a:latin typeface="LMRoman10-Regular"/>
              </a:rPr>
              <a:t>autocorrelazione spaziale</a:t>
            </a:r>
          </a:p>
        </p:txBody>
      </p:sp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72B4D18-B70D-7C98-5388-3F7823BC0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7" y="2451237"/>
            <a:ext cx="4853175" cy="3003029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61279CA9-D823-4B80-50AB-B1EF8E0C7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2536" y="5597527"/>
            <a:ext cx="4968155" cy="346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1400" kern="0" dirty="0">
                <a:solidFill>
                  <a:srgbClr val="822433"/>
                </a:solidFill>
                <a:latin typeface="LMRoman10-Regular"/>
              </a:rPr>
              <a:t>Figura</a:t>
            </a:r>
            <a:r>
              <a:rPr lang="it-IT" altLang="it-IT" sz="1400" kern="0" dirty="0">
                <a:latin typeface="LMRoman10-Regular"/>
              </a:rPr>
              <a:t>: Diagramma di Flusso per la Selezione del Modello Spaziale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550DAA-707A-5154-B7AF-0B3829A78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2" y="1647067"/>
            <a:ext cx="7408863" cy="67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it-IT" altLang="it-IT" sz="1800" kern="0" dirty="0">
                <a:solidFill>
                  <a:srgbClr val="822433"/>
                </a:solidFill>
                <a:latin typeface="LMRoman10-Regular"/>
              </a:rPr>
              <a:t>Test dei Moltiplicatori di Lagrange: </a:t>
            </a:r>
            <a:r>
              <a:rPr lang="it-IT" altLang="it-IT" sz="1800" kern="0" dirty="0">
                <a:latin typeface="LMRoman10-Regular"/>
              </a:rPr>
              <a:t>verifica la possibilità di introdurre un   </a:t>
            </a:r>
            <a:r>
              <a:rPr lang="it-IT" altLang="it-IT" sz="1800" kern="0" dirty="0">
                <a:solidFill>
                  <a:schemeClr val="bg1"/>
                </a:solidFill>
                <a:latin typeface="LMRoman10-Regular"/>
              </a:rPr>
              <a:t>Test di Moran:                                     </a:t>
            </a:r>
            <a:r>
              <a:rPr lang="it-IT" altLang="it-IT" sz="1800" kern="0" dirty="0">
                <a:latin typeface="LMRoman10-Regular"/>
              </a:rPr>
              <a:t>dato parametro statistico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451CB6D7-BF31-C182-75BF-F33719CF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EC76AD42-B566-4256-8C99-BF92D4094869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26629" name="Slide Number Placeholder 5">
            <a:extLst>
              <a:ext uri="{FF2B5EF4-FFF2-40B4-BE49-F238E27FC236}">
                <a16:creationId xmlns:a16="http://schemas.microsoft.com/office/drawing/2014/main" id="{A22BD8F5-F020-476C-550B-04259CEC2EB8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Regressione Spaziale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DD8799C-1307-EB6C-E163-6DD9872F2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887" y="343984"/>
            <a:ext cx="6800229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Selezione del Modello Spaziale per Madrid:</a:t>
            </a:r>
          </a:p>
          <a:p>
            <a:pPr marL="0" indent="0" eaLnBrk="1" hangingPunct="1">
              <a:buNone/>
            </a:pPr>
            <a:endParaRPr lang="it-IT" altLang="it-IT" sz="1800" kern="0" dirty="0">
              <a:latin typeface="LMRoman10-Regular"/>
            </a:endParaRPr>
          </a:p>
          <a:p>
            <a:pPr eaLnBrk="1" hangingPunct="1">
              <a:buFont typeface="+mj-lt"/>
              <a:buAutoNum type="arabicParenR"/>
            </a:pPr>
            <a:r>
              <a:rPr lang="it-IT" altLang="it-IT" sz="1800" kern="0" dirty="0">
                <a:latin typeface="LMRoman10-Regular"/>
              </a:rPr>
              <a:t>Stima del Modello Regressivo Lineare (Selezione delle Variabili)</a:t>
            </a:r>
          </a:p>
          <a:p>
            <a:pPr eaLnBrk="1" hangingPunct="1">
              <a:buFont typeface="+mj-lt"/>
              <a:buAutoNum type="arabicParenR"/>
            </a:pPr>
            <a:endParaRPr lang="it-IT" altLang="it-IT" sz="1800" kern="0" dirty="0">
              <a:latin typeface="LMRoman10-Regular"/>
            </a:endParaRPr>
          </a:p>
          <a:p>
            <a:pPr eaLnBrk="1" hangingPunct="1">
              <a:buFont typeface="+mj-lt"/>
              <a:buAutoNum type="arabicParenR"/>
            </a:pPr>
            <a:r>
              <a:rPr lang="it-IT" altLang="it-IT" sz="1800" kern="0" dirty="0">
                <a:latin typeface="LMRoman10-Regular"/>
              </a:rPr>
              <a:t>Scelta della matrice dei pesi spaziali </a:t>
            </a:r>
            <a:r>
              <a:rPr lang="it-IT" altLang="it-IT" sz="1800" i="1" kern="0" dirty="0">
                <a:latin typeface="LMRoman10-Regular"/>
              </a:rPr>
              <a:t>W</a:t>
            </a:r>
          </a:p>
          <a:p>
            <a:pPr eaLnBrk="1" hangingPunct="1">
              <a:buFont typeface="+mj-lt"/>
              <a:buAutoNum type="arabicParenR"/>
            </a:pPr>
            <a:endParaRPr lang="it-IT" altLang="it-IT" sz="1800" i="1" kern="0" dirty="0">
              <a:latin typeface="LMRoman10-Regular"/>
            </a:endParaRPr>
          </a:p>
          <a:p>
            <a:pPr eaLnBrk="1" hangingPunct="1">
              <a:buFont typeface="+mj-lt"/>
              <a:buAutoNum type="arabicParenR"/>
            </a:pPr>
            <a:r>
              <a:rPr lang="it-IT" altLang="it-IT" sz="1800" kern="0" dirty="0">
                <a:latin typeface="LMRoman10-Regular"/>
              </a:rPr>
              <a:t>Test di Moran sui residui: test significativo con </a:t>
            </a:r>
            <a:r>
              <a:rPr lang="it-IT" altLang="it-IT" sz="1800" i="1" kern="0" dirty="0">
                <a:latin typeface="LMRoman10-Regular"/>
              </a:rPr>
              <a:t>p</a:t>
            </a:r>
            <a:r>
              <a:rPr lang="it-IT" altLang="it-IT" sz="1800" kern="0" dirty="0">
                <a:latin typeface="LMRoman10-Regular"/>
              </a:rPr>
              <a:t>-</a:t>
            </a:r>
            <a:r>
              <a:rPr lang="it-IT" altLang="it-IT" sz="1800" kern="0" dirty="0" err="1">
                <a:latin typeface="LMRoman10-Regular"/>
              </a:rPr>
              <a:t>value</a:t>
            </a:r>
            <a:r>
              <a:rPr lang="it-IT" altLang="it-IT" sz="1800" kern="0" dirty="0">
                <a:latin typeface="LMRoman10-Regular"/>
              </a:rPr>
              <a:t> &lt; 0,001</a:t>
            </a:r>
          </a:p>
          <a:p>
            <a:pPr eaLnBrk="1" hangingPunct="1">
              <a:buFont typeface="+mj-lt"/>
              <a:buAutoNum type="arabicParenR"/>
            </a:pPr>
            <a:endParaRPr lang="it-IT" altLang="it-IT" sz="1800" kern="0" dirty="0">
              <a:latin typeface="LMRoman10-Regular"/>
            </a:endParaRPr>
          </a:p>
          <a:p>
            <a:pPr eaLnBrk="1" hangingPunct="1">
              <a:buFont typeface="+mj-lt"/>
              <a:buAutoNum type="arabicParenR"/>
            </a:pPr>
            <a:r>
              <a:rPr lang="it-IT" altLang="it-IT" sz="1800" kern="0" dirty="0">
                <a:latin typeface="LMRoman10-Regular"/>
              </a:rPr>
              <a:t>Test LM per i parametri  </a:t>
            </a:r>
            <a:r>
              <a:rPr lang="el-GR" altLang="it-IT" sz="1800" i="1" kern="0" dirty="0">
                <a:latin typeface="LMRoman10-Regular"/>
              </a:rPr>
              <a:t>ρ</a:t>
            </a:r>
            <a:r>
              <a:rPr lang="it-IT" altLang="it-IT" sz="1800" kern="0" dirty="0">
                <a:latin typeface="LMRoman10-Regular"/>
              </a:rPr>
              <a:t>  e  </a:t>
            </a:r>
            <a:r>
              <a:rPr lang="el-GR" altLang="it-IT" sz="1800" kern="0" dirty="0">
                <a:latin typeface="LMRoman10-Regular"/>
              </a:rPr>
              <a:t>λ</a:t>
            </a:r>
            <a:r>
              <a:rPr lang="it-IT" altLang="it-IT" sz="1800" kern="0" dirty="0">
                <a:latin typeface="LMRoman10-Regular"/>
              </a:rPr>
              <a:t> : test entrambi significativi</a:t>
            </a:r>
          </a:p>
          <a:p>
            <a:pPr eaLnBrk="1" hangingPunct="1">
              <a:buFont typeface="+mj-lt"/>
              <a:buAutoNum type="arabicParenR"/>
            </a:pPr>
            <a:endParaRPr lang="it-IT" altLang="it-IT" sz="1800" kern="0" dirty="0">
              <a:latin typeface="LMRoman10-Regular"/>
            </a:endParaRPr>
          </a:p>
          <a:p>
            <a:pPr eaLnBrk="1" hangingPunct="1">
              <a:buFont typeface="+mj-lt"/>
              <a:buAutoNum type="arabicParenR"/>
            </a:pPr>
            <a:r>
              <a:rPr lang="it-IT" altLang="it-IT" sz="1800" kern="0" dirty="0">
                <a:latin typeface="LMRoman10-Regular"/>
              </a:rPr>
              <a:t>Test LM robusti per  </a:t>
            </a:r>
            <a:r>
              <a:rPr lang="el-GR" altLang="it-IT" sz="1800" i="1" kern="0" dirty="0">
                <a:latin typeface="LMRoman10-Regular"/>
              </a:rPr>
              <a:t>ρ</a:t>
            </a:r>
            <a:r>
              <a:rPr lang="it-IT" altLang="it-IT" sz="1800" kern="0" dirty="0">
                <a:latin typeface="LMRoman10-Regular"/>
              </a:rPr>
              <a:t>  e  </a:t>
            </a:r>
            <a:r>
              <a:rPr lang="el-GR" altLang="it-IT" sz="1800" kern="0" dirty="0">
                <a:latin typeface="LMRoman10-Regular"/>
              </a:rPr>
              <a:t>λ</a:t>
            </a:r>
            <a:r>
              <a:rPr lang="it-IT" altLang="it-IT" sz="1800" kern="0" dirty="0">
                <a:latin typeface="LMRoman10-Regular"/>
              </a:rPr>
              <a:t> : il parametro </a:t>
            </a:r>
            <a:r>
              <a:rPr lang="el-GR" altLang="it-IT" sz="1800" kern="0" dirty="0">
                <a:latin typeface="LMRoman10-Regular"/>
              </a:rPr>
              <a:t>λ</a:t>
            </a:r>
            <a:r>
              <a:rPr lang="it-IT" altLang="it-IT" sz="1800" kern="0" dirty="0">
                <a:latin typeface="LMRoman10-Regular"/>
              </a:rPr>
              <a:t> è più significativo</a:t>
            </a:r>
          </a:p>
          <a:p>
            <a:pPr eaLnBrk="1" hangingPunct="1">
              <a:buFont typeface="+mj-lt"/>
              <a:buAutoNum type="arabicParenR"/>
            </a:pPr>
            <a:endParaRPr lang="it-IT" altLang="it-IT" sz="1800" kern="0" dirty="0">
              <a:latin typeface="LMRoman10-Regular"/>
            </a:endParaRPr>
          </a:p>
          <a:p>
            <a:pPr eaLnBrk="1" hangingPunct="1">
              <a:buFont typeface="+mj-lt"/>
              <a:buAutoNum type="arabicParenR"/>
            </a:pPr>
            <a:r>
              <a:rPr lang="it-IT" altLang="it-IT" sz="1800" kern="0" dirty="0">
                <a:latin typeface="LMRoman10-Regular"/>
              </a:rPr>
              <a:t>Stima del Modello con Errore Spaziale (SEM)</a:t>
            </a:r>
          </a:p>
          <a:p>
            <a:pPr eaLnBrk="1" hangingPunct="1">
              <a:buFont typeface="+mj-lt"/>
              <a:buAutoNum type="arabicParenR"/>
            </a:pPr>
            <a:endParaRPr lang="it-IT" altLang="it-IT" sz="1800" kern="0" dirty="0">
              <a:latin typeface="LMRoman10-Regular"/>
            </a:endParaRPr>
          </a:p>
          <a:p>
            <a:pPr eaLnBrk="1" hangingPunct="1">
              <a:buFont typeface="+mj-lt"/>
              <a:buAutoNum type="arabicParenR"/>
            </a:pPr>
            <a:r>
              <a:rPr lang="it-IT" altLang="it-IT" sz="1800" kern="0" dirty="0">
                <a:latin typeface="LMRoman10-Regular"/>
              </a:rPr>
              <a:t>Test di Moran sui residui: test non-significativo con </a:t>
            </a:r>
            <a:r>
              <a:rPr lang="it-IT" altLang="it-IT" sz="1800" i="1" kern="0" dirty="0">
                <a:latin typeface="LMRoman10-Regular"/>
              </a:rPr>
              <a:t>p</a:t>
            </a:r>
            <a:r>
              <a:rPr lang="it-IT" altLang="it-IT" sz="1800" kern="0" dirty="0">
                <a:latin typeface="LMRoman10-Regular"/>
              </a:rPr>
              <a:t>-</a:t>
            </a:r>
            <a:r>
              <a:rPr lang="it-IT" altLang="it-IT" sz="1800" kern="0" dirty="0" err="1">
                <a:latin typeface="LMRoman10-Regular"/>
              </a:rPr>
              <a:t>value</a:t>
            </a:r>
            <a:r>
              <a:rPr lang="it-IT" altLang="it-IT" sz="1800" kern="0" dirty="0">
                <a:latin typeface="LMRoman10-Regular"/>
              </a:rPr>
              <a:t> = 0,337</a:t>
            </a:r>
          </a:p>
        </p:txBody>
      </p:sp>
      <p:sp>
        <p:nvSpPr>
          <p:cNvPr id="5" name="Freccia a destra 3">
            <a:extLst>
              <a:ext uri="{FF2B5EF4-FFF2-40B4-BE49-F238E27FC236}">
                <a16:creationId xmlns:a16="http://schemas.microsoft.com/office/drawing/2014/main" id="{F492CA91-42A2-1D16-7873-28EADF5D6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4" y="5541700"/>
            <a:ext cx="1008063" cy="433388"/>
          </a:xfrm>
          <a:prstGeom prst="rightArrow">
            <a:avLst>
              <a:gd name="adj1" fmla="val 50000"/>
              <a:gd name="adj2" fmla="val 49848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>
              <a:solidFill>
                <a:srgbClr val="82243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885D9-EA2C-1051-6D1D-0990486E4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6" y="5522436"/>
            <a:ext cx="2520279" cy="42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seleziono il modello SEM </a:t>
            </a:r>
          </a:p>
        </p:txBody>
      </p:sp>
    </p:spTree>
    <p:extLst>
      <p:ext uri="{BB962C8B-B14F-4D97-AF65-F5344CB8AC3E}">
        <p14:creationId xmlns:p14="http://schemas.microsoft.com/office/powerpoint/2010/main" val="139095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ECD05177-CD76-68DC-AEA6-720368D6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D7F5223-E61A-4C97-BB14-AD9930C1ECEA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801EA1D-FA32-3E75-02B8-92EDEED09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0163" y="1066802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 sz="2000" dirty="0" err="1"/>
              <a:t>Variabili</a:t>
            </a:r>
            <a:r>
              <a:rPr lang="en-US" altLang="it-IT" sz="2000" dirty="0"/>
              <a:t> </a:t>
            </a:r>
            <a:r>
              <a:rPr lang="en-US" altLang="it-IT" sz="2000" dirty="0" err="1"/>
              <a:t>Spaziali</a:t>
            </a:r>
            <a:endParaRPr lang="en-US" altLang="it-IT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65210CE-3C59-6A9E-7458-72B80F24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6197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altLang="it-IT" kern="0" dirty="0" err="1"/>
              <a:t>Regressione</a:t>
            </a:r>
            <a:r>
              <a:rPr lang="en-US" altLang="it-IT" kern="0" dirty="0"/>
              <a:t> </a:t>
            </a:r>
            <a:r>
              <a:rPr lang="en-US" altLang="it-IT" kern="0" dirty="0" err="1"/>
              <a:t>Spaziale</a:t>
            </a:r>
            <a:r>
              <a:rPr lang="en-US" altLang="it-IT" kern="0" dirty="0"/>
              <a:t> </a:t>
            </a:r>
            <a:r>
              <a:rPr lang="en-US" altLang="it-IT" kern="0" dirty="0" err="1"/>
              <a:t>Implicita</a:t>
            </a:r>
            <a:endParaRPr lang="en-US" altLang="it-IT" kern="0" dirty="0"/>
          </a:p>
        </p:txBody>
      </p:sp>
      <p:sp>
        <p:nvSpPr>
          <p:cNvPr id="28678" name="Slide Number Placeholder 5">
            <a:extLst>
              <a:ext uri="{FF2B5EF4-FFF2-40B4-BE49-F238E27FC236}">
                <a16:creationId xmlns:a16="http://schemas.microsoft.com/office/drawing/2014/main" id="{95AA493B-19A6-D200-E359-2049306DF657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Regressione Spaziale Implicita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id="{4E89CDAB-4530-2972-5C15-33D270C44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0165" y="1571627"/>
                <a:ext cx="7377113" cy="3729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22433"/>
                  </a:buClr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rgbClr val="000000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rgbClr val="000000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5pPr>
                <a:lvl6pPr marL="2438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6pPr>
                <a:lvl7pPr marL="2895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7pPr>
                <a:lvl8pPr marL="3352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8pPr>
                <a:lvl9pPr marL="3810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it-IT" altLang="it-IT" sz="1800" kern="0" dirty="0">
                    <a:latin typeface="LMRoman10-Regular"/>
                  </a:rPr>
                  <a:t>Identificano un particolare sottomercato spaziale.</a:t>
                </a:r>
              </a:p>
              <a:p>
                <a:pPr eaLnBrk="1" hangingPunct="1">
                  <a:lnSpc>
                    <a:spcPct val="200000"/>
                  </a:lnSpc>
                  <a:buFont typeface="+mj-lt"/>
                  <a:buAutoNum type="alphaUcPeriod"/>
                </a:pPr>
                <a:r>
                  <a:rPr lang="it-IT" altLang="it-IT" sz="1800" kern="0" dirty="0">
                    <a:latin typeface="LMRoman10-Regular"/>
                  </a:rPr>
                  <a:t>Aree Amministrative: come i quartieri o i distretti</a:t>
                </a:r>
              </a:p>
              <a:p>
                <a:pPr eaLnBrk="1" hangingPunct="1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it-IT" altLang="it-IT" sz="1800" kern="0" dirty="0">
                    <a:latin typeface="LMRoman10-Regular"/>
                  </a:rPr>
                  <a:t>Cluster Spaziali: gruppi di immobili vicini con caratteristiche interne simili</a:t>
                </a:r>
              </a:p>
              <a:p>
                <a:pPr eaLnBrk="1" hangingPunct="1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it-IT" altLang="it-IT" sz="1800" kern="0" dirty="0">
                    <a:latin typeface="LMRoman10-Regular"/>
                  </a:rPr>
                  <a:t>Cluster LISA: gruppi di immobili vicini con prezzi di vendita simili; si  </a:t>
                </a:r>
                <a:r>
                  <a:rPr lang="it-IT" altLang="it-IT" sz="1800" kern="0" dirty="0">
                    <a:solidFill>
                      <a:schemeClr val="bg1"/>
                    </a:solidFill>
                    <a:latin typeface="LMRoman10-Regular"/>
                  </a:rPr>
                  <a:t>Cluster LISA: </a:t>
                </a:r>
                <a:r>
                  <a:rPr lang="it-IT" altLang="it-IT" sz="1800" kern="0" dirty="0">
                    <a:latin typeface="LMRoman10-Regular"/>
                  </a:rPr>
                  <a:t>possono costruire a partire dall’indice di Moran locale       </a:t>
                </a:r>
                <a:r>
                  <a:rPr lang="it-IT" altLang="it-IT" sz="1800" kern="0" dirty="0">
                    <a:solidFill>
                      <a:schemeClr val="bg1"/>
                    </a:solidFill>
                    <a:latin typeface="LMRoman10-Regular"/>
                  </a:rPr>
                  <a:t>eeeeeeeeeeeeeeee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𝐿𝐼𝑆𝐴</m:t>
                        </m:r>
                      </m:e>
                      <m:sub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altLang="it-IT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altLang="it-IT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it-IT" altLang="it-IT" sz="18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altLang="it-IT" sz="1800" i="1" ker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limLoc m:val="subSup"/>
                        <m:ctrlPr>
                          <a:rPr lang="it-IT" altLang="it-IT" sz="18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altLang="it-IT" sz="1800" i="1" ker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it-IT" altLang="it-IT" sz="1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 ker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altLang="it-IT" sz="1800" i="1" ker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altLang="it-IT" sz="1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800" i="1" ker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altLang="it-IT" sz="18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t-IT" altLang="it-IT" sz="1800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altLang="it-IT" sz="1800" i="1" ker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it-IT" altLang="it-IT" sz="1800" kern="0" dirty="0">
                  <a:latin typeface="LMRoman10-Regular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it-IT" altLang="it-IT" sz="1800" kern="0" dirty="0">
                    <a:latin typeface="LMRoman10-Regular"/>
                  </a:rPr>
                  <a:t>                             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altLang="it-IT" sz="1800" kern="0" dirty="0">
                    <a:latin typeface="LMRoman10-Regular"/>
                  </a:rPr>
                  <a:t> peso spaziale </a:t>
                </a:r>
                <a:r>
                  <a:rPr lang="it-IT" altLang="it-IT" sz="1800" i="1" kern="0" dirty="0" err="1">
                    <a:latin typeface="LMRoman10-Regular"/>
                  </a:rPr>
                  <a:t>ij</a:t>
                </a:r>
                <a:r>
                  <a:rPr lang="it-IT" altLang="it-IT" sz="1800" i="1" kern="0" dirty="0">
                    <a:latin typeface="LMRoman10-Regular"/>
                  </a:rPr>
                  <a:t> </a:t>
                </a:r>
                <a:r>
                  <a:rPr lang="it-IT" altLang="it-IT" sz="1800" kern="0" dirty="0">
                    <a:latin typeface="LMRoman10-Regular"/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altLang="it-IT" sz="18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altLang="it-IT" sz="1800" kern="0" dirty="0">
                    <a:latin typeface="LMRoman10-Regular"/>
                  </a:rPr>
                  <a:t> media della variabile risposta,             </a:t>
                </a:r>
                <a:r>
                  <a:rPr lang="it-IT" altLang="it-IT" sz="1800" kern="0" dirty="0">
                    <a:solidFill>
                      <a:schemeClr val="bg1"/>
                    </a:solidFill>
                    <a:latin typeface="LMRoman10-Regular"/>
                  </a:rPr>
                  <a:t>    ioni</a:t>
                </a:r>
                <a:r>
                  <a:rPr lang="it-IT" altLang="it-IT" sz="1800" kern="0" dirty="0"/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altLang="it-IT" sz="18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it-IT" sz="1800" kern="0" dirty="0">
                    <a:latin typeface="LMRoman10-Regular"/>
                  </a:rPr>
                  <a:t> valore </a:t>
                </a:r>
                <a:r>
                  <a:rPr lang="it-IT" altLang="it-IT" sz="1800" i="1" kern="0" dirty="0">
                    <a:latin typeface="LMRoman10-Regular"/>
                  </a:rPr>
                  <a:t>i</a:t>
                </a:r>
                <a:r>
                  <a:rPr lang="it-IT" altLang="it-IT" sz="1800" kern="0" dirty="0">
                    <a:latin typeface="LMRoman10-Regular"/>
                  </a:rPr>
                  <a:t>-esimo della risposta</a:t>
                </a:r>
              </a:p>
            </p:txBody>
          </p:sp>
        </mc:Choice>
        <mc:Fallback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id="{4E89CDAB-4530-2972-5C15-33D270C44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0165" y="1571627"/>
                <a:ext cx="7377113" cy="3729583"/>
              </a:xfrm>
              <a:prstGeom prst="rect">
                <a:avLst/>
              </a:prstGeom>
              <a:blipFill>
                <a:blip r:embed="rId3"/>
                <a:stretch>
                  <a:fillRect l="-661" t="-980" r="-5950" b="-3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ccia a destra 3">
            <a:extLst>
              <a:ext uri="{FF2B5EF4-FFF2-40B4-BE49-F238E27FC236}">
                <a16:creationId xmlns:a16="http://schemas.microsoft.com/office/drawing/2014/main" id="{D4752494-8A17-CD4B-5446-C9C9082A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2" y="5398762"/>
            <a:ext cx="1008063" cy="433388"/>
          </a:xfrm>
          <a:prstGeom prst="rightArrow">
            <a:avLst>
              <a:gd name="adj1" fmla="val 50000"/>
              <a:gd name="adj2" fmla="val 49848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>
              <a:solidFill>
                <a:srgbClr val="822433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47AB68D-A512-1A7E-5190-DAB94B99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8771" y="5405475"/>
            <a:ext cx="5609431" cy="43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i Cluster LISA hanno mostrato capacità previsive migliori</a:t>
            </a:r>
          </a:p>
          <a:p>
            <a:pPr marL="0" indent="0" eaLnBrk="1" hangingPunct="1">
              <a:buNone/>
            </a:pPr>
            <a:endParaRPr lang="it-IT" altLang="it-IT" sz="1800" kern="0" dirty="0">
              <a:latin typeface="LMRoman10-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12D90683-5228-4A1F-C022-03D972F7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23166049-E2A3-4507-807F-9D01EB6723F5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4A3CCAD-F72A-3F4D-3C5F-B102EFA9D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7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 sz="2000"/>
              <a:t>Variabili di Distanza</a:t>
            </a:r>
          </a:p>
        </p:txBody>
      </p:sp>
      <p:sp>
        <p:nvSpPr>
          <p:cNvPr id="30725" name="Slide Number Placeholder 5">
            <a:extLst>
              <a:ext uri="{FF2B5EF4-FFF2-40B4-BE49-F238E27FC236}">
                <a16:creationId xmlns:a16="http://schemas.microsoft.com/office/drawing/2014/main" id="{DBF0611E-299D-254E-79EC-0FAF7F2D6DA5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Regressione Spaziale Implicita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8F1229A-7D30-0EFB-C48D-6ACCEB3B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5" y="914400"/>
            <a:ext cx="7408863" cy="51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Sono complementari alle variabili spaziali ed esprimono la distanza minima tra gli immobili e i luoghi d’interesse della città.</a:t>
            </a:r>
          </a:p>
          <a:p>
            <a:pPr marL="0" indent="0" eaLnBrk="1" hangingPunct="1">
              <a:spcBef>
                <a:spcPts val="10"/>
              </a:spcBef>
              <a:buNone/>
            </a:pPr>
            <a:r>
              <a:rPr lang="it-IT" altLang="it-IT" sz="1800" kern="0" dirty="0">
                <a:latin typeface="LMRoman10-Regular"/>
              </a:rPr>
              <a:t> </a:t>
            </a:r>
          </a:p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Per trovare i punti d’interesse si è utilizzato il database di </a:t>
            </a:r>
            <a:r>
              <a:rPr lang="it-IT" altLang="it-IT" sz="1800" kern="0" dirty="0" err="1">
                <a:latin typeface="LMRoman10-Regular"/>
              </a:rPr>
              <a:t>OpenStreetMap</a:t>
            </a:r>
            <a:r>
              <a:rPr lang="it-IT" altLang="it-IT" sz="1800" kern="0" dirty="0">
                <a:latin typeface="LMRoman10-Regular"/>
              </a:rPr>
              <a:t>, ovvero un database geografico collaborativo e libero che contiene dati spaziali dettagliati di tutto il mondo.</a:t>
            </a:r>
          </a:p>
          <a:p>
            <a:pPr marL="0" indent="0" eaLnBrk="1" hangingPunct="1">
              <a:spcBef>
                <a:spcPts val="232"/>
              </a:spcBef>
              <a:buNone/>
            </a:pPr>
            <a:endParaRPr lang="it-IT" altLang="it-IT" sz="1800" kern="0" dirty="0">
              <a:latin typeface="LMRoman10-Regular"/>
            </a:endParaRPr>
          </a:p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Sono state misurate 19 diverse variabili, raggruppabili in 6 categorie:</a:t>
            </a:r>
          </a:p>
          <a:p>
            <a:pPr marL="0" indent="0" eaLnBrk="1" hangingPunct="1">
              <a:buNone/>
            </a:pPr>
            <a:endParaRPr lang="it-IT" altLang="it-IT" sz="1800" kern="0" dirty="0">
              <a:latin typeface="LMRoman10-Regular"/>
            </a:endParaRPr>
          </a:p>
          <a:p>
            <a:pPr eaLnBrk="1" hangingPunct="1">
              <a:buFont typeface="+mj-lt"/>
              <a:buAutoNum type="arabicParenR"/>
            </a:pPr>
            <a:r>
              <a:rPr lang="it-IT" altLang="it-IT" sz="1800" kern="0" dirty="0">
                <a:latin typeface="LMRoman10-Regular"/>
              </a:rPr>
              <a:t>Salute/Benessere</a:t>
            </a:r>
          </a:p>
          <a:p>
            <a:pPr eaLnBrk="1" hangingPunct="1">
              <a:buFont typeface="+mj-lt"/>
              <a:buAutoNum type="arabicParenR"/>
            </a:pPr>
            <a:r>
              <a:rPr lang="it-IT" altLang="it-IT" sz="1800" kern="0" dirty="0">
                <a:latin typeface="LMRoman10-Regular"/>
              </a:rPr>
              <a:t>Finanza</a:t>
            </a:r>
          </a:p>
          <a:p>
            <a:pPr eaLnBrk="1" hangingPunct="1">
              <a:buFont typeface="+mj-lt"/>
              <a:buAutoNum type="arabicParenR"/>
            </a:pPr>
            <a:r>
              <a:rPr lang="it-IT" altLang="it-IT" sz="1800" kern="0" dirty="0">
                <a:latin typeface="LMRoman10-Regular"/>
              </a:rPr>
              <a:t>Educazione</a:t>
            </a:r>
          </a:p>
          <a:p>
            <a:pPr eaLnBrk="1" hangingPunct="1">
              <a:buFont typeface="+mj-lt"/>
              <a:buAutoNum type="arabicParenR"/>
            </a:pPr>
            <a:r>
              <a:rPr lang="it-IT" altLang="it-IT" sz="1800" kern="0" dirty="0">
                <a:latin typeface="LMRoman10-Regular"/>
              </a:rPr>
              <a:t>Trasporti</a:t>
            </a:r>
          </a:p>
          <a:p>
            <a:pPr eaLnBrk="1" hangingPunct="1">
              <a:buFont typeface="+mj-lt"/>
              <a:buAutoNum type="arabicParenR"/>
            </a:pPr>
            <a:r>
              <a:rPr lang="it-IT" altLang="it-IT" sz="1800" kern="0" dirty="0">
                <a:latin typeface="LMRoman10-Regular"/>
              </a:rPr>
              <a:t>Intrattenimento</a:t>
            </a:r>
          </a:p>
          <a:p>
            <a:pPr eaLnBrk="1" hangingPunct="1">
              <a:buFont typeface="+mj-lt"/>
              <a:buAutoNum type="arabicParenR"/>
            </a:pPr>
            <a:r>
              <a:rPr lang="it-IT" altLang="it-IT" sz="1800" kern="0" dirty="0">
                <a:latin typeface="LMRoman10-Regular"/>
              </a:rPr>
              <a:t>Turismo</a:t>
            </a:r>
          </a:p>
          <a:p>
            <a:pPr marL="0" indent="0" eaLnBrk="1" hangingPunct="1">
              <a:buNone/>
            </a:pPr>
            <a:endParaRPr lang="it-IT" altLang="it-IT" sz="1800" kern="0" dirty="0">
              <a:latin typeface="LMRoman10-Regular"/>
            </a:endParaRPr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5ADBF92-C3C8-CE3A-1822-70ECFC49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3573016"/>
            <a:ext cx="1153108" cy="11531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B27CAB6-0B42-77AD-843C-726A80437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682" y="3573016"/>
            <a:ext cx="1848607" cy="1191324"/>
          </a:xfrm>
          <a:prstGeom prst="rect">
            <a:avLst/>
          </a:prstGeom>
        </p:spPr>
      </p:pic>
      <p:pic>
        <p:nvPicPr>
          <p:cNvPr id="10" name="Immagine 9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8A63382-ECD8-E94A-BAFA-16432E9E1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380" y="4797153"/>
            <a:ext cx="1191325" cy="1191325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8173C34-6005-DEF1-0654-6B7FB02B6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5752" y="4567848"/>
            <a:ext cx="1471056" cy="15789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271E5A3F-18C0-DF18-EAA8-0859B71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BC1D9000-4E6F-4384-AD15-0C55E0F0AC93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3DC2221-BD0E-4FA1-CD71-4CAF6999C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7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 sz="2000"/>
              <a:t>Modelli Previsivi Tradizionali</a:t>
            </a:r>
          </a:p>
        </p:txBody>
      </p:sp>
      <p:sp>
        <p:nvSpPr>
          <p:cNvPr id="32773" name="Slide Number Placeholder 5">
            <a:extLst>
              <a:ext uri="{FF2B5EF4-FFF2-40B4-BE49-F238E27FC236}">
                <a16:creationId xmlns:a16="http://schemas.microsoft.com/office/drawing/2014/main" id="{6246152F-918B-D67B-D564-05E7735A105C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Regressione Spaziale Implicita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0816FDE-1A06-C730-6F5F-22CF5E93E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5" y="836712"/>
            <a:ext cx="740886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it-IT" sz="1800" kern="0" dirty="0">
                <a:latin typeface="LMRoman10-Regular"/>
              </a:rPr>
              <a:t>Regressione Parametrica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it-IT" sz="1800" kern="0" dirty="0">
                <a:latin typeface="LMRoman10-Regular"/>
              </a:rPr>
              <a:t>Regressione Non-Parametrica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476E91E-DE5E-A4A5-3994-7CC7A546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2" y="1916832"/>
            <a:ext cx="7408863" cy="157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I modelli parametrici richiedono numerose trasformazioni per ottenere risultati previsivi simili ai principali modelli non-parametrici.</a:t>
            </a:r>
          </a:p>
          <a:p>
            <a:pPr marL="0" indent="0" eaLnBrk="1" hangingPunct="1">
              <a:spcBef>
                <a:spcPts val="100"/>
              </a:spcBef>
              <a:buNone/>
            </a:pPr>
            <a:endParaRPr lang="it-IT" altLang="it-IT" sz="1800" kern="0" dirty="0">
              <a:latin typeface="LMRoman10-Regular"/>
            </a:endParaRPr>
          </a:p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La selezione dei modelli è stata eseguita tramite una procedura di                10-fold cross-</a:t>
            </a:r>
            <a:r>
              <a:rPr lang="it-IT" altLang="it-IT" sz="1800" kern="0" dirty="0" err="1">
                <a:latin typeface="LMRoman10-Regular"/>
              </a:rPr>
              <a:t>validation</a:t>
            </a:r>
            <a:r>
              <a:rPr lang="it-IT" altLang="it-IT" sz="1800" kern="0" dirty="0">
                <a:latin typeface="LMRoman10-Regular"/>
              </a:rPr>
              <a:t> utilizzando l’</a:t>
            </a:r>
            <a:r>
              <a:rPr lang="it-IT" altLang="it-IT" sz="1800" i="1" kern="0" dirty="0">
                <a:latin typeface="LMRoman10-Regular"/>
              </a:rPr>
              <a:t>RMSE </a:t>
            </a:r>
            <a:r>
              <a:rPr lang="it-IT" altLang="it-IT" sz="1800" kern="0" dirty="0">
                <a:latin typeface="LMRoman10-Regular"/>
              </a:rPr>
              <a:t>come indicatore di errore.</a:t>
            </a:r>
            <a:endParaRPr lang="it-IT" altLang="it-IT" sz="1800" i="1" kern="0" dirty="0">
              <a:latin typeface="LMRoman10-Regular"/>
            </a:endParaRPr>
          </a:p>
          <a:p>
            <a:pPr marL="0" indent="0" eaLnBrk="1" hangingPunct="1">
              <a:buNone/>
            </a:pPr>
            <a:endParaRPr lang="it-IT" altLang="it-IT" sz="1800" kern="0" dirty="0">
              <a:latin typeface="LMRoman10-Regular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EF04EC5-D4F3-DB5B-693F-21830336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8" y="3488184"/>
            <a:ext cx="3625645" cy="23170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6D3B78-847E-F6BA-8DAC-5DCE8ECF4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2" y="5773193"/>
            <a:ext cx="7121525" cy="346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1400" kern="0" dirty="0">
                <a:solidFill>
                  <a:srgbClr val="822433"/>
                </a:solidFill>
                <a:latin typeface="LMRoman10-Regular"/>
              </a:rPr>
              <a:t>Figura</a:t>
            </a:r>
            <a:r>
              <a:rPr lang="it-IT" altLang="it-IT" sz="1400" kern="0" dirty="0">
                <a:latin typeface="LMRoman10-Regular"/>
              </a:rPr>
              <a:t>: Esempio di 5-fold cross-</a:t>
            </a:r>
            <a:r>
              <a:rPr lang="it-IT" altLang="it-IT" sz="1400" kern="0" dirty="0" err="1">
                <a:latin typeface="LMRoman10-Regular"/>
              </a:rPr>
              <a:t>validation</a:t>
            </a:r>
            <a:endParaRPr lang="it-IT" altLang="it-IT" sz="1400" kern="0" dirty="0">
              <a:latin typeface="LMRoman10-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0AAC58B8-31E6-60DF-A7CB-360B7810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C0E5411D-9B9D-40E5-A80F-7FAB59C900AC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3A99DA1-C817-6239-28A3-4B75AF046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7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 sz="2000"/>
              <a:t>XG-Boost</a:t>
            </a:r>
          </a:p>
        </p:txBody>
      </p:sp>
      <p:sp>
        <p:nvSpPr>
          <p:cNvPr id="34821" name="Slide Number Placeholder 5">
            <a:extLst>
              <a:ext uri="{FF2B5EF4-FFF2-40B4-BE49-F238E27FC236}">
                <a16:creationId xmlns:a16="http://schemas.microsoft.com/office/drawing/2014/main" id="{2CE37EA3-DC3E-4729-60F0-13BDF43F7633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Regressione Spaziale Implicita</a:t>
            </a:r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CCDB565-9E50-D591-DBA4-A1DF6E6E3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65" y="914400"/>
            <a:ext cx="6279825" cy="3234680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FA2D05BD-9FD2-47C4-1541-F2CF2E29F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5" y="4319265"/>
            <a:ext cx="7584409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L’XG-</a:t>
            </a:r>
            <a:r>
              <a:rPr lang="it-IT" altLang="it-IT" sz="1800" kern="0" dirty="0" err="1">
                <a:latin typeface="LMRoman10-Regular"/>
              </a:rPr>
              <a:t>Boost</a:t>
            </a:r>
            <a:r>
              <a:rPr lang="it-IT" altLang="it-IT" sz="1800" kern="0" dirty="0">
                <a:latin typeface="LMRoman10-Regular"/>
              </a:rPr>
              <a:t> regressivo è un modello che utilizza un insieme (ensemble) di alberi decisionali costruiti sequenzialmente sulla base dei residui dei precedenti.</a:t>
            </a:r>
          </a:p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L’algoritmo minimizza ad ogni iterazione una specifica funzione di perdita.</a:t>
            </a:r>
          </a:p>
          <a:p>
            <a:pPr marL="0" indent="0" eaLnBrk="1" hangingPunct="1">
              <a:buNone/>
            </a:pPr>
            <a:endParaRPr lang="it-IT" altLang="it-IT" sz="1800" kern="0" dirty="0">
              <a:latin typeface="LMRoman10-Regular"/>
            </a:endParaRPr>
          </a:p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Vengono impiegate numerose tecniche di regolarizzazione.</a:t>
            </a:r>
          </a:p>
          <a:p>
            <a:pPr marL="0" indent="0" eaLnBrk="1" hangingPunct="1">
              <a:buNone/>
            </a:pPr>
            <a:endParaRPr lang="it-IT" altLang="it-IT" sz="1800" kern="0" dirty="0">
              <a:latin typeface="LMRoman10-Regular"/>
            </a:endParaRPr>
          </a:p>
          <a:p>
            <a:pPr marL="0" indent="0" eaLnBrk="1" hangingPunct="1">
              <a:buNone/>
            </a:pPr>
            <a:endParaRPr lang="it-IT" altLang="it-IT" sz="1800" kern="0" dirty="0">
              <a:latin typeface="LMRoman10-Regular"/>
            </a:endParaRPr>
          </a:p>
          <a:p>
            <a:pPr marL="0" indent="0" eaLnBrk="1" hangingPunct="1">
              <a:buNone/>
            </a:pPr>
            <a:endParaRPr lang="it-IT" altLang="it-IT" sz="1800" kern="0" dirty="0">
              <a:latin typeface="LMRoman10-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E9EF6558-E1C7-A98D-093E-93CB798F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E4AB2A8B-1CA7-489C-973C-CC5AEF626CF0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05BCC69-E282-B785-5435-B7F983695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616" y="299926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 dirty="0" err="1"/>
              <a:t>Confronto</a:t>
            </a:r>
            <a:r>
              <a:rPr lang="en-US" altLang="it-IT" dirty="0"/>
              <a:t> </a:t>
            </a:r>
            <a:r>
              <a:rPr lang="en-US" altLang="it-IT" dirty="0" err="1"/>
              <a:t>tra</a:t>
            </a:r>
            <a:r>
              <a:rPr lang="en-US" altLang="it-IT" dirty="0"/>
              <a:t> </a:t>
            </a:r>
            <a:r>
              <a:rPr lang="en-US" altLang="it-IT" dirty="0" err="1"/>
              <a:t>Modelli</a:t>
            </a:r>
            <a:endParaRPr lang="en-US" altLang="it-IT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ECF1DA-B40B-1B1E-55A2-BFDD5B5B0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58" y="764704"/>
            <a:ext cx="393832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it-IT" altLang="it-IT" sz="1800" b="1" kern="0" dirty="0">
                <a:latin typeface="LMRoman10-Regular"/>
              </a:rPr>
              <a:t>Regressione Spaziale</a:t>
            </a: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LcPeriod"/>
            </a:pPr>
            <a:r>
              <a:rPr lang="it-IT" altLang="it-IT" sz="1800" kern="0" dirty="0">
                <a:latin typeface="LMRoman10-Regular"/>
              </a:rPr>
              <a:t>Utilizza dei parametri spaziali</a:t>
            </a:r>
          </a:p>
          <a:p>
            <a:pPr marL="400050" indent="-400050" eaLnBrk="1" hangingPunct="1">
              <a:buFont typeface="+mj-lt"/>
              <a:buAutoNum type="romanLcPeriod"/>
            </a:pPr>
            <a:r>
              <a:rPr lang="it-IT" altLang="it-IT" sz="1800" kern="0" dirty="0">
                <a:latin typeface="LMRoman10-Regular"/>
              </a:rPr>
              <a:t>I Modelli SAR descrivono soltanto l’autocorrelazione spaziale</a:t>
            </a:r>
          </a:p>
          <a:p>
            <a:pPr marL="400050" indent="-400050" eaLnBrk="1" hangingPunct="1">
              <a:buFont typeface="+mj-lt"/>
              <a:buAutoNum type="romanLcPeriod"/>
            </a:pPr>
            <a:r>
              <a:rPr lang="it-IT" altLang="it-IT" sz="1800" kern="0" dirty="0">
                <a:latin typeface="LMRoman10-Regular"/>
              </a:rPr>
              <a:t>Discreto livello di interpretabilità</a:t>
            </a:r>
          </a:p>
          <a:p>
            <a:pPr marL="400050" indent="-400050" eaLnBrk="1" hangingPunct="1">
              <a:buFont typeface="+mj-lt"/>
              <a:buAutoNum type="romanLcPeriod"/>
            </a:pPr>
            <a:r>
              <a:rPr lang="it-IT" altLang="it-IT" sz="1800" kern="0" dirty="0">
                <a:latin typeface="LMRoman10-Regular"/>
              </a:rPr>
              <a:t>Buon adattamento ai dati, ma scarse capacità previsive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CC42E9-0E2B-8602-4679-A45A7CF24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023" y="764704"/>
            <a:ext cx="432010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it-IT" altLang="it-IT" sz="1800" b="1" kern="0" dirty="0">
                <a:latin typeface="LMRoman10-Regular"/>
              </a:rPr>
              <a:t>Regressione Spaziale Implicita</a:t>
            </a:r>
          </a:p>
          <a:p>
            <a:pPr marL="400050" indent="-400050" eaLnBrk="1" hangingPunct="1">
              <a:lnSpc>
                <a:spcPct val="150000"/>
              </a:lnSpc>
              <a:buFont typeface="+mj-lt"/>
              <a:buAutoNum type="romanLcPeriod"/>
            </a:pPr>
            <a:r>
              <a:rPr lang="it-IT" altLang="it-IT" sz="1800" kern="0" dirty="0">
                <a:latin typeface="LMRoman10-Regular"/>
              </a:rPr>
              <a:t>Utilizza delle variabili spaziali</a:t>
            </a:r>
          </a:p>
          <a:p>
            <a:pPr marL="400050" indent="-400050" eaLnBrk="1" hangingPunct="1">
              <a:buFont typeface="+mj-lt"/>
              <a:buAutoNum type="romanLcPeriod"/>
            </a:pPr>
            <a:r>
              <a:rPr lang="it-IT" altLang="it-IT" sz="1800" kern="0" dirty="0">
                <a:latin typeface="LMRoman10-Regular"/>
              </a:rPr>
              <a:t>Possono descrivere l’autocorrelazione e l’eterogeneità spaziale</a:t>
            </a:r>
          </a:p>
          <a:p>
            <a:pPr marL="400050" indent="-400050" eaLnBrk="1" hangingPunct="1">
              <a:buFont typeface="+mj-lt"/>
              <a:buAutoNum type="romanLcPeriod"/>
            </a:pPr>
            <a:r>
              <a:rPr lang="it-IT" altLang="it-IT" sz="1800" kern="0" dirty="0">
                <a:latin typeface="LMRoman10-Regular"/>
              </a:rPr>
              <a:t>L’interpretabilità dipende dal modello</a:t>
            </a:r>
          </a:p>
          <a:p>
            <a:pPr marL="400050" indent="-400050" eaLnBrk="1" hangingPunct="1">
              <a:buFont typeface="+mj-lt"/>
              <a:buAutoNum type="romanLcPeriod"/>
            </a:pPr>
            <a:r>
              <a:rPr lang="it-IT" altLang="it-IT" sz="1800" kern="0" dirty="0">
                <a:latin typeface="LMRoman10-Regular"/>
              </a:rPr>
              <a:t>I modelli di ensemble di alberi hanno ottenuto i risultati previsivi migliori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7B59A-C344-AA24-B056-300CA865A7D4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Confronto tra Modelli</a:t>
            </a:r>
          </a:p>
        </p:txBody>
      </p:sp>
      <p:pic>
        <p:nvPicPr>
          <p:cNvPr id="9" name="Immagine 8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8CB10D4-E9E1-9577-CB5F-EDA9AC09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880" y="3165256"/>
            <a:ext cx="3000640" cy="2665841"/>
          </a:xfrm>
          <a:prstGeom prst="rect">
            <a:avLst/>
          </a:prstGeom>
        </p:spPr>
      </p:pic>
      <p:pic>
        <p:nvPicPr>
          <p:cNvPr id="11" name="Immagine 10" descr="Immagine che contiene grafico, diagramma&#10;&#10;Descrizione generata automaticamente">
            <a:extLst>
              <a:ext uri="{FF2B5EF4-FFF2-40B4-BE49-F238E27FC236}">
                <a16:creationId xmlns:a16="http://schemas.microsoft.com/office/drawing/2014/main" id="{51150335-EEAD-EA9A-5C14-A1BB8B919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58" y="3173273"/>
            <a:ext cx="3000640" cy="2649809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EC1402B2-4B48-ACCB-526B-20E3476E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522" y="3281712"/>
            <a:ext cx="120761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</a:pPr>
            <a:r>
              <a:rPr lang="it-IT" altLang="it-IT" sz="1500" kern="0" dirty="0">
                <a:latin typeface="LMRoman10-Regular"/>
              </a:rPr>
              <a:t>RMSE</a:t>
            </a:r>
          </a:p>
          <a:p>
            <a:pPr marL="0" indent="0" algn="ctr" eaLnBrk="1" hangingPunct="1">
              <a:buNone/>
            </a:pPr>
            <a:r>
              <a:rPr lang="it-IT" altLang="it-IT" sz="1500" kern="0" dirty="0">
                <a:latin typeface="LMRoman10-Regular"/>
              </a:rPr>
              <a:t>242.000 €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853E43F-8E6D-BF63-FE46-F9C303BF4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115" y="3281712"/>
            <a:ext cx="120761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</a:pPr>
            <a:r>
              <a:rPr lang="it-IT" altLang="it-IT" sz="1500" kern="0" dirty="0">
                <a:latin typeface="LMRoman10-Regular"/>
              </a:rPr>
              <a:t>RMSE</a:t>
            </a:r>
          </a:p>
          <a:p>
            <a:pPr marL="0" indent="0" algn="ctr" eaLnBrk="1" hangingPunct="1">
              <a:buNone/>
            </a:pPr>
            <a:r>
              <a:rPr lang="it-IT" altLang="it-IT" sz="1500" kern="0" dirty="0">
                <a:latin typeface="LMRoman10-Regular"/>
              </a:rPr>
              <a:t>142.000 €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27216FA2-DE51-1EDD-B1BE-6054C737A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68" y="5814288"/>
            <a:ext cx="7886656" cy="346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1400" kern="0" dirty="0">
                <a:solidFill>
                  <a:srgbClr val="822433"/>
                </a:solidFill>
                <a:latin typeface="LMRoman10-Regular"/>
              </a:rPr>
              <a:t>a)</a:t>
            </a:r>
            <a:r>
              <a:rPr lang="it-IT" altLang="it-IT" sz="1400" kern="0" dirty="0">
                <a:latin typeface="LMRoman10-Regular"/>
              </a:rPr>
              <a:t> Mappa dei residui del modello SEM                                           </a:t>
            </a:r>
            <a:r>
              <a:rPr lang="it-IT" altLang="it-IT" sz="1400" kern="0" dirty="0">
                <a:solidFill>
                  <a:srgbClr val="822433"/>
                </a:solidFill>
                <a:latin typeface="LMRoman10-Regular"/>
              </a:rPr>
              <a:t>b)</a:t>
            </a:r>
            <a:r>
              <a:rPr lang="it-IT" altLang="it-IT" sz="1400" kern="0" dirty="0">
                <a:latin typeface="LMRoman10-Regular"/>
              </a:rPr>
              <a:t> Mappa dei residui del modello XG-</a:t>
            </a:r>
            <a:r>
              <a:rPr lang="it-IT" altLang="it-IT" sz="1400" kern="0" dirty="0" err="1">
                <a:latin typeface="LMRoman10-Regular"/>
              </a:rPr>
              <a:t>Boost</a:t>
            </a:r>
            <a:endParaRPr lang="it-IT" altLang="it-IT" sz="1400" kern="0" dirty="0">
              <a:latin typeface="LMRoman10-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E9EF6558-E1C7-A98D-093E-93CB798F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E4AB2A8B-1CA7-489C-973C-CC5AEF626CF0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05BCC69-E282-B785-5435-B7F983695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7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 dirty="0" err="1"/>
              <a:t>Conclusioni</a:t>
            </a:r>
            <a:endParaRPr lang="en-US" alt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7B59A-C344-AA24-B056-300CA865A7D4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Conclusioni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7E0177-7986-AECA-794C-63A5E5850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4" y="4069986"/>
            <a:ext cx="7776467" cy="172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In sintesi: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it-IT" altLang="it-IT" sz="1800" kern="0" dirty="0">
                <a:latin typeface="LMRoman10-Regular"/>
              </a:rPr>
              <a:t>Per il mercato immobiliare, la gestione dei dati mancanti è importante al fine di ottenere un dataset che permetta di applicare i modelli previsivi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it-IT" altLang="it-IT" sz="1800" kern="0" dirty="0">
                <a:latin typeface="LMRoman10-Regular"/>
              </a:rPr>
              <a:t>E’ preferibile adottare un approccio basato sulla regressione spaziale implicita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it-IT" altLang="it-IT" sz="1800" kern="0" dirty="0">
                <a:latin typeface="LMRoman10-Regular"/>
              </a:rPr>
              <a:t>Si possono apportare ancora numerosi miglioramenti in termini di prestazioni</a:t>
            </a:r>
          </a:p>
        </p:txBody>
      </p:sp>
      <p:graphicFrame>
        <p:nvGraphicFramePr>
          <p:cNvPr id="2" name="Tabella 7">
            <a:extLst>
              <a:ext uri="{FF2B5EF4-FFF2-40B4-BE49-F238E27FC236}">
                <a16:creationId xmlns:a16="http://schemas.microsoft.com/office/drawing/2014/main" id="{552D3FD4-B1EC-EBA6-81F5-CD9A067CA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73534"/>
              </p:ext>
            </p:extLst>
          </p:nvPr>
        </p:nvGraphicFramePr>
        <p:xfrm>
          <a:off x="683570" y="1062876"/>
          <a:ext cx="435195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0653">
                  <a:extLst>
                    <a:ext uri="{9D8B030D-6E8A-4147-A177-3AD203B41FA5}">
                      <a16:colId xmlns:a16="http://schemas.microsoft.com/office/drawing/2014/main" val="3405307370"/>
                    </a:ext>
                  </a:extLst>
                </a:gridCol>
                <a:gridCol w="1450653">
                  <a:extLst>
                    <a:ext uri="{9D8B030D-6E8A-4147-A177-3AD203B41FA5}">
                      <a16:colId xmlns:a16="http://schemas.microsoft.com/office/drawing/2014/main" val="3198888817"/>
                    </a:ext>
                  </a:extLst>
                </a:gridCol>
                <a:gridCol w="1450653">
                  <a:extLst>
                    <a:ext uri="{9D8B030D-6E8A-4147-A177-3AD203B41FA5}">
                      <a16:colId xmlns:a16="http://schemas.microsoft.com/office/drawing/2014/main" val="150320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Train </a:t>
                      </a:r>
                      <a:r>
                        <a:rPr lang="it-IT" sz="1200" dirty="0" err="1"/>
                        <a:t>Error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Test </a:t>
                      </a:r>
                      <a:r>
                        <a:rPr lang="it-IT" sz="1200" dirty="0" err="1"/>
                        <a:t>Error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88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XG-</a:t>
                      </a:r>
                      <a:r>
                        <a:rPr lang="it-IT" sz="1200" b="1" dirty="0" err="1"/>
                        <a:t>Boost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48.617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142.482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6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Random </a:t>
                      </a:r>
                      <a:r>
                        <a:rPr lang="it-IT" sz="1200" dirty="0" err="1"/>
                        <a:t>Forest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66.186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160.542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9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GLM (gaussiano)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154.540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165.623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6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165.629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200.389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Lineare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202.158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208.429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0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Spaziale (SEM)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182.558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242.303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3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Lineare Ridotto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effectLst/>
                        </a:rPr>
                        <a:t>242.793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246.129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133738"/>
                  </a:ext>
                </a:extLst>
              </a:tr>
            </a:tbl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B5A2A272-CB16-06DA-A67C-FFFA852DB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29" y="1200213"/>
            <a:ext cx="4128283" cy="294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L’XG-</a:t>
            </a:r>
            <a:r>
              <a:rPr lang="it-IT" altLang="it-IT" sz="1800" kern="0" dirty="0" err="1">
                <a:latin typeface="LMRoman10-Regular"/>
              </a:rPr>
              <a:t>Boost</a:t>
            </a:r>
            <a:r>
              <a:rPr lang="it-IT" altLang="it-IT" sz="1800" kern="0" dirty="0">
                <a:latin typeface="LMRoman10-Regular"/>
              </a:rPr>
              <a:t> che tiene conto dei cluster di tipo LISA è il modello che prevede più accuratamente i prezzi di vendita. </a:t>
            </a:r>
          </a:p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Ha un </a:t>
            </a:r>
            <a:r>
              <a:rPr lang="it-IT" altLang="it-IT" sz="1800" i="1" kern="0" dirty="0">
                <a:latin typeface="LMRoman10-Regular"/>
              </a:rPr>
              <a:t>RMSE </a:t>
            </a:r>
            <a:r>
              <a:rPr lang="it-IT" altLang="it-IT" sz="1800" kern="0" dirty="0">
                <a:latin typeface="LMRoman10-Regular"/>
              </a:rPr>
              <a:t>di circa 142.000 €.</a:t>
            </a:r>
          </a:p>
          <a:p>
            <a:pPr marL="0" indent="0" eaLnBrk="1" hangingPunct="1">
              <a:buNone/>
            </a:pPr>
            <a:endParaRPr lang="it-IT" altLang="it-IT" sz="1800" i="1" kern="0" dirty="0">
              <a:latin typeface="LMRoman10-Regular"/>
            </a:endParaRPr>
          </a:p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In termini di </a:t>
            </a:r>
            <a:r>
              <a:rPr lang="it-IT" altLang="it-IT" sz="1800" i="1" kern="0" dirty="0">
                <a:latin typeface="LMRoman10-Regular"/>
              </a:rPr>
              <a:t>MAE</a:t>
            </a:r>
            <a:r>
              <a:rPr lang="it-IT" altLang="it-IT" sz="1800" kern="0" dirty="0">
                <a:latin typeface="LMRoman10-Regular"/>
              </a:rPr>
              <a:t>, il modello finale sbaglia in media di 63.000 €.                                       Si riduce a 25.000 € per gli immobili che hanno un prezzo inferiore a 500.000 €.</a:t>
            </a:r>
          </a:p>
          <a:p>
            <a:pPr marL="0" indent="0" eaLnBrk="1" hangingPunct="1">
              <a:buNone/>
            </a:pPr>
            <a:endParaRPr lang="it-IT" altLang="it-IT" sz="1800" i="1" kern="0" dirty="0">
              <a:latin typeface="LMRoman10-Regular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2194181-EC4D-6F74-8013-9ED8B9206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639" y="5740371"/>
            <a:ext cx="7121525" cy="346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1400" kern="0" dirty="0">
                <a:solidFill>
                  <a:srgbClr val="822433"/>
                </a:solidFill>
                <a:latin typeface="LMRoman10-Regular"/>
              </a:rPr>
              <a:t>Figura</a:t>
            </a:r>
            <a:r>
              <a:rPr lang="it-IT" altLang="it-IT" sz="1400" kern="0" dirty="0">
                <a:latin typeface="LMRoman10-Regular"/>
              </a:rPr>
              <a:t>: Confronto tra i Modelli Previsivi</a:t>
            </a:r>
          </a:p>
        </p:txBody>
      </p:sp>
    </p:spTree>
    <p:extLst>
      <p:ext uri="{BB962C8B-B14F-4D97-AF65-F5344CB8AC3E}">
        <p14:creationId xmlns:p14="http://schemas.microsoft.com/office/powerpoint/2010/main" val="39495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560547CA-9092-EE3A-1D48-3181A66E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FA8AD61E-CB1D-4776-B166-BCBEEC20C9A4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B161025-624B-50F1-F6C8-BFDABD0A7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7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/>
              <a:t>Il Problema dei Prezzi degli Immobili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3E210C00-D96C-793E-5B7F-549930BDB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90" y="1268415"/>
            <a:ext cx="7921625" cy="1800225"/>
          </a:xfrm>
        </p:spPr>
        <p:txBody>
          <a:bodyPr/>
          <a:lstStyle/>
          <a:p>
            <a:r>
              <a:rPr lang="it-IT" altLang="it-IT" sz="1800" dirty="0">
                <a:latin typeface="LMRoman10-Regular"/>
              </a:rPr>
              <a:t>Il mercato immobiliare è una parte vitale dell’economia di un paese che si occupa della costruzione, della gestione e della compravendita di beni immobili</a:t>
            </a:r>
          </a:p>
          <a:p>
            <a:endParaRPr lang="it-IT" altLang="it-IT" sz="1800" dirty="0">
              <a:latin typeface="LMRoman10-Regular"/>
            </a:endParaRPr>
          </a:p>
          <a:p>
            <a:r>
              <a:rPr lang="it-IT" altLang="it-IT" sz="1800" dirty="0">
                <a:latin typeface="LMRoman10-Regular"/>
              </a:rPr>
              <a:t>L’obiettivo è quello di valutare e prevedere il prezzo di vendita degli immobili in un dato momento storico conoscendo alcune caratteristiche dell’abitazione</a:t>
            </a:r>
            <a:endParaRPr lang="en-US" altLang="it-IT" sz="1200" dirty="0">
              <a:latin typeface="LMRoman10-Regular"/>
            </a:endParaRPr>
          </a:p>
        </p:txBody>
      </p:sp>
      <p:pic>
        <p:nvPicPr>
          <p:cNvPr id="6149" name="Immagine 6">
            <a:extLst>
              <a:ext uri="{FF2B5EF4-FFF2-40B4-BE49-F238E27FC236}">
                <a16:creationId xmlns:a16="http://schemas.microsoft.com/office/drawing/2014/main" id="{8C87143D-9534-9E69-B2CD-58E1F5FAB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284540"/>
            <a:ext cx="3854450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0833FC90-70C4-2556-2522-F9A8FCB59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90" y="3644902"/>
            <a:ext cx="4249737" cy="9366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it-IT" sz="1800" kern="0" dirty="0">
                <a:latin typeface="LMRoman10-Regular"/>
              </a:rPr>
              <a:t>Il lavoro si incentra sullo studio del mercato immobiliare di Madrid</a:t>
            </a:r>
          </a:p>
        </p:txBody>
      </p:sp>
      <p:sp>
        <p:nvSpPr>
          <p:cNvPr id="6151" name="Slide Number Placeholder 5">
            <a:extLst>
              <a:ext uri="{FF2B5EF4-FFF2-40B4-BE49-F238E27FC236}">
                <a16:creationId xmlns:a16="http://schemas.microsoft.com/office/drawing/2014/main" id="{4DA98D6B-306E-C2B1-8BC5-6FE4ED06FCC3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Introduzione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31A3622E-4AB5-7B04-B258-964634B62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0482" name="Group 17">
            <a:extLst>
              <a:ext uri="{FF2B5EF4-FFF2-40B4-BE49-F238E27FC236}">
                <a16:creationId xmlns:a16="http://schemas.microsoft.com/office/drawing/2014/main" id="{D519D07D-B360-3236-50DE-EC75CBF340B7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7"/>
            <a:ext cx="9145588" cy="4098925"/>
            <a:chOff x="0" y="1738"/>
            <a:chExt cx="5761" cy="2582"/>
          </a:xfrm>
        </p:grpSpPr>
        <p:pic>
          <p:nvPicPr>
            <p:cNvPr id="20486" name="Picture 15" descr="Fondino">
              <a:extLst>
                <a:ext uri="{FF2B5EF4-FFF2-40B4-BE49-F238E27FC236}">
                  <a16:creationId xmlns:a16="http://schemas.microsoft.com/office/drawing/2014/main" id="{5B894717-661B-1B00-73FA-E0A918855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13" descr="logo +marchio">
              <a:extLst>
                <a:ext uri="{FF2B5EF4-FFF2-40B4-BE49-F238E27FC236}">
                  <a16:creationId xmlns:a16="http://schemas.microsoft.com/office/drawing/2014/main" id="{31BBC610-C8F4-7537-AA35-61A8614F4A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16" descr="fascia">
              <a:extLst>
                <a:ext uri="{FF2B5EF4-FFF2-40B4-BE49-F238E27FC236}">
                  <a16:creationId xmlns:a16="http://schemas.microsoft.com/office/drawing/2014/main" id="{DC8E383B-7B59-6E03-7000-6695BAA8B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3" name="Titolo 2">
            <a:extLst>
              <a:ext uri="{FF2B5EF4-FFF2-40B4-BE49-F238E27FC236}">
                <a16:creationId xmlns:a16="http://schemas.microsoft.com/office/drawing/2014/main" id="{7A664359-D82A-6084-3001-37B4BA93A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Scuola Magistrale in Scienze Statistiche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Facoltà di Ingegneria dell’Informazione, Matematica e Statistica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Anno Accademico 2021-2022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Romeo Silvestri</a:t>
            </a:r>
          </a:p>
        </p:txBody>
      </p:sp>
      <p:sp>
        <p:nvSpPr>
          <p:cNvPr id="20485" name="CasellaDiTesto 1">
            <a:extLst>
              <a:ext uri="{FF2B5EF4-FFF2-40B4-BE49-F238E27FC236}">
                <a16:creationId xmlns:a16="http://schemas.microsoft.com/office/drawing/2014/main" id="{4D3E5359-EDBE-439C-E43E-69A47FB70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5" y="2174875"/>
            <a:ext cx="4835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2800">
                <a:solidFill>
                  <a:srgbClr val="FFFFFF"/>
                </a:solidFill>
                <a:latin typeface="Calibri" panose="020F0502020204030204" pitchFamily="34" charset="0"/>
              </a:rPr>
              <a:t>Grazie per la Vostra Attenzione!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FE3AD268-2B21-1778-409A-B18ED352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Pagina </a:t>
            </a:r>
            <a:fld id="{A668E638-D2CD-4B08-9A68-E7F6B6C742A7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D9B69E1-1405-859D-91AD-32837B5E8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7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/>
              <a:t>Dataset degli Immobili di Madrid</a:t>
            </a: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8DF57277-0F7B-E9CB-2253-BAE223047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3952" y="1079502"/>
            <a:ext cx="7408863" cy="67630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it-IT" altLang="it-IT" sz="1800" dirty="0">
                <a:latin typeface="LMRoman10-Regular"/>
              </a:rPr>
              <a:t>Il dataset utilizzato è composto da 6287 abitazioni di Madrid, su cui sono state misurate inizialmente un totale di 43 variabili utili.</a:t>
            </a:r>
          </a:p>
        </p:txBody>
      </p:sp>
      <p:sp>
        <p:nvSpPr>
          <p:cNvPr id="8198" name="Freccia a destra 3">
            <a:extLst>
              <a:ext uri="{FF2B5EF4-FFF2-40B4-BE49-F238E27FC236}">
                <a16:creationId xmlns:a16="http://schemas.microsoft.com/office/drawing/2014/main" id="{3B10F177-3424-D220-E701-1645DB58F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4082245"/>
            <a:ext cx="776356" cy="433388"/>
          </a:xfrm>
          <a:prstGeom prst="rightArrow">
            <a:avLst>
              <a:gd name="adj1" fmla="val 50000"/>
              <a:gd name="adj2" fmla="val 49848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dirty="0"/>
          </a:p>
        </p:txBody>
      </p:sp>
      <p:sp>
        <p:nvSpPr>
          <p:cNvPr id="8199" name="Slide Number Placeholder 5">
            <a:extLst>
              <a:ext uri="{FF2B5EF4-FFF2-40B4-BE49-F238E27FC236}">
                <a16:creationId xmlns:a16="http://schemas.microsoft.com/office/drawing/2014/main" id="{0658B569-3C23-4B4F-98E4-E2D64D9352E7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Dataset</a:t>
            </a:r>
          </a:p>
        </p:txBody>
      </p:sp>
      <p:pic>
        <p:nvPicPr>
          <p:cNvPr id="3" name="Immagine 2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7EBFF1F4-E761-205B-113B-FBC9BAAB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0" y="2651564"/>
            <a:ext cx="2915082" cy="2977917"/>
          </a:xfrm>
          <a:prstGeom prst="rect">
            <a:avLst/>
          </a:prstGeom>
        </p:spPr>
      </p:pic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157EE728-E6DF-359F-1D23-48D2AE164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55072"/>
              </p:ext>
            </p:extLst>
          </p:nvPr>
        </p:nvGraphicFramePr>
        <p:xfrm>
          <a:off x="4659742" y="3451954"/>
          <a:ext cx="4248472" cy="17447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118">
                  <a:extLst>
                    <a:ext uri="{9D8B030D-6E8A-4147-A177-3AD203B41FA5}">
                      <a16:colId xmlns:a16="http://schemas.microsoft.com/office/drawing/2014/main" val="102823140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1198365360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1807021780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1968181943"/>
                    </a:ext>
                  </a:extLst>
                </a:gridCol>
              </a:tblGrid>
              <a:tr h="4203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dirty="0"/>
                        <a:t>Prezzo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dirty="0"/>
                        <a:t>Superficie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dirty="0"/>
                        <a:t>Ascensore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94742"/>
                  </a:ext>
                </a:extLst>
              </a:tr>
              <a:tr h="4203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dirty="0"/>
                        <a:t>485.000 €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dirty="0"/>
                        <a:t>125 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dirty="0"/>
                        <a:t>Appartamento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951695"/>
                  </a:ext>
                </a:extLst>
              </a:tr>
              <a:tr h="4203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dirty="0"/>
                        <a:t>2.310.000 </a:t>
                      </a:r>
                      <a:r>
                        <a:rPr lang="it-IT" sz="1100" b="0" kern="1200" dirty="0">
                          <a:solidFill>
                            <a:schemeClr val="dk1"/>
                          </a:solidFill>
                          <a:effectLst/>
                        </a:rPr>
                        <a:t>€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dirty="0"/>
                        <a:t>397 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dirty="0"/>
                        <a:t>Appartamento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99248"/>
                  </a:ext>
                </a:extLst>
              </a:tr>
              <a:tr h="4837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dirty="0"/>
                        <a:t>2.385.000 </a:t>
                      </a:r>
                      <a:r>
                        <a:rPr lang="it-IT" sz="1100" b="0" kern="1200" dirty="0">
                          <a:solidFill>
                            <a:schemeClr val="dk1"/>
                          </a:solidFill>
                          <a:effectLst/>
                        </a:rPr>
                        <a:t>€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dirty="0"/>
                        <a:t>700 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Casa Indipendente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41699"/>
                  </a:ext>
                </a:extLst>
              </a:tr>
            </a:tbl>
          </a:graphicData>
        </a:graphic>
      </p:graphicFrame>
      <p:sp>
        <p:nvSpPr>
          <p:cNvPr id="2" name="Rectangle 5">
            <a:extLst>
              <a:ext uri="{FF2B5EF4-FFF2-40B4-BE49-F238E27FC236}">
                <a16:creationId xmlns:a16="http://schemas.microsoft.com/office/drawing/2014/main" id="{A413AA52-19DD-18F4-079C-51F8714B5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4" y="5715104"/>
            <a:ext cx="7408863" cy="346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1400" kern="0" dirty="0">
                <a:solidFill>
                  <a:srgbClr val="822433"/>
                </a:solidFill>
                <a:latin typeface="LMRoman10-Regular"/>
              </a:rPr>
              <a:t>a)</a:t>
            </a:r>
            <a:r>
              <a:rPr lang="it-IT" altLang="it-IT" sz="1400" kern="0" dirty="0">
                <a:latin typeface="LMRoman10-Regular"/>
              </a:rPr>
              <a:t> Sito di annunci immobiliari di Madrid                               </a:t>
            </a:r>
            <a:r>
              <a:rPr lang="it-IT" altLang="it-IT" sz="1400" kern="0" dirty="0">
                <a:solidFill>
                  <a:srgbClr val="822433"/>
                </a:solidFill>
                <a:latin typeface="LMRoman10-Regular"/>
              </a:rPr>
              <a:t>b)</a:t>
            </a:r>
            <a:r>
              <a:rPr lang="it-IT" altLang="it-IT" sz="1400" kern="0" dirty="0">
                <a:latin typeface="LMRoman10-Regular"/>
              </a:rPr>
              <a:t> Subset di dati corrispondente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BE23A42-E654-7E40-43C5-68CD5107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5" y="1792098"/>
            <a:ext cx="7408863" cy="63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it-IT" altLang="it-IT" sz="1800" dirty="0">
                <a:latin typeface="LMRoman10-Regular"/>
              </a:rPr>
              <a:t>La costruzione del dataset è avvenuta ricavando le informazioni contenute nei principali portali immobiliari spagnoli nel mese di marzo 2020.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9F95447B-E019-35F4-99F7-A6255FC0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E751C338-C628-4E79-A227-3D3EB18C4525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EAD7967-CB19-0E3C-49FF-CE02282F8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355602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altLang="it-IT" kern="0" dirty="0" err="1"/>
              <a:t>Analisi</a:t>
            </a:r>
            <a:r>
              <a:rPr lang="en-US" altLang="it-IT" kern="0" dirty="0"/>
              <a:t> </a:t>
            </a:r>
            <a:r>
              <a:rPr lang="en-US" altLang="it-IT" kern="0" dirty="0" err="1"/>
              <a:t>Esplorativa</a:t>
            </a:r>
            <a:endParaRPr lang="en-US" altLang="it-IT" kern="0" dirty="0"/>
          </a:p>
        </p:txBody>
      </p:sp>
      <p:pic>
        <p:nvPicPr>
          <p:cNvPr id="10244" name="Immagine 9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E8D1FDA-C45D-1CF8-9B15-B43BEFDF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235200"/>
            <a:ext cx="3529012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mmagine 11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49E086C8-56EF-EB80-BEFA-11E086DF1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2312990"/>
            <a:ext cx="2947988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2">
            <a:extLst>
              <a:ext uri="{FF2B5EF4-FFF2-40B4-BE49-F238E27FC236}">
                <a16:creationId xmlns:a16="http://schemas.microsoft.com/office/drawing/2014/main" id="{5F9F1208-EB68-FD7C-1687-12A71D21A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8413" y="885827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 sz="2000"/>
              <a:t>Prezzo di Vendita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29AC770-81D2-046A-D19E-B29F6A092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1317625"/>
            <a:ext cx="7119938" cy="965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1800" kern="0" dirty="0">
                <a:latin typeface="LMRoman10-Regular"/>
              </a:rPr>
              <a:t>Prezzo Medio: 460.000 euro</a:t>
            </a:r>
          </a:p>
          <a:p>
            <a:pPr marL="0" indent="0" eaLnBrk="1" hangingPunct="1">
              <a:buNone/>
              <a:defRPr/>
            </a:pPr>
            <a:r>
              <a:rPr lang="it-IT" altLang="it-IT" sz="1800" kern="0" dirty="0">
                <a:latin typeface="LMRoman10-Regular"/>
              </a:rPr>
              <a:t>Range di Prezzo: 42.000 – 7.500.000  euro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8D0C9BA-465B-C476-2326-2A3E8E24F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5" y="5667377"/>
            <a:ext cx="7704459" cy="346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1400" kern="0" dirty="0">
                <a:solidFill>
                  <a:srgbClr val="822433"/>
                </a:solidFill>
                <a:latin typeface="LMRoman10-Regular"/>
              </a:rPr>
              <a:t>a)</a:t>
            </a:r>
            <a:r>
              <a:rPr lang="it-IT" altLang="it-IT" sz="1400" kern="0" dirty="0">
                <a:latin typeface="LMRoman10-Regular"/>
              </a:rPr>
              <a:t> Istogramma del prezzo di vendita                                 </a:t>
            </a:r>
            <a:r>
              <a:rPr lang="it-IT" altLang="it-IT" sz="1400" kern="0" dirty="0">
                <a:solidFill>
                  <a:srgbClr val="822433"/>
                </a:solidFill>
                <a:latin typeface="LMRoman10-Regular"/>
              </a:rPr>
              <a:t>b)</a:t>
            </a:r>
            <a:r>
              <a:rPr lang="it-IT" altLang="it-IT" sz="1400" kern="0" dirty="0">
                <a:latin typeface="LMRoman10-Regular"/>
              </a:rPr>
              <a:t> Istogramma del logaritmo del prezzo di vendita</a:t>
            </a:r>
          </a:p>
        </p:txBody>
      </p:sp>
      <p:sp>
        <p:nvSpPr>
          <p:cNvPr id="10249" name="Slide Number Placeholder 5">
            <a:extLst>
              <a:ext uri="{FF2B5EF4-FFF2-40B4-BE49-F238E27FC236}">
                <a16:creationId xmlns:a16="http://schemas.microsoft.com/office/drawing/2014/main" id="{8913DD54-FF32-C3DB-76CE-3D2F2652E2B2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Analisi Esplorativa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D42734C9-ACAD-0233-1048-B8EAE504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85EB630B-C8CC-403F-B217-669A375C86A3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5945C04-BAB5-3331-FB05-CC4AF0435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7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 sz="2000"/>
              <a:t>Altre Variabili</a:t>
            </a:r>
          </a:p>
        </p:txBody>
      </p:sp>
      <p:pic>
        <p:nvPicPr>
          <p:cNvPr id="12292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2DBC5AA-C1E9-3181-B938-AC7110D3A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565400"/>
            <a:ext cx="2665412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3FFA9622-5B99-3564-7B17-4C737BB1D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5" y="2549527"/>
            <a:ext cx="28987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3A0C8E36-B20B-3054-6EA6-53237C74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2549527"/>
            <a:ext cx="28765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EC89B5CC-3A4A-8E5A-7BC3-B6969D0D3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1" y="914400"/>
            <a:ext cx="3744913" cy="1435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it-IT" altLang="it-IT" sz="1800" kern="0" dirty="0">
                <a:latin typeface="LMRoman10-Regular"/>
              </a:rPr>
              <a:t>11 variabili numeriche</a:t>
            </a:r>
          </a:p>
          <a:p>
            <a:pPr eaLnBrk="1" hangingPunct="1">
              <a:defRPr/>
            </a:pPr>
            <a:r>
              <a:rPr lang="it-IT" altLang="it-IT" sz="1800" kern="0" dirty="0">
                <a:latin typeface="LMRoman10-Regular"/>
              </a:rPr>
              <a:t>32 variabili categoriche:</a:t>
            </a:r>
          </a:p>
          <a:p>
            <a:pPr marL="0" indent="0" eaLnBrk="1" hangingPunct="1">
              <a:buNone/>
              <a:defRPr/>
            </a:pPr>
            <a:r>
              <a:rPr lang="it-IT" altLang="it-IT" sz="1800" kern="0" dirty="0">
                <a:latin typeface="LMRoman10-Regular"/>
              </a:rPr>
              <a:t>       - caratteristiche dell’immobile</a:t>
            </a:r>
          </a:p>
          <a:p>
            <a:pPr marL="0" indent="0" eaLnBrk="1" hangingPunct="1">
              <a:buNone/>
              <a:defRPr/>
            </a:pPr>
            <a:r>
              <a:rPr lang="it-IT" altLang="it-IT" sz="1800" kern="0" dirty="0">
                <a:latin typeface="LMRoman10-Regular"/>
              </a:rPr>
              <a:t>       - presenza/assenza di un attributo</a:t>
            </a:r>
          </a:p>
        </p:txBody>
      </p:sp>
      <p:sp>
        <p:nvSpPr>
          <p:cNvPr id="12296" name="Parentesi graffa chiusa 9">
            <a:extLst>
              <a:ext uri="{FF2B5EF4-FFF2-40B4-BE49-F238E27FC236}">
                <a16:creationId xmlns:a16="http://schemas.microsoft.com/office/drawing/2014/main" id="{8F04476A-F338-7F9B-9AFD-5845B4C99506}"/>
              </a:ext>
            </a:extLst>
          </p:cNvPr>
          <p:cNvSpPr>
            <a:spLocks/>
          </p:cNvSpPr>
          <p:nvPr/>
        </p:nvSpPr>
        <p:spPr bwMode="auto">
          <a:xfrm>
            <a:off x="4643440" y="964842"/>
            <a:ext cx="1008062" cy="1219200"/>
          </a:xfrm>
          <a:prstGeom prst="rightBrace">
            <a:avLst>
              <a:gd name="adj1" fmla="val 27308"/>
              <a:gd name="adj2" fmla="val 50000"/>
            </a:avLst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36F6CB9-2F7C-9512-2615-ACAF9EC7F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095" y="1377592"/>
            <a:ext cx="2368550" cy="393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2000" kern="0" dirty="0" err="1">
                <a:latin typeface="LMRoman10-Regular"/>
              </a:rPr>
              <a:t>Pre</a:t>
            </a:r>
            <a:r>
              <a:rPr lang="it-IT" altLang="it-IT" sz="2000" kern="0" dirty="0">
                <a:latin typeface="LMRoman10-Regular"/>
              </a:rPr>
              <a:t>-Processing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A0B190A-AAC3-B5DB-3A0A-EA629017E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2" y="5440365"/>
            <a:ext cx="7993063" cy="5984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1400" kern="0" dirty="0">
                <a:solidFill>
                  <a:srgbClr val="822433"/>
                </a:solidFill>
                <a:latin typeface="LMRoman10-Regular"/>
              </a:rPr>
              <a:t>a)</a:t>
            </a:r>
            <a:r>
              <a:rPr lang="it-IT" altLang="it-IT" sz="1400" kern="0" dirty="0">
                <a:latin typeface="LMRoman10-Regular"/>
              </a:rPr>
              <a:t> Diagramma di dispersione tra la superficie costruita e il prezzo di vendita del prezzo di vendita      </a:t>
            </a:r>
            <a:r>
              <a:rPr lang="it-IT" altLang="it-IT" sz="1400" kern="0" dirty="0">
                <a:solidFill>
                  <a:schemeClr val="bg1"/>
                </a:solidFill>
                <a:latin typeface="LMRoman10-Regular"/>
              </a:rPr>
              <a:t>Figura:</a:t>
            </a:r>
            <a:r>
              <a:rPr lang="it-IT" altLang="it-IT" sz="1400" kern="0" dirty="0">
                <a:latin typeface="LMRoman10-Regular"/>
              </a:rPr>
              <a:t> </a:t>
            </a:r>
            <a:r>
              <a:rPr lang="it-IT" altLang="it-IT" sz="1400" kern="0" dirty="0">
                <a:solidFill>
                  <a:srgbClr val="822433"/>
                </a:solidFill>
                <a:latin typeface="LMRoman10-Regular"/>
              </a:rPr>
              <a:t>b) </a:t>
            </a:r>
            <a:r>
              <a:rPr lang="it-IT" altLang="it-IT" sz="1400" kern="0" dirty="0" err="1">
                <a:latin typeface="LMRoman10-Regular"/>
              </a:rPr>
              <a:t>Boxplot</a:t>
            </a:r>
            <a:r>
              <a:rPr lang="it-IT" altLang="it-IT" sz="1400" kern="0" dirty="0">
                <a:latin typeface="LMRoman10-Regular"/>
              </a:rPr>
              <a:t> divisi per categoria tra il tipo di immobile e il prezzo e   </a:t>
            </a:r>
            <a:r>
              <a:rPr lang="it-IT" altLang="it-IT" sz="1400" kern="0" dirty="0">
                <a:solidFill>
                  <a:srgbClr val="822433"/>
                </a:solidFill>
                <a:latin typeface="LMRoman10-Regular"/>
              </a:rPr>
              <a:t>c)</a:t>
            </a:r>
            <a:r>
              <a:rPr lang="it-IT" altLang="it-IT" sz="1400" kern="0" dirty="0">
                <a:latin typeface="LMRoman10-Regular"/>
              </a:rPr>
              <a:t> tra il giardino e il prezzo</a:t>
            </a:r>
          </a:p>
          <a:p>
            <a:pPr marL="0" indent="0" eaLnBrk="1" hangingPunct="1">
              <a:buNone/>
              <a:defRPr/>
            </a:pPr>
            <a:endParaRPr lang="it-IT" altLang="it-IT" sz="1400" kern="0" dirty="0">
              <a:latin typeface="LMRoman10-Regular"/>
            </a:endParaRPr>
          </a:p>
        </p:txBody>
      </p:sp>
      <p:sp>
        <p:nvSpPr>
          <p:cNvPr id="12299" name="Slide Number Placeholder 5">
            <a:extLst>
              <a:ext uri="{FF2B5EF4-FFF2-40B4-BE49-F238E27FC236}">
                <a16:creationId xmlns:a16="http://schemas.microsoft.com/office/drawing/2014/main" id="{35C8166B-6A0C-E3DA-FF2E-936CF8517F52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Analisi Esplorativa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A395C01-9DD9-D59D-A191-2AC77821E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8" y="2422180"/>
            <a:ext cx="427279" cy="346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1600" kern="0" dirty="0">
                <a:solidFill>
                  <a:srgbClr val="822433"/>
                </a:solidFill>
                <a:latin typeface="LMRoman10-Regular"/>
              </a:rPr>
              <a:t>a)</a:t>
            </a:r>
            <a:endParaRPr lang="it-IT" altLang="it-IT" sz="1600" kern="0" dirty="0">
              <a:latin typeface="LMRoman10-Regular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65BF56C-1710-43A5-F90E-4ED438B44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710" y="2392364"/>
            <a:ext cx="427279" cy="346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1600" kern="0" dirty="0">
                <a:solidFill>
                  <a:srgbClr val="822433"/>
                </a:solidFill>
                <a:latin typeface="LMRoman10-Regular"/>
              </a:rPr>
              <a:t>b)</a:t>
            </a:r>
            <a:endParaRPr lang="it-IT" altLang="it-IT" sz="1600" kern="0" dirty="0">
              <a:latin typeface="LMRoman10-Regular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788E43-D568-7FC6-8180-11A206E49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90" y="2349502"/>
            <a:ext cx="427279" cy="346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1600" kern="0" dirty="0">
                <a:solidFill>
                  <a:srgbClr val="822433"/>
                </a:solidFill>
                <a:latin typeface="LMRoman10-Regular"/>
              </a:rPr>
              <a:t>c)</a:t>
            </a:r>
            <a:endParaRPr lang="it-IT" altLang="it-IT" sz="1600" kern="0" dirty="0">
              <a:latin typeface="LMRoman10-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2A92337F-1A04-3387-D337-EF6D5212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9C31990A-7C18-4ABA-B34C-C105E280C5A8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FB0FE46-C1E5-119C-FC64-EC5B018C4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8413" y="1050927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 sz="2000"/>
              <a:t>Meccanismo di Risposta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ABDF9CC-0D38-D1D3-28AC-FCEC99587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6197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altLang="it-IT" kern="0" dirty="0" err="1"/>
              <a:t>Dati</a:t>
            </a:r>
            <a:r>
              <a:rPr lang="en-US" altLang="it-IT" kern="0" dirty="0"/>
              <a:t> </a:t>
            </a:r>
            <a:r>
              <a:rPr lang="en-US" altLang="it-IT" kern="0" dirty="0" err="1"/>
              <a:t>Mancanti</a:t>
            </a:r>
            <a:endParaRPr lang="en-US" altLang="it-IT" kern="0" dirty="0"/>
          </a:p>
        </p:txBody>
      </p:sp>
      <p:sp>
        <p:nvSpPr>
          <p:cNvPr id="14344" name="Freccia a destra 3">
            <a:extLst>
              <a:ext uri="{FF2B5EF4-FFF2-40B4-BE49-F238E27FC236}">
                <a16:creationId xmlns:a16="http://schemas.microsoft.com/office/drawing/2014/main" id="{46082FB4-0545-5B9B-4E69-D715EE52F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737" y="5195873"/>
            <a:ext cx="1008063" cy="433388"/>
          </a:xfrm>
          <a:prstGeom prst="rightArrow">
            <a:avLst>
              <a:gd name="adj1" fmla="val 50000"/>
              <a:gd name="adj2" fmla="val 49848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>
              <a:solidFill>
                <a:srgbClr val="822433"/>
              </a:solidFill>
            </a:endParaRPr>
          </a:p>
        </p:txBody>
      </p:sp>
      <p:sp>
        <p:nvSpPr>
          <p:cNvPr id="14346" name="Slide Number Placeholder 5">
            <a:extLst>
              <a:ext uri="{FF2B5EF4-FFF2-40B4-BE49-F238E27FC236}">
                <a16:creationId xmlns:a16="http://schemas.microsoft.com/office/drawing/2014/main" id="{9C87758F-5021-5B40-22E7-77EA940CDAE3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Dati Mancanti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id="{4E8B8A9B-0299-C97A-E26D-D8F4BD5A0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4588" y="1555752"/>
                <a:ext cx="7664325" cy="1174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22433"/>
                  </a:buClr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rgbClr val="000000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rgbClr val="000000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5pPr>
                <a:lvl6pPr marL="2438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6pPr>
                <a:lvl7pPr marL="2895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7pPr>
                <a:lvl8pPr marL="3352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8pPr>
                <a:lvl9pPr marL="3810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FontTx/>
                  <a:buNone/>
                </a:pPr>
                <a:r>
                  <a:rPr lang="it-IT" altLang="it-IT" sz="1800" kern="0" dirty="0">
                    <a:latin typeface="LMRoman10-Regular"/>
                  </a:rPr>
                  <a:t>Data la matrice dei dati </a:t>
                </a:r>
                <a14:m>
                  <m:oMath xmlns:m="http://schemas.openxmlformats.org/officeDocument/2006/math"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  <m:t>𝑜𝑠𝑠</m:t>
                            </m:r>
                          </m:sub>
                        </m:sSub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altLang="it-IT" sz="1800" kern="0" dirty="0">
                    <a:latin typeface="LMRoman10-Regular"/>
                  </a:rPr>
                  <a:t>, la matrice indicatrice di risposta R che indica la presenza/assenza di un’osservazione, e i parametri </a:t>
                </a:r>
                <a:r>
                  <a:rPr lang="el-GR" altLang="it-IT" sz="1800" i="1" kern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ψ</a:t>
                </a:r>
                <a:r>
                  <a:rPr lang="it-IT" altLang="it-IT" sz="1800" kern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it-IT" altLang="it-IT" sz="1800" kern="0" dirty="0">
                    <a:latin typeface="LMRoman10-Regular"/>
                  </a:rPr>
                  <a:t>che descrivono le probabilità di essere mancante, allora il meccanismo di risposta è: </a:t>
                </a:r>
              </a:p>
            </p:txBody>
          </p:sp>
        </mc:Choice>
        <mc:Fallback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id="{4E8B8A9B-0299-C97A-E26D-D8F4BD5A0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4588" y="1555752"/>
                <a:ext cx="7664325" cy="1174340"/>
              </a:xfrm>
              <a:prstGeom prst="rect">
                <a:avLst/>
              </a:prstGeom>
              <a:blipFill>
                <a:blip r:embed="rId3"/>
                <a:stretch>
                  <a:fillRect l="-636" t="-2591" r="-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3D39FDB5-DC9E-ED5F-56EB-70F95A19E8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9260" y="2588163"/>
                <a:ext cx="6046440" cy="4598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22433"/>
                  </a:buClr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rgbClr val="000000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rgbClr val="000000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5pPr>
                <a:lvl6pPr marL="2438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6pPr>
                <a:lvl7pPr marL="2895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7pPr>
                <a:lvl8pPr marL="3352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8pPr>
                <a:lvl9pPr marL="3810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sz="1800" b="0" i="1" kern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altLang="it-IT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altLang="it-IT" sz="1800" b="0" i="1" kern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altLang="it-IT" sz="1800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altLang="it-IT" sz="1800" b="0" i="1" kern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altLang="it-IT" sz="1800" b="0" i="1" kern="0" smtClean="0">
                          <a:latin typeface="Cambria Math" panose="02040503050406030204" pitchFamily="18" charset="0"/>
                        </a:rPr>
                        <m:t>=0|</m:t>
                      </m:r>
                      <m:sSub>
                        <m:sSubPr>
                          <m:ctrlPr>
                            <a:rPr lang="it-IT" altLang="it-IT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it-IT" sz="1800" b="0" i="1" kern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altLang="it-IT" sz="1800" b="0" i="1" kern="0" smtClean="0">
                              <a:latin typeface="Cambria Math" panose="02040503050406030204" pitchFamily="18" charset="0"/>
                            </a:rPr>
                            <m:t>𝑜𝑠𝑠</m:t>
                          </m:r>
                        </m:sub>
                      </m:sSub>
                      <m:r>
                        <a:rPr lang="it-IT" altLang="it-IT" sz="1800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altLang="it-IT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it-IT" sz="1800" b="0" i="1" kern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altLang="it-IT" sz="1800" b="0" i="1" kern="0" smtClean="0">
                              <a:latin typeface="Cambria Math" panose="02040503050406030204" pitchFamily="18" charset="0"/>
                            </a:rPr>
                            <m:t>𝑚𝑖𝑠</m:t>
                          </m:r>
                        </m:sub>
                      </m:sSub>
                      <m:r>
                        <a:rPr lang="it-IT" altLang="it-IT" sz="1800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altLang="it-IT" sz="18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it-IT" altLang="it-IT" sz="1800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altLang="it-IT" sz="1800" kern="0" dirty="0">
                  <a:latin typeface="LMRoman10-Regular"/>
                </a:endParaRPr>
              </a:p>
            </p:txBody>
          </p:sp>
        </mc:Choice>
        <mc:Fallback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3D39FDB5-DC9E-ED5F-56EB-70F95A19E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9260" y="2588163"/>
                <a:ext cx="6046440" cy="459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70D995D4-39A0-0C93-C7F4-32D1D48E5D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561" y="3328249"/>
                <a:ext cx="7408863" cy="1326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22433"/>
                  </a:buClr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rgbClr val="000000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rgbClr val="000000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5pPr>
                <a:lvl6pPr marL="2438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6pPr>
                <a:lvl7pPr marL="2895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7pPr>
                <a:lvl8pPr marL="3352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8pPr>
                <a:lvl9pPr marL="3810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FontTx/>
                  <a:buNone/>
                </a:pPr>
                <a:r>
                  <a:rPr lang="it-IT" altLang="it-IT" sz="1800" kern="0" dirty="0">
                    <a:latin typeface="LMRoman10-Regular"/>
                  </a:rPr>
                  <a:t>Classificazione di Rubin:</a:t>
                </a:r>
              </a:p>
              <a:p>
                <a:pPr eaLnBrk="1" hangingPunct="1">
                  <a:buFont typeface="+mj-lt"/>
                  <a:buAutoNum type="alphaUcPeriod"/>
                </a:pPr>
                <a:r>
                  <a:rPr lang="it-IT" altLang="it-IT" sz="1800" kern="0" dirty="0" err="1">
                    <a:latin typeface="LMRoman10-Regular"/>
                  </a:rPr>
                  <a:t>Missing</a:t>
                </a:r>
                <a:r>
                  <a:rPr lang="it-IT" altLang="it-IT" sz="1800" kern="0" dirty="0">
                    <a:latin typeface="LMRoman10-Regular"/>
                  </a:rPr>
                  <a:t> </a:t>
                </a:r>
                <a:r>
                  <a:rPr lang="it-IT" altLang="it-IT" sz="1800" kern="0" dirty="0" err="1">
                    <a:latin typeface="LMRoman10-Regular"/>
                  </a:rPr>
                  <a:t>not</a:t>
                </a:r>
                <a:r>
                  <a:rPr lang="it-IT" altLang="it-IT" sz="1800" kern="0" dirty="0">
                    <a:latin typeface="LMRoman10-Regular"/>
                  </a:rPr>
                  <a:t> </a:t>
                </a:r>
                <a:r>
                  <a:rPr lang="it-IT" altLang="it-IT" sz="1800" kern="0" dirty="0" err="1">
                    <a:latin typeface="LMRoman10-Regular"/>
                  </a:rPr>
                  <a:t>at</a:t>
                </a:r>
                <a:r>
                  <a:rPr lang="it-IT" altLang="it-IT" sz="1800" kern="0" dirty="0">
                    <a:latin typeface="LMRoman10-Regular"/>
                  </a:rPr>
                  <a:t> Random (MNAR)</a:t>
                </a:r>
              </a:p>
              <a:p>
                <a:pPr eaLnBrk="1" hangingPunct="1">
                  <a:buFont typeface="+mj-lt"/>
                  <a:buAutoNum type="alphaUcPeriod"/>
                </a:pPr>
                <a:r>
                  <a:rPr lang="it-IT" altLang="it-IT" sz="1800" kern="0" dirty="0" err="1">
                    <a:latin typeface="LMRoman10-Regular"/>
                  </a:rPr>
                  <a:t>Missing</a:t>
                </a:r>
                <a:r>
                  <a:rPr lang="it-IT" altLang="it-IT" sz="1800" kern="0" dirty="0">
                    <a:latin typeface="LMRoman10-Regular"/>
                  </a:rPr>
                  <a:t> </a:t>
                </a:r>
                <a:r>
                  <a:rPr lang="it-IT" altLang="it-IT" sz="1800" kern="0" dirty="0" err="1">
                    <a:latin typeface="LMRoman10-Regular"/>
                  </a:rPr>
                  <a:t>at</a:t>
                </a:r>
                <a:r>
                  <a:rPr lang="it-IT" altLang="it-IT" sz="1800" kern="0" dirty="0">
                    <a:latin typeface="LMRoman10-Regular"/>
                  </a:rPr>
                  <a:t> Random (MAR)                                       </a:t>
                </a:r>
                <a14:m>
                  <m:oMath xmlns:m="http://schemas.openxmlformats.org/officeDocument/2006/math"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=0|</m:t>
                    </m:r>
                    <m:sSub>
                      <m:sSubPr>
                        <m:ctrlP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𝑜𝑠𝑠</m:t>
                        </m:r>
                      </m:sub>
                    </m:sSub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altLang="it-IT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altLang="it-IT" sz="1800" kern="0" dirty="0">
                    <a:latin typeface="LMRoman10-Regular"/>
                  </a:rPr>
                  <a:t>            </a:t>
                </a:r>
              </a:p>
              <a:p>
                <a:pPr eaLnBrk="1" hangingPunct="1">
                  <a:buFont typeface="+mj-lt"/>
                  <a:buAutoNum type="alphaUcPeriod"/>
                </a:pPr>
                <a:r>
                  <a:rPr lang="it-IT" altLang="it-IT" sz="1800" kern="0" dirty="0" err="1">
                    <a:latin typeface="LMRoman10-Regular"/>
                  </a:rPr>
                  <a:t>Missing</a:t>
                </a:r>
                <a:r>
                  <a:rPr lang="it-IT" altLang="it-IT" sz="1800" kern="0" dirty="0">
                    <a:latin typeface="LMRoman10-Regular"/>
                  </a:rPr>
                  <a:t> </a:t>
                </a:r>
                <a:r>
                  <a:rPr lang="it-IT" altLang="it-IT" sz="1800" kern="0" dirty="0" err="1">
                    <a:latin typeface="LMRoman10-Regular"/>
                  </a:rPr>
                  <a:t>Completely</a:t>
                </a:r>
                <a:r>
                  <a:rPr lang="it-IT" altLang="it-IT" sz="1800" kern="0" dirty="0">
                    <a:latin typeface="LMRoman10-Regular"/>
                  </a:rPr>
                  <a:t> </a:t>
                </a:r>
                <a:r>
                  <a:rPr lang="it-IT" altLang="it-IT" sz="1800" kern="0" dirty="0" err="1">
                    <a:latin typeface="LMRoman10-Regular"/>
                  </a:rPr>
                  <a:t>at</a:t>
                </a:r>
                <a:r>
                  <a:rPr lang="it-IT" altLang="it-IT" sz="1800" kern="0" dirty="0">
                    <a:latin typeface="LMRoman10-Regular"/>
                  </a:rPr>
                  <a:t> Random (MCAR)               </a:t>
                </a:r>
                <a14:m>
                  <m:oMath xmlns:m="http://schemas.openxmlformats.org/officeDocument/2006/math"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=0|</m:t>
                    </m:r>
                    <m:sSub>
                      <m:sSubPr>
                        <m:ctrlP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𝑜𝑠𝑠</m:t>
                        </m:r>
                      </m:sub>
                    </m:sSub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altLang="it-IT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altLang="it-IT" sz="1800" kern="0" dirty="0">
                    <a:latin typeface="LMRoman10-Regular"/>
                  </a:rPr>
                  <a:t> </a:t>
                </a:r>
              </a:p>
              <a:p>
                <a:pPr marL="0" indent="0" eaLnBrk="1" hangingPunct="1">
                  <a:buFontTx/>
                  <a:buNone/>
                </a:pPr>
                <a:endParaRPr lang="it-IT" altLang="it-IT" sz="1800" kern="0" dirty="0">
                  <a:latin typeface="LMRoman10-Regular"/>
                </a:endParaRPr>
              </a:p>
            </p:txBody>
          </p:sp>
        </mc:Choice>
        <mc:Fallback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70D995D4-39A0-0C93-C7F4-32D1D48E5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5561" y="3328249"/>
                <a:ext cx="7408863" cy="1326274"/>
              </a:xfrm>
              <a:prstGeom prst="rect">
                <a:avLst/>
              </a:prstGeom>
              <a:blipFill>
                <a:blip r:embed="rId5"/>
                <a:stretch>
                  <a:fillRect l="-658" t="-2752" b="-9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B33C9EAF-8156-CBAF-F8E3-61116BC15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1734" y="5182185"/>
                <a:ext cx="5256584" cy="457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22433"/>
                  </a:buClr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rgbClr val="000000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rgbClr val="000000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rgbClr val="000000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5pPr>
                <a:lvl6pPr marL="2438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6pPr>
                <a:lvl7pPr marL="2895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7pPr>
                <a:lvl8pPr marL="3352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8pPr>
                <a:lvl9pPr marL="3810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t-IT" altLang="it-IT" sz="1800" b="0" i="1" kern="0" smtClean="0">
                                <a:latin typeface="Cambria Math" panose="02040503050406030204" pitchFamily="18" charset="0"/>
                              </a:rPr>
                              <m:t>𝑜𝑠𝑠</m:t>
                            </m:r>
                          </m:sub>
                        </m:sSub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altLang="it-IT" sz="1800" b="0" i="1" kern="0" smtClean="0">
                            <a:latin typeface="Cambria Math" panose="02040503050406030204" pitchFamily="18" charset="0"/>
                          </a:rPr>
                          <m:t>𝑜𝑠𝑠</m:t>
                        </m:r>
                      </m:sub>
                    </m:sSub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altLang="it-IT" sz="1800" b="0" i="1" kern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it-IT" altLang="it-IT" sz="1800" kern="0" dirty="0">
                    <a:latin typeface="LMRoman10-Regular"/>
                  </a:rPr>
                  <a:t>        Ignorabilità</a:t>
                </a:r>
              </a:p>
            </p:txBody>
          </p:sp>
        </mc:Choice>
        <mc:Fallback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B33C9EAF-8156-CBAF-F8E3-61116BC15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1734" y="5182185"/>
                <a:ext cx="5256584" cy="457201"/>
              </a:xfrm>
              <a:prstGeom prst="rect">
                <a:avLst/>
              </a:prstGeom>
              <a:blipFill>
                <a:blip r:embed="rId6"/>
                <a:stretch>
                  <a:fillRect t="-6667" r="-812" b="-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>
            <a:extLst>
              <a:ext uri="{FF2B5EF4-FFF2-40B4-BE49-F238E27FC236}">
                <a16:creationId xmlns:a16="http://schemas.microsoft.com/office/drawing/2014/main" id="{72A8FE37-13BA-F764-B0A1-DAFA0EAA3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932" y="4863826"/>
            <a:ext cx="1619672" cy="38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it-IT" altLang="it-IT" sz="1800" kern="0" dirty="0">
                <a:latin typeface="LMRoman10-Regular"/>
              </a:rPr>
              <a:t>MAR o MCAR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018C7015-FF8E-3086-81F7-013FD83B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0DCE1392-8A18-4C8E-804D-0D0D48512102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69649E3-ABD7-6F94-EA4D-730CEF64A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7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 sz="2000"/>
              <a:t>Trattamento dei Dati Mancanti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712758D-A6D9-DE05-2202-3AE648A88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7" y="985838"/>
            <a:ext cx="7408863" cy="4819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1800" kern="0" dirty="0">
                <a:latin typeface="LMRoman10-Regular"/>
              </a:rPr>
              <a:t>I metodi per gestire i dati mancanti si possono basare sui soli dati completi, sui dati disponibili o sull’imputazione dei dati.</a:t>
            </a:r>
          </a:p>
          <a:p>
            <a:pPr marL="0" indent="0" eaLnBrk="1" hangingPunct="1">
              <a:buNone/>
              <a:defRPr/>
            </a:pPr>
            <a:endParaRPr lang="it-IT" altLang="it-IT" sz="1800" kern="0" dirty="0">
              <a:latin typeface="LMRoman10-Regular"/>
            </a:endParaRPr>
          </a:p>
          <a:p>
            <a:pPr marL="0" indent="0" eaLnBrk="1" hangingPunct="1">
              <a:buNone/>
              <a:defRPr/>
            </a:pPr>
            <a:r>
              <a:rPr lang="it-IT" altLang="it-IT" sz="1800" kern="0" dirty="0">
                <a:latin typeface="LMRoman10-Regular"/>
              </a:rPr>
              <a:t>Per applicare al meglio i modelli previsivi su un insieme di dati omogeneo e flessibile, si decidono di utilizzare le tecniche di imputazione, come: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it-IT" altLang="it-IT" sz="1800" kern="0" dirty="0">
                <a:latin typeface="LMRoman10-Regular"/>
              </a:rPr>
              <a:t>Regressione</a:t>
            </a:r>
          </a:p>
          <a:p>
            <a:pPr eaLnBrk="1" hangingPunct="1">
              <a:defRPr/>
            </a:pPr>
            <a:r>
              <a:rPr lang="it-IT" altLang="it-IT" sz="1800" kern="0" dirty="0">
                <a:latin typeface="LMRoman10-Regular"/>
              </a:rPr>
              <a:t>Matching</a:t>
            </a:r>
          </a:p>
          <a:p>
            <a:pPr marL="0" indent="0" eaLnBrk="1" hangingPunct="1">
              <a:buNone/>
              <a:defRPr/>
            </a:pPr>
            <a:endParaRPr lang="it-IT" altLang="it-IT" sz="1800" kern="0" dirty="0">
              <a:latin typeface="LMRoman10-Regular"/>
            </a:endParaRPr>
          </a:p>
          <a:p>
            <a:pPr marL="0" indent="0" eaLnBrk="1" hangingPunct="1">
              <a:buNone/>
              <a:defRPr/>
            </a:pPr>
            <a:r>
              <a:rPr lang="it-IT" altLang="it-IT" sz="1800" kern="0" dirty="0">
                <a:latin typeface="LMRoman10-Regular"/>
              </a:rPr>
              <a:t>Imputazione Singola</a:t>
            </a:r>
          </a:p>
          <a:p>
            <a:pPr eaLnBrk="1" hangingPunct="1">
              <a:buFont typeface="+mj-lt"/>
              <a:buAutoNum type="alphaLcPeriod"/>
              <a:defRPr/>
            </a:pPr>
            <a:r>
              <a:rPr lang="it-IT" altLang="it-IT" sz="1800" kern="0" dirty="0">
                <a:latin typeface="LMRoman10-Regular"/>
              </a:rPr>
              <a:t>Facilità d’interpretazione                        </a:t>
            </a:r>
          </a:p>
          <a:p>
            <a:pPr eaLnBrk="1" hangingPunct="1">
              <a:buFont typeface="+mj-lt"/>
              <a:buAutoNum type="alphaLcPeriod"/>
              <a:defRPr/>
            </a:pPr>
            <a:r>
              <a:rPr lang="it-IT" altLang="it-IT" sz="1800" kern="0" dirty="0">
                <a:latin typeface="LMRoman10-Regular"/>
              </a:rPr>
              <a:t>Adattabilità</a:t>
            </a:r>
          </a:p>
          <a:p>
            <a:pPr eaLnBrk="1" hangingPunct="1">
              <a:buFont typeface="+mj-lt"/>
              <a:buAutoNum type="alphaLcPeriod"/>
              <a:defRPr/>
            </a:pPr>
            <a:r>
              <a:rPr lang="it-IT" altLang="it-IT" sz="1800" kern="0" dirty="0">
                <a:latin typeface="LMRoman10-Regular"/>
              </a:rPr>
              <a:t>Costo computazionale ridotto</a:t>
            </a:r>
          </a:p>
          <a:p>
            <a:pPr marL="0" indent="0" eaLnBrk="1" hangingPunct="1">
              <a:buNone/>
              <a:defRPr/>
            </a:pPr>
            <a:endParaRPr lang="it-IT" altLang="it-IT" sz="1800" kern="0" dirty="0">
              <a:latin typeface="LMRoman10-Regular"/>
            </a:endParaRPr>
          </a:p>
          <a:p>
            <a:pPr marL="0" indent="0" eaLnBrk="1" hangingPunct="1">
              <a:buNone/>
              <a:defRPr/>
            </a:pPr>
            <a:r>
              <a:rPr lang="it-IT" altLang="it-IT" sz="1800" kern="0" dirty="0">
                <a:latin typeface="LMRoman10-Regular"/>
              </a:rPr>
              <a:t>                                Specificazione Completamente Condizionale</a:t>
            </a:r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7236B892-558D-808F-1296-929DC7EC26E5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Dati Mancanti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AFDF7E-20E6-99FB-E5CF-566296EE4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3645026"/>
            <a:ext cx="3602632" cy="141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it-IT" sz="1800" kern="0" dirty="0" err="1">
                <a:latin typeface="LMRoman10-Regular"/>
              </a:rPr>
              <a:t>Imputazione</a:t>
            </a:r>
            <a:r>
              <a:rPr lang="en-US" altLang="it-IT" sz="1800" kern="0" dirty="0">
                <a:latin typeface="LMRoman10-Regular"/>
              </a:rPr>
              <a:t> </a:t>
            </a:r>
            <a:r>
              <a:rPr lang="en-US" altLang="it-IT" sz="1800" kern="0" dirty="0" err="1">
                <a:latin typeface="LMRoman10-Regular"/>
              </a:rPr>
              <a:t>Multipla</a:t>
            </a:r>
            <a:endParaRPr lang="en-US" altLang="it-IT" sz="1800" kern="0" dirty="0">
              <a:latin typeface="LMRoman10-Regular"/>
            </a:endParaRPr>
          </a:p>
          <a:p>
            <a:pPr>
              <a:buFont typeface="+mj-lt"/>
              <a:buAutoNum type="alphaLcPeriod"/>
            </a:pPr>
            <a:r>
              <a:rPr lang="en-US" altLang="it-IT" sz="1800" kern="0" dirty="0" err="1">
                <a:latin typeface="LMRoman10-Regular"/>
              </a:rPr>
              <a:t>Gestione</a:t>
            </a:r>
            <a:r>
              <a:rPr lang="en-US" altLang="it-IT" sz="1800" kern="0" dirty="0">
                <a:latin typeface="LMRoman10-Regular"/>
              </a:rPr>
              <a:t> </a:t>
            </a:r>
            <a:r>
              <a:rPr lang="en-US" altLang="it-IT" sz="1800" kern="0" dirty="0" err="1">
                <a:latin typeface="LMRoman10-Regular"/>
              </a:rPr>
              <a:t>dell’incertezza</a:t>
            </a:r>
            <a:endParaRPr lang="en-US" altLang="it-IT" sz="1800" kern="0" dirty="0">
              <a:latin typeface="LMRoman10-Regular"/>
            </a:endParaRPr>
          </a:p>
          <a:p>
            <a:pPr>
              <a:buFont typeface="+mj-lt"/>
              <a:buAutoNum type="alphaLcPeriod"/>
            </a:pPr>
            <a:r>
              <a:rPr lang="en-US" altLang="it-IT" sz="1800" kern="0" dirty="0" err="1">
                <a:latin typeface="LMRoman10-Regular"/>
              </a:rPr>
              <a:t>Riduzione</a:t>
            </a:r>
            <a:r>
              <a:rPr lang="en-US" altLang="it-IT" sz="1800" kern="0" dirty="0">
                <a:latin typeface="LMRoman10-Regular"/>
              </a:rPr>
              <a:t> del bias</a:t>
            </a:r>
          </a:p>
          <a:p>
            <a:pPr>
              <a:buFont typeface="+mj-lt"/>
              <a:buAutoNum type="alphaLcPeriod"/>
            </a:pPr>
            <a:r>
              <a:rPr lang="en-US" altLang="it-IT" sz="1800" kern="0" dirty="0" err="1">
                <a:latin typeface="LMRoman10-Regular"/>
              </a:rPr>
              <a:t>Utilizzo</a:t>
            </a:r>
            <a:r>
              <a:rPr lang="en-US" altLang="it-IT" sz="1800" kern="0" dirty="0">
                <a:latin typeface="LMRoman10-Regular"/>
              </a:rPr>
              <a:t> di </a:t>
            </a:r>
            <a:r>
              <a:rPr lang="en-US" altLang="it-IT" sz="1800" kern="0" dirty="0" err="1">
                <a:latin typeface="LMRoman10-Regular"/>
              </a:rPr>
              <a:t>tutte</a:t>
            </a:r>
            <a:r>
              <a:rPr lang="en-US" altLang="it-IT" sz="1800" kern="0" dirty="0">
                <a:latin typeface="LMRoman10-Regular"/>
              </a:rPr>
              <a:t> le </a:t>
            </a:r>
            <a:r>
              <a:rPr lang="en-US" altLang="it-IT" sz="1800" kern="0" dirty="0" err="1">
                <a:latin typeface="LMRoman10-Regular"/>
              </a:rPr>
              <a:t>informazioni</a:t>
            </a:r>
            <a:endParaRPr lang="en-US" altLang="it-IT" sz="1800" kern="0" dirty="0">
              <a:latin typeface="LMRoman10-Regular"/>
            </a:endParaRPr>
          </a:p>
        </p:txBody>
      </p:sp>
      <p:sp>
        <p:nvSpPr>
          <p:cNvPr id="5" name="Freccia a destra 3">
            <a:extLst>
              <a:ext uri="{FF2B5EF4-FFF2-40B4-BE49-F238E27FC236}">
                <a16:creationId xmlns:a16="http://schemas.microsoft.com/office/drawing/2014/main" id="{793B24D0-C86D-EC88-4410-350FA501E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2" y="5298186"/>
            <a:ext cx="1008063" cy="433388"/>
          </a:xfrm>
          <a:prstGeom prst="rightArrow">
            <a:avLst>
              <a:gd name="adj1" fmla="val 50000"/>
              <a:gd name="adj2" fmla="val 49848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>
              <a:solidFill>
                <a:srgbClr val="82243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3399571C-870D-6DD5-7D81-FDD27B8E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954943FE-6451-4D98-B5C3-E63270238F71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DD3104A-1830-C02E-357D-644F0694B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7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 sz="2000"/>
              <a:t>Selezione del Metodo di Imputazione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10E73409-746F-BB5F-FB56-2D9F99E91309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Dati Mancanti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93FFF2E-2CCB-5422-65CF-ADDD879AA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5" y="914400"/>
            <a:ext cx="7408863" cy="7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it-IT" altLang="it-IT" sz="1800" kern="0" dirty="0">
                <a:latin typeface="LMRoman10-Regular"/>
              </a:rPr>
              <a:t>Confrontare i metodi di imputazione è un problema non indifferente.           Gli usuali indicatori di errore previsivo non possono essere utilizzati.</a:t>
            </a:r>
          </a:p>
          <a:p>
            <a:pPr marL="0" indent="0" eaLnBrk="1" hangingPunct="1">
              <a:buNone/>
            </a:pPr>
            <a:endParaRPr lang="it-IT" altLang="it-IT" sz="1800" kern="0" dirty="0">
              <a:latin typeface="LMRoman10-Regular"/>
            </a:endParaRPr>
          </a:p>
          <a:p>
            <a:pPr marL="0" indent="0" eaLnBrk="1" hangingPunct="1">
              <a:buNone/>
            </a:pPr>
            <a:endParaRPr lang="it-IT" altLang="it-IT" sz="1800" kern="0" dirty="0">
              <a:latin typeface="LMRoman10-Regular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C8F9704-E0B7-79FF-CA20-89127DC5E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2" y="1628800"/>
            <a:ext cx="7408863" cy="7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it-IT" altLang="it-IT" sz="1800" kern="0" dirty="0">
                <a:solidFill>
                  <a:srgbClr val="822433"/>
                </a:solidFill>
                <a:latin typeface="LMRoman10-Regular"/>
              </a:rPr>
              <a:t>I-Scores:</a:t>
            </a:r>
            <a:r>
              <a:rPr lang="it-IT" altLang="it-IT" sz="1800" kern="0" dirty="0">
                <a:latin typeface="LMRoman10-Regular"/>
              </a:rPr>
              <a:t> assegna un punteggio ai metodi imputativi in base alla capacità di riprodurre fedelmente le distribuzioni condizionate dei dati osservati.</a:t>
            </a:r>
          </a:p>
          <a:p>
            <a:pPr marL="0" indent="0" eaLnBrk="1" hangingPunct="1">
              <a:buNone/>
            </a:pPr>
            <a:endParaRPr lang="it-IT" altLang="it-IT" sz="1800" kern="0" dirty="0">
              <a:latin typeface="LMRoman10-Regular"/>
            </a:endParaRPr>
          </a:p>
          <a:p>
            <a:pPr marL="0" indent="0" eaLnBrk="1" hangingPunct="1">
              <a:buNone/>
            </a:pPr>
            <a:endParaRPr lang="it-IT" altLang="it-IT" sz="1800" kern="0" dirty="0">
              <a:latin typeface="LMRoman10-Regular"/>
            </a:endParaRP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839FF435-24B5-1CC8-ACCA-6D8344523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64545"/>
              </p:ext>
            </p:extLst>
          </p:nvPr>
        </p:nvGraphicFramePr>
        <p:xfrm>
          <a:off x="507606" y="2482903"/>
          <a:ext cx="3848370" cy="31827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8843">
                  <a:extLst>
                    <a:ext uri="{9D8B030D-6E8A-4147-A177-3AD203B41FA5}">
                      <a16:colId xmlns:a16="http://schemas.microsoft.com/office/drawing/2014/main" val="24921210"/>
                    </a:ext>
                  </a:extLst>
                </a:gridCol>
                <a:gridCol w="1119527">
                  <a:extLst>
                    <a:ext uri="{9D8B030D-6E8A-4147-A177-3AD203B41FA5}">
                      <a16:colId xmlns:a16="http://schemas.microsoft.com/office/drawing/2014/main" val="2936869284"/>
                    </a:ext>
                  </a:extLst>
                </a:gridCol>
              </a:tblGrid>
              <a:tr h="397849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Metodo di Imputazione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I-Score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9215"/>
                  </a:ext>
                </a:extLst>
              </a:tr>
              <a:tr h="397849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Random </a:t>
                      </a:r>
                      <a:r>
                        <a:rPr lang="it-IT" sz="1200" dirty="0" err="1"/>
                        <a:t>Forest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69037"/>
                  </a:ext>
                </a:extLst>
              </a:tr>
              <a:tr h="397849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Albero Decisionale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-0,202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64612"/>
                  </a:ext>
                </a:extLst>
              </a:tr>
              <a:tr h="397849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Predictive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Mean</a:t>
                      </a:r>
                      <a:r>
                        <a:rPr lang="it-IT" sz="1200" dirty="0"/>
                        <a:t> Matching (PMM)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-0,405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069305"/>
                  </a:ext>
                </a:extLst>
              </a:tr>
              <a:tr h="397849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PMM + Logistica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-0,808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70941"/>
                  </a:ext>
                </a:extLst>
              </a:tr>
              <a:tr h="397849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Regressione Stocastica + Logistica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-0,998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10813"/>
                  </a:ext>
                </a:extLst>
              </a:tr>
              <a:tr h="397849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Regressione Lineare + Logistica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-1,723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32395"/>
                  </a:ext>
                </a:extLst>
              </a:tr>
              <a:tr h="397849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Moda, Media e Mediana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-2,163*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455212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78B06DE-51FD-2A09-B3C9-4AB75E600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95312"/>
              </p:ext>
            </p:extLst>
          </p:nvPr>
        </p:nvGraphicFramePr>
        <p:xfrm>
          <a:off x="4787778" y="2482903"/>
          <a:ext cx="3960440" cy="318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2178">
                  <a:extLst>
                    <a:ext uri="{9D8B030D-6E8A-4147-A177-3AD203B41FA5}">
                      <a16:colId xmlns:a16="http://schemas.microsoft.com/office/drawing/2014/main" val="2472325475"/>
                    </a:ext>
                  </a:extLst>
                </a:gridCol>
                <a:gridCol w="1030150">
                  <a:extLst>
                    <a:ext uri="{9D8B030D-6E8A-4147-A177-3AD203B41FA5}">
                      <a16:colId xmlns:a16="http://schemas.microsoft.com/office/drawing/2014/main" val="21557782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516232016"/>
                    </a:ext>
                  </a:extLst>
                </a:gridCol>
              </a:tblGrid>
              <a:tr h="348978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Variabili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% </a:t>
                      </a:r>
                      <a:r>
                        <a:rPr lang="it-IT" sz="1200" dirty="0" err="1"/>
                        <a:t>Missing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% RMSE </a:t>
                      </a:r>
                    </a:p>
                    <a:p>
                      <a:pPr algn="ctr"/>
                      <a:r>
                        <a:rPr lang="it-IT" sz="1200" dirty="0"/>
                        <a:t>perso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73544"/>
                  </a:ext>
                </a:extLst>
              </a:tr>
              <a:tr h="34053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Numero Bagni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0,1%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39,5%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078"/>
                  </a:ext>
                </a:extLst>
              </a:tr>
              <a:tr h="34053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Superficie Costruita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0,1%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15,1%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66315"/>
                  </a:ext>
                </a:extLst>
              </a:tr>
              <a:tr h="34053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Nuova Costruzione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2,3%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18,6%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53532"/>
                  </a:ext>
                </a:extLst>
              </a:tr>
              <a:tr h="34053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Ascensore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5,3%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74000"/>
                  </a:ext>
                </a:extLst>
              </a:tr>
              <a:tr h="34053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Esterno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8,1%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661782"/>
                  </a:ext>
                </a:extLst>
              </a:tr>
              <a:tr h="34053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Piano d’Ingresso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8,5%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12,1%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5552"/>
                  </a:ext>
                </a:extLst>
              </a:tr>
              <a:tr h="34053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Classe Energetica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8,2%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04787"/>
                  </a:ext>
                </a:extLst>
              </a:tr>
              <a:tr h="34053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Riscaldamento Autonomo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48,5%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10,4%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57297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0FF46CD4-6AFD-CA11-B11E-A0815719F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16" y="5732556"/>
            <a:ext cx="8512448" cy="346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1400" kern="0" dirty="0">
                <a:solidFill>
                  <a:srgbClr val="822433"/>
                </a:solidFill>
                <a:latin typeface="LMRoman10-Regular"/>
              </a:rPr>
              <a:t>a)</a:t>
            </a:r>
            <a:r>
              <a:rPr lang="it-IT" altLang="it-IT" sz="1400" kern="0" dirty="0">
                <a:latin typeface="LMRoman10-Regular"/>
              </a:rPr>
              <a:t> I-Scores per vari metodi di imputazione                              </a:t>
            </a:r>
            <a:r>
              <a:rPr lang="it-IT" altLang="it-IT" sz="1400" kern="0" dirty="0">
                <a:solidFill>
                  <a:srgbClr val="822433"/>
                </a:solidFill>
                <a:latin typeface="LMRoman10-Regular"/>
              </a:rPr>
              <a:t>b)</a:t>
            </a:r>
            <a:r>
              <a:rPr lang="it-IT" altLang="it-IT" sz="1400" kern="0" dirty="0">
                <a:latin typeface="LMRoman10-Regular"/>
              </a:rPr>
              <a:t> Variabili con valori mancanti e relativa importanza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7F37948E-EBC7-0009-1AD4-006D03A5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24FE47FD-2A60-4A87-A4D8-8957A9723D07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1583363-188D-A157-C2ED-4ECAB6ADC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7"/>
            <a:ext cx="7416800" cy="504825"/>
          </a:xfrm>
        </p:spPr>
        <p:txBody>
          <a:bodyPr/>
          <a:lstStyle/>
          <a:p>
            <a:pPr eaLnBrk="1" hangingPunct="1"/>
            <a:r>
              <a:rPr lang="en-US" altLang="it-IT"/>
              <a:t>Componente Spaziale</a:t>
            </a:r>
          </a:p>
        </p:txBody>
      </p:sp>
      <p:pic>
        <p:nvPicPr>
          <p:cNvPr id="20484" name="Immagine 7" descr="Immagine che contiene grafico, mappa&#10;&#10;Descrizione generata automaticamente">
            <a:extLst>
              <a:ext uri="{FF2B5EF4-FFF2-40B4-BE49-F238E27FC236}">
                <a16:creationId xmlns:a16="http://schemas.microsoft.com/office/drawing/2014/main" id="{EC5CEF23-1BFC-BC91-044B-CA7FE6F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20813"/>
            <a:ext cx="4319588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1628D910-2B9C-750A-4AA4-95E2F5CF1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40" y="5637215"/>
            <a:ext cx="7121525" cy="346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1400" kern="0" dirty="0">
                <a:solidFill>
                  <a:srgbClr val="822433"/>
                </a:solidFill>
                <a:latin typeface="LMRoman10-Regular"/>
              </a:rPr>
              <a:t>Figura</a:t>
            </a:r>
            <a:r>
              <a:rPr lang="it-IT" altLang="it-IT" sz="1400" kern="0" dirty="0">
                <a:latin typeface="LMRoman10-Regular"/>
              </a:rPr>
              <a:t>: Mappa dei prezzi di vendita di Madrid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7D492BB-0BD2-B0BC-C39B-6F4AB66D9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5" y="1316040"/>
            <a:ext cx="3887787" cy="38131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it-IT" altLang="it-IT" sz="1800" kern="0" dirty="0">
                <a:latin typeface="LMRoman10-Regular"/>
              </a:rPr>
              <a:t>Tipi di Effetti Spaziali:</a:t>
            </a:r>
          </a:p>
          <a:p>
            <a:pPr eaLnBrk="1" hangingPunct="1">
              <a:defRPr/>
            </a:pPr>
            <a:r>
              <a:rPr lang="it-IT" altLang="it-IT" sz="1800" kern="0" dirty="0">
                <a:latin typeface="LMRoman10-Regular"/>
              </a:rPr>
              <a:t>Autocorrelazione Spaziale</a:t>
            </a:r>
          </a:p>
          <a:p>
            <a:pPr eaLnBrk="1" hangingPunct="1">
              <a:defRPr/>
            </a:pPr>
            <a:r>
              <a:rPr lang="it-IT" altLang="it-IT" sz="1800" kern="0" dirty="0">
                <a:latin typeface="LMRoman10-Regular"/>
              </a:rPr>
              <a:t>Eterogeneità Spaziale</a:t>
            </a:r>
          </a:p>
          <a:p>
            <a:pPr marL="0" indent="0" eaLnBrk="1" hangingPunct="1">
              <a:buNone/>
              <a:defRPr/>
            </a:pPr>
            <a:endParaRPr lang="it-IT" altLang="it-IT" sz="1800" kern="0" dirty="0">
              <a:latin typeface="LMRoman10-Regular"/>
            </a:endParaRPr>
          </a:p>
          <a:p>
            <a:pPr marL="0" indent="0" eaLnBrk="1" hangingPunct="1">
              <a:buNone/>
              <a:defRPr/>
            </a:pPr>
            <a:endParaRPr lang="it-IT" altLang="it-IT" sz="1800" kern="0" dirty="0">
              <a:latin typeface="LMRoman10-Regular"/>
            </a:endParaRPr>
          </a:p>
          <a:p>
            <a:pPr marL="0" indent="0" eaLnBrk="1" hangingPunct="1">
              <a:buNone/>
              <a:defRPr/>
            </a:pPr>
            <a:r>
              <a:rPr lang="it-IT" altLang="it-IT" sz="1800" kern="0" dirty="0">
                <a:latin typeface="LMRoman10-Regular"/>
              </a:rPr>
              <a:t>Per elaborare le informazioni spaziali è necessario </a:t>
            </a:r>
            <a:r>
              <a:rPr lang="it-IT" altLang="it-IT" sz="1800" kern="0" dirty="0" err="1">
                <a:latin typeface="LMRoman10-Regular"/>
              </a:rPr>
              <a:t>geocodificare</a:t>
            </a:r>
            <a:r>
              <a:rPr lang="it-IT" altLang="it-IT" sz="1800" kern="0" dirty="0">
                <a:latin typeface="LMRoman10-Regular"/>
              </a:rPr>
              <a:t> gli indirizzi delle abitazioni (software </a:t>
            </a:r>
            <a:r>
              <a:rPr lang="it-IT" altLang="it-IT" sz="1800" kern="0" dirty="0" err="1">
                <a:latin typeface="LMRoman10-Regular"/>
              </a:rPr>
              <a:t>ArcGis</a:t>
            </a:r>
            <a:r>
              <a:rPr lang="it-IT" altLang="it-IT" sz="1800" kern="0" dirty="0">
                <a:latin typeface="LMRoman10-Regular"/>
              </a:rPr>
              <a:t>) e definire una misura di distanza come quella di </a:t>
            </a:r>
            <a:r>
              <a:rPr lang="it-IT" altLang="it-IT" sz="1800" kern="0" dirty="0" err="1">
                <a:latin typeface="LMRoman10-Regular"/>
              </a:rPr>
              <a:t>Haversine</a:t>
            </a:r>
            <a:r>
              <a:rPr lang="it-IT" altLang="it-IT" sz="1800" kern="0" dirty="0">
                <a:latin typeface="LMRoman10-Regular"/>
              </a:rPr>
              <a:t> o di </a:t>
            </a:r>
            <a:r>
              <a:rPr lang="it-IT" altLang="it-IT" sz="1800" kern="0" dirty="0" err="1">
                <a:latin typeface="LMRoman10-Regular"/>
              </a:rPr>
              <a:t>Vincenty</a:t>
            </a:r>
            <a:endParaRPr lang="it-IT" altLang="it-IT" sz="1800" kern="0" dirty="0">
              <a:latin typeface="LMRoman10-Regular"/>
            </a:endParaRPr>
          </a:p>
        </p:txBody>
      </p:sp>
      <p:sp>
        <p:nvSpPr>
          <p:cNvPr id="20487" name="Slide Number Placeholder 5">
            <a:extLst>
              <a:ext uri="{FF2B5EF4-FFF2-40B4-BE49-F238E27FC236}">
                <a16:creationId xmlns:a16="http://schemas.microsoft.com/office/drawing/2014/main" id="{6BF8D452-8095-6535-8E1E-60B7B8C117CD}"/>
              </a:ext>
            </a:extLst>
          </p:cNvPr>
          <p:cNvSpPr txBox="1">
            <a:spLocks/>
          </p:cNvSpPr>
          <p:nvPr/>
        </p:nvSpPr>
        <p:spPr bwMode="auto">
          <a:xfrm>
            <a:off x="1300163" y="6146802"/>
            <a:ext cx="2335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Componente Spaziale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3573</TotalTime>
  <Words>1687</Words>
  <Application>Microsoft Office PowerPoint</Application>
  <PresentationFormat>Presentazione su schermo (4:3)</PresentationFormat>
  <Paragraphs>313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LMRoman10-Regular</vt:lpstr>
      <vt:lpstr>la sapienza</vt:lpstr>
      <vt:lpstr>Facoltà di Ingegneria dell’Informazione, Informatica e Statistica</vt:lpstr>
      <vt:lpstr>Il Problema dei Prezzi degli Immobili</vt:lpstr>
      <vt:lpstr>Dataset degli Immobili di Madrid</vt:lpstr>
      <vt:lpstr>Prezzo di Vendita</vt:lpstr>
      <vt:lpstr>Altre Variabili</vt:lpstr>
      <vt:lpstr>Meccanismo di Risposta</vt:lpstr>
      <vt:lpstr>Trattamento dei Dati Mancanti</vt:lpstr>
      <vt:lpstr>Selezione del Metodo di Imputazione</vt:lpstr>
      <vt:lpstr>Componente Spaziale</vt:lpstr>
      <vt:lpstr>Analisi Esplorativa Spaziale (ESDA)</vt:lpstr>
      <vt:lpstr>Modelli Previsivi Spaziali</vt:lpstr>
      <vt:lpstr>Selezione del Modello Spaziale</vt:lpstr>
      <vt:lpstr>Presentazione standard di PowerPoint</vt:lpstr>
      <vt:lpstr>Variabili Spaziali</vt:lpstr>
      <vt:lpstr>Variabili di Distanza</vt:lpstr>
      <vt:lpstr>Modelli Previsivi Tradizionali</vt:lpstr>
      <vt:lpstr>XG-Boost</vt:lpstr>
      <vt:lpstr>Confronto tra Modelli</vt:lpstr>
      <vt:lpstr>Conclusioni</vt:lpstr>
      <vt:lpstr>Scuola Magistrale in Scienze Statistiche Facoltà di Ingegneria dell’Informazione, Matematica e Statistica Anno Accademico 2021-2022  Romeo Silvestri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Romeo Silvestri</cp:lastModifiedBy>
  <cp:revision>146</cp:revision>
  <dcterms:created xsi:type="dcterms:W3CDTF">2006-11-20T16:13:10Z</dcterms:created>
  <dcterms:modified xsi:type="dcterms:W3CDTF">2023-03-20T22:44:34Z</dcterms:modified>
  <cp:category/>
</cp:coreProperties>
</file>