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orus_666@outlook.com" initials="" lastIdx="2" clrIdx="0">
    <p:extLst>
      <p:ext uri="{19B8F6BF-5375-455C-9EA6-DF929625EA0E}">
        <p15:presenceInfo xmlns:p15="http://schemas.microsoft.com/office/powerpoint/2012/main" userId="0fc3e637420587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15T21:28:28.885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15T21:13:32.90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 bwMode="gray">
          <a:xfrm>
            <a:off x="502920" y="1984248"/>
            <a:ext cx="8211312" cy="2953512"/>
          </a:xfrm>
          <a:prstGeom prst="roundRect">
            <a:avLst>
              <a:gd name="adj" fmla="val 5521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713232" y="2432304"/>
            <a:ext cx="7772400" cy="1353312"/>
          </a:xfrm>
        </p:spPr>
        <p:txBody>
          <a:bodyPr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 sz="480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353312" y="3785616"/>
            <a:ext cx="6400800" cy="75895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4F69-8E03-49F7-AC37-2962A3EDDBFF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2273-301A-4085-84BF-85A9ACA0E4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ounded Rectangle 9"/>
          <p:cNvSpPr/>
          <p:nvPr userDrawn="1"/>
        </p:nvSpPr>
        <p:spPr bwMode="gray">
          <a:xfrm>
            <a:off x="859536" y="1719072"/>
            <a:ext cx="749808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 bwMode="gray">
          <a:xfrm>
            <a:off x="859536" y="4718304"/>
            <a:ext cx="749808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 bwMode="gray">
          <a:xfrm>
            <a:off x="5641848" y="1801368"/>
            <a:ext cx="2496312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 userDrawn="1"/>
        </p:nvGrpSpPr>
        <p:grpSpPr bwMode="ltGray">
          <a:xfrm>
            <a:off x="5733288" y="1892808"/>
            <a:ext cx="850392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3" name="Oval 12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4F69-8E03-49F7-AC37-2962A3EDDBFF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2273-301A-4085-84BF-85A9ACA0E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 bwMode="gray">
          <a:xfrm>
            <a:off x="283464" y="356616"/>
            <a:ext cx="7004304" cy="608990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548640" y="219456"/>
            <a:ext cx="283464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914400" y="219456"/>
            <a:ext cx="283464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 bwMode="gray">
          <a:xfrm>
            <a:off x="1289304" y="219456"/>
            <a:ext cx="283464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360920" y="365760"/>
            <a:ext cx="1426464" cy="6062472"/>
          </a:xfrm>
        </p:spPr>
        <p:txBody>
          <a:bodyPr vert="eaVert">
            <a:scene3d>
              <a:camera prst="orthographicFront"/>
              <a:lightRig rig="flat" dir="t"/>
            </a:scene3d>
            <a:sp3d extrusionH="3175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>
              <a:defRPr>
                <a:gradFill flip="none" rotWithShape="1"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576072"/>
            <a:ext cx="6373368" cy="564184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4F69-8E03-49F7-AC37-2962A3EDDBFF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2273-301A-4085-84BF-85A9ACA0E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 bwMode="gray">
          <a:xfrm>
            <a:off x="283464" y="292608"/>
            <a:ext cx="8577072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2920" y="457200"/>
            <a:ext cx="8147304" cy="950976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572768"/>
            <a:ext cx="8119872" cy="482803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4F69-8E03-49F7-AC37-2962A3EDDBFF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2273-301A-4085-84BF-85A9ACA0E4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 bwMode="gray">
          <a:xfrm>
            <a:off x="548640" y="164592"/>
            <a:ext cx="283464" cy="283464"/>
            <a:chOff x="548640" y="173736"/>
            <a:chExt cx="283464" cy="283464"/>
          </a:xfrm>
        </p:grpSpPr>
        <p:sp>
          <p:nvSpPr>
            <p:cNvPr id="9" name="Oval 8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914400" y="164592"/>
            <a:ext cx="283464" cy="283464"/>
            <a:chOff x="548640" y="173736"/>
            <a:chExt cx="283464" cy="283464"/>
          </a:xfrm>
        </p:grpSpPr>
        <p:sp>
          <p:nvSpPr>
            <p:cNvPr id="12" name="Oval 11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 bwMode="gray">
          <a:xfrm>
            <a:off x="1289304" y="164592"/>
            <a:ext cx="283464" cy="283464"/>
            <a:chOff x="548640" y="173736"/>
            <a:chExt cx="283464" cy="283464"/>
          </a:xfrm>
        </p:grpSpPr>
        <p:sp>
          <p:nvSpPr>
            <p:cNvPr id="15" name="Oval 14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 bwMode="gray">
          <a:xfrm>
            <a:off x="502920" y="3712464"/>
            <a:ext cx="8147304" cy="2139696"/>
          </a:xfrm>
          <a:prstGeom prst="roundRect">
            <a:avLst>
              <a:gd name="adj" fmla="val 9795"/>
            </a:avLst>
          </a:prstGeom>
          <a:gradFill>
            <a:gsLst>
              <a:gs pos="0">
                <a:schemeClr val="bg1">
                  <a:alpha val="79000"/>
                </a:schemeClr>
              </a:gs>
              <a:gs pos="30000">
                <a:schemeClr val="bg2"/>
              </a:gs>
              <a:gs pos="66000">
                <a:schemeClr val="bg2"/>
              </a:gs>
              <a:gs pos="100000">
                <a:schemeClr val="bg1">
                  <a:alpha val="61000"/>
                </a:schemeClr>
              </a:gs>
            </a:gsLst>
            <a:lin ang="5400000" scaled="1"/>
          </a:gradFill>
          <a:ln w="38100">
            <a:solidFill>
              <a:schemeClr val="bg2">
                <a:lumMod val="20000"/>
                <a:lumOff val="8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 bwMode="gray">
          <a:xfrm>
            <a:off x="859536" y="5641848"/>
            <a:ext cx="7498080" cy="429768"/>
          </a:xfrm>
          <a:prstGeom prst="roundRect">
            <a:avLst>
              <a:gd name="adj" fmla="val 25178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78000">
                <a:schemeClr val="bg2">
                  <a:lumMod val="60000"/>
                  <a:lumOff val="40000"/>
                </a:schemeClr>
              </a:gs>
              <a:gs pos="75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0080" y="3931920"/>
            <a:ext cx="7790688" cy="1719072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536" y="2642616"/>
            <a:ext cx="7498080" cy="740664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4F69-8E03-49F7-AC37-2962A3EDDBFF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2273-301A-4085-84BF-85A9ACA0E4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ounded Rectangle 7"/>
          <p:cNvSpPr/>
          <p:nvPr userDrawn="1"/>
        </p:nvSpPr>
        <p:spPr bwMode="gray">
          <a:xfrm>
            <a:off x="859536" y="3502152"/>
            <a:ext cx="7498080" cy="429768"/>
          </a:xfrm>
          <a:prstGeom prst="roundRect">
            <a:avLst>
              <a:gd name="adj" fmla="val 2305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67000">
                <a:schemeClr val="bg2">
                  <a:lumMod val="60000"/>
                  <a:lumOff val="40000"/>
                </a:schemeClr>
              </a:gs>
              <a:gs pos="9800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 bwMode="gray">
          <a:xfrm>
            <a:off x="5641848" y="3584448"/>
            <a:ext cx="2496312" cy="265176"/>
          </a:xfrm>
          <a:prstGeom prst="roundRect">
            <a:avLst>
              <a:gd name="adj" fmla="val 21911"/>
            </a:avLst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sx="1000" sy="1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 bwMode="ltGray">
          <a:xfrm>
            <a:off x="5733288" y="3675888"/>
            <a:ext cx="850392" cy="73152"/>
            <a:chOff x="5733288" y="1874520"/>
            <a:chExt cx="850392" cy="73152"/>
          </a:xfrm>
          <a:effectLst>
            <a:glow rad="63500">
              <a:schemeClr val="tx1">
                <a:alpha val="40000"/>
              </a:schemeClr>
            </a:glow>
            <a:outerShdw blurRad="50800" dist="50800" dir="5400000" algn="ctr" rotWithShape="0">
              <a:schemeClr val="accent1">
                <a:lumMod val="20000"/>
                <a:lumOff val="80000"/>
                <a:alpha val="21000"/>
              </a:schemeClr>
            </a:outerShdw>
          </a:effectLst>
        </p:grpSpPr>
        <p:sp>
          <p:nvSpPr>
            <p:cNvPr id="12" name="Oval 11"/>
            <p:cNvSpPr/>
            <p:nvPr userDrawn="1"/>
          </p:nvSpPr>
          <p:spPr bwMode="ltGray">
            <a:xfrm>
              <a:off x="573328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 userDrawn="1"/>
          </p:nvSpPr>
          <p:spPr bwMode="ltGray">
            <a:xfrm>
              <a:off x="5925312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 bwMode="ltGray">
            <a:xfrm>
              <a:off x="6117336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 userDrawn="1"/>
          </p:nvSpPr>
          <p:spPr bwMode="ltGray">
            <a:xfrm>
              <a:off x="6309360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 userDrawn="1"/>
          </p:nvSpPr>
          <p:spPr bwMode="ltGray">
            <a:xfrm>
              <a:off x="6510528" y="1874520"/>
              <a:ext cx="73152" cy="73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 bwMode="gray">
          <a:xfrm>
            <a:off x="283464" y="1216152"/>
            <a:ext cx="8577072" cy="5294376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694944" y="1078992"/>
            <a:ext cx="283464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 bwMode="gray">
          <a:xfrm>
            <a:off x="1051560" y="1078992"/>
            <a:ext cx="283464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 userDrawn="1"/>
        </p:nvGrpSpPr>
        <p:grpSpPr bwMode="gray">
          <a:xfrm>
            <a:off x="1426464" y="1078992"/>
            <a:ext cx="283464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7200" y="146304"/>
            <a:ext cx="8229600" cy="1069848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554480"/>
            <a:ext cx="3968496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7720" y="1554480"/>
            <a:ext cx="3968496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4F69-8E03-49F7-AC37-2962A3EDDBFF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2273-301A-4085-84BF-85A9ACA0E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 bwMode="gray">
          <a:xfrm>
            <a:off x="4645152" y="1371600"/>
            <a:ext cx="4215384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 bwMode="gray">
          <a:xfrm>
            <a:off x="283464" y="1371600"/>
            <a:ext cx="4215384" cy="5148072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7200" y="146304"/>
            <a:ext cx="8229600" cy="1143000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25400" contourW="8890">
              <a:bevelT w="38100" h="31750"/>
              <a:contourClr>
                <a:schemeClr val="tx2">
                  <a:lumMod val="9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429768" y="1527048"/>
            <a:ext cx="393192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322576"/>
            <a:ext cx="3931920" cy="4005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4782312" y="1527048"/>
            <a:ext cx="393192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322576"/>
            <a:ext cx="3931920" cy="40050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4F69-8E03-49F7-AC37-2962A3EDDBFF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2273-301A-4085-84BF-85A9ACA0E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4F69-8E03-49F7-AC37-2962A3EDDBFF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2273-301A-4085-84BF-85A9ACA0E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4F69-8E03-49F7-AC37-2962A3EDDBFF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2273-301A-4085-84BF-85A9ACA0E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 bwMode="gray">
          <a:xfrm>
            <a:off x="283464" y="292608"/>
            <a:ext cx="8577072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6616" y="429768"/>
            <a:ext cx="3118104" cy="10058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429768"/>
            <a:ext cx="5184648" cy="58613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6616" y="1435608"/>
            <a:ext cx="3118104" cy="4855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4F69-8E03-49F7-AC37-2962A3EDDBFF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2273-301A-4085-84BF-85A9ACA0E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 bwMode="gray">
          <a:xfrm>
            <a:off x="283464" y="292608"/>
            <a:ext cx="8577072" cy="6227064"/>
          </a:xfrm>
          <a:prstGeom prst="roundRect">
            <a:avLst>
              <a:gd name="adj" fmla="val 3186"/>
            </a:avLst>
          </a:prstGeom>
          <a:gradFill flip="none" rotWithShape="1">
            <a:gsLst>
              <a:gs pos="45000">
                <a:schemeClr val="bg2">
                  <a:alpha val="60000"/>
                </a:schemeClr>
              </a:gs>
              <a:gs pos="100000">
                <a:schemeClr val="bg1">
                  <a:lumMod val="95000"/>
                  <a:lumOff val="5000"/>
                  <a:alpha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0000"/>
                <a:lumOff val="80000"/>
              </a:schemeClr>
            </a:solidFill>
          </a:ln>
          <a:scene3d>
            <a:camera prst="orthographicFront"/>
            <a:lightRig rig="threePt" dir="t"/>
          </a:scene3d>
          <a:sp3d extrusionH="76200" prstMaterial="matte">
            <a:bevelT w="50800" h="50800" prst="softRound"/>
            <a:bevelB w="50800" h="50800" prst="softRound"/>
            <a:extrusionClr>
              <a:schemeClr val="bg2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48640" y="164592"/>
            <a:ext cx="283464" cy="283464"/>
            <a:chOff x="548640" y="173736"/>
            <a:chExt cx="283464" cy="28346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 bwMode="gray">
          <a:xfrm>
            <a:off x="914400" y="164592"/>
            <a:ext cx="283464" cy="283464"/>
            <a:chOff x="548640" y="173736"/>
            <a:chExt cx="283464" cy="283464"/>
          </a:xfrm>
        </p:grpSpPr>
        <p:sp>
          <p:nvSpPr>
            <p:cNvPr id="13" name="Oval 12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 userDrawn="1"/>
        </p:nvGrpSpPr>
        <p:grpSpPr bwMode="gray">
          <a:xfrm>
            <a:off x="1289304" y="164592"/>
            <a:ext cx="283464" cy="283464"/>
            <a:chOff x="548640" y="173736"/>
            <a:chExt cx="283464" cy="283464"/>
          </a:xfrm>
        </p:grpSpPr>
        <p:sp>
          <p:nvSpPr>
            <p:cNvPr id="16" name="Oval 15"/>
            <p:cNvSpPr/>
            <p:nvPr userDrawn="1"/>
          </p:nvSpPr>
          <p:spPr bwMode="gray">
            <a:xfrm>
              <a:off x="548640" y="173736"/>
              <a:ext cx="283464" cy="28346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chilly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 userDrawn="1"/>
          </p:nvSpPr>
          <p:spPr bwMode="gray">
            <a:xfrm>
              <a:off x="621792" y="246888"/>
              <a:ext cx="146304" cy="1463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contourW="12700" prstMaterial="matte">
              <a:bevelT/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30352" y="3273552"/>
            <a:ext cx="2642616" cy="1371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200400" y="612775"/>
            <a:ext cx="5404104" cy="4114800"/>
          </a:xfrm>
          <a:prstGeom prst="roundRect">
            <a:avLst>
              <a:gd name="adj" fmla="val 5778"/>
            </a:avLst>
          </a:prstGeom>
          <a:ln w="38100">
            <a:solidFill>
              <a:srgbClr val="FFFFFF">
                <a:alpha val="80000"/>
              </a:srgbClr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5848" y="4800600"/>
            <a:ext cx="5102352" cy="1371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4F69-8E03-49F7-AC37-2962A3EDDBFF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B2273-301A-4085-84BF-85A9ACA0E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27000"/>
            </a:blip>
            <a:srcRect/>
            <a:tile tx="0" ty="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57200" y="6556248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4F69-8E03-49F7-AC37-2962A3EDDBFF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815584" y="6556248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02152" y="6556248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B2273-301A-4085-84BF-85A9ACA0E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618E0-A696-C3A4-72A2-251DECB43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Georgia" panose="02040502050405020303" pitchFamily="18" charset="0"/>
              </a:rPr>
              <a:t>Игра </a:t>
            </a:r>
            <a:r>
              <a:rPr lang="en-US" dirty="0">
                <a:latin typeface="Georgia" panose="02040502050405020303" pitchFamily="18" charset="0"/>
              </a:rPr>
              <a:t>“Zombi VS Plants”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25D442-691C-B129-85F4-0C2D429ACF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ученик второго курса Академии «Яндекс лицей» Шпаковский Роман</a:t>
            </a:r>
          </a:p>
        </p:txBody>
      </p:sp>
    </p:spTree>
    <p:extLst>
      <p:ext uri="{BB962C8B-B14F-4D97-AF65-F5344CB8AC3E}">
        <p14:creationId xmlns:p14="http://schemas.microsoft.com/office/powerpoint/2010/main" val="212205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94E17-6ECB-1D7C-8CF2-A40CA153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Georgia" panose="02040502050405020303" pitchFamily="18" charset="0"/>
              </a:rPr>
              <a:t>Спрайты: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B07BFB5-4D8E-E303-3C4D-1B4010ED0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53" y="1199093"/>
            <a:ext cx="2538361" cy="253836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50EFCE-F158-280A-4976-05B9191EB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86" y="1946752"/>
            <a:ext cx="1611037" cy="165912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98674F5-4074-B0B2-2349-744670B67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75" y="2063119"/>
            <a:ext cx="431946" cy="392678"/>
          </a:xfrm>
          <a:prstGeom prst="rect">
            <a:avLst/>
          </a:prstGeom>
        </p:spPr>
      </p:pic>
      <p:sp>
        <p:nvSpPr>
          <p:cNvPr id="10" name="Стрелка: вверх 9">
            <a:extLst>
              <a:ext uri="{FF2B5EF4-FFF2-40B4-BE49-F238E27FC236}">
                <a16:creationId xmlns:a16="http://schemas.microsoft.com/office/drawing/2014/main" id="{3152E347-E9A1-536B-F96B-D24851895749}"/>
              </a:ext>
            </a:extLst>
          </p:cNvPr>
          <p:cNvSpPr/>
          <p:nvPr/>
        </p:nvSpPr>
        <p:spPr>
          <a:xfrm>
            <a:off x="906010" y="3605881"/>
            <a:ext cx="998290" cy="1082180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Стрелка: вверх 10">
            <a:extLst>
              <a:ext uri="{FF2B5EF4-FFF2-40B4-BE49-F238E27FC236}">
                <a16:creationId xmlns:a16="http://schemas.microsoft.com/office/drawing/2014/main" id="{CCB32FEE-9DE1-B1F4-D97E-E5EBE29ADD33}"/>
              </a:ext>
            </a:extLst>
          </p:cNvPr>
          <p:cNvSpPr/>
          <p:nvPr/>
        </p:nvSpPr>
        <p:spPr>
          <a:xfrm>
            <a:off x="2610903" y="2651725"/>
            <a:ext cx="998290" cy="1082180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Стрелка: вверх 11">
            <a:extLst>
              <a:ext uri="{FF2B5EF4-FFF2-40B4-BE49-F238E27FC236}">
                <a16:creationId xmlns:a16="http://schemas.microsoft.com/office/drawing/2014/main" id="{F99D7367-018E-547C-F38C-1D78E21D4ED8}"/>
              </a:ext>
            </a:extLst>
          </p:cNvPr>
          <p:cNvSpPr/>
          <p:nvPr/>
        </p:nvSpPr>
        <p:spPr>
          <a:xfrm>
            <a:off x="6715466" y="3605881"/>
            <a:ext cx="998290" cy="1082180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87BA8D-9613-E0AC-2191-3585C5869DE1}"/>
              </a:ext>
            </a:extLst>
          </p:cNvPr>
          <p:cNvSpPr txBox="1"/>
          <p:nvPr/>
        </p:nvSpPr>
        <p:spPr>
          <a:xfrm>
            <a:off x="755009" y="5150840"/>
            <a:ext cx="1611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Plant</a:t>
            </a:r>
            <a:endParaRPr lang="ru-RU" sz="4000" dirty="0">
              <a:latin typeface="Georgia" panose="020405020504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40A53F-2FA3-A14C-8CA9-45E14F4A7006}"/>
              </a:ext>
            </a:extLst>
          </p:cNvPr>
          <p:cNvSpPr txBox="1"/>
          <p:nvPr/>
        </p:nvSpPr>
        <p:spPr>
          <a:xfrm>
            <a:off x="2605570" y="3733905"/>
            <a:ext cx="42364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Bullet, </a:t>
            </a:r>
            <a:r>
              <a:rPr lang="ru-RU" sz="3200" dirty="0">
                <a:latin typeface="Georgia" panose="02040502050405020303" pitchFamily="18" charset="0"/>
              </a:rPr>
              <a:t>унаследованный от </a:t>
            </a:r>
            <a:r>
              <a:rPr lang="en-US" sz="3200" dirty="0">
                <a:latin typeface="Georgia" panose="02040502050405020303" pitchFamily="18" charset="0"/>
              </a:rPr>
              <a:t>Plant</a:t>
            </a:r>
            <a:endParaRPr lang="ru-RU" sz="3200" dirty="0">
              <a:latin typeface="Georgia" panose="020405020504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9CDB21-15E6-2082-745D-A75CE5DA5D4F}"/>
              </a:ext>
            </a:extLst>
          </p:cNvPr>
          <p:cNvSpPr txBox="1"/>
          <p:nvPr/>
        </p:nvSpPr>
        <p:spPr>
          <a:xfrm>
            <a:off x="6605244" y="5062355"/>
            <a:ext cx="1872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Zombi</a:t>
            </a:r>
            <a:endParaRPr lang="ru-RU" sz="4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95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9216B-2DAB-38E4-564E-6FA47781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47" y="374477"/>
            <a:ext cx="8147304" cy="950976"/>
          </a:xfrm>
        </p:spPr>
        <p:txBody>
          <a:bodyPr/>
          <a:lstStyle/>
          <a:p>
            <a:r>
              <a:rPr lang="ru-RU" dirty="0"/>
              <a:t>Файлы проекта: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D33291-21E1-1631-ADC2-05EFAFD9109B}"/>
              </a:ext>
            </a:extLst>
          </p:cNvPr>
          <p:cNvSpPr txBox="1"/>
          <p:nvPr/>
        </p:nvSpPr>
        <p:spPr>
          <a:xfrm>
            <a:off x="570451" y="1712528"/>
            <a:ext cx="1560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Main</a:t>
            </a:r>
            <a:endParaRPr lang="ru-RU" sz="4000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1CD54-F0AE-C517-7E1D-908790A8F9B5}"/>
              </a:ext>
            </a:extLst>
          </p:cNvPr>
          <p:cNvSpPr txBox="1"/>
          <p:nvPr/>
        </p:nvSpPr>
        <p:spPr>
          <a:xfrm>
            <a:off x="570451" y="3689366"/>
            <a:ext cx="1728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Board</a:t>
            </a:r>
            <a:endParaRPr lang="ru-RU" sz="4000" dirty="0">
              <a:latin typeface="Georgia" panose="020405020504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D3A2D-78E2-A1D8-A446-77E2BF3680CF}"/>
              </a:ext>
            </a:extLst>
          </p:cNvPr>
          <p:cNvSpPr txBox="1"/>
          <p:nvPr/>
        </p:nvSpPr>
        <p:spPr>
          <a:xfrm>
            <a:off x="570451" y="2615940"/>
            <a:ext cx="3035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Game_func</a:t>
            </a:r>
            <a:endParaRPr lang="ru-RU" sz="4000" dirty="0"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A8F05-4E61-9150-8327-08EFDC04AAB4}"/>
              </a:ext>
            </a:extLst>
          </p:cNvPr>
          <p:cNvSpPr txBox="1"/>
          <p:nvPr/>
        </p:nvSpPr>
        <p:spPr>
          <a:xfrm>
            <a:off x="570451" y="4791529"/>
            <a:ext cx="1560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Data</a:t>
            </a:r>
            <a:endParaRPr lang="ru-RU" sz="4000" dirty="0">
              <a:latin typeface="Georgia" panose="02040502050405020303" pitchFamily="18" charset="0"/>
            </a:endParaRP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4A13B0D8-2EE3-4AF1-8A03-7D2D0FBAA07A}"/>
              </a:ext>
            </a:extLst>
          </p:cNvPr>
          <p:cNvSpPr/>
          <p:nvPr/>
        </p:nvSpPr>
        <p:spPr>
          <a:xfrm>
            <a:off x="2046213" y="1876420"/>
            <a:ext cx="2147581" cy="427838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17300714-EDAE-0A40-8C13-E9CC17B74C0A}"/>
              </a:ext>
            </a:extLst>
          </p:cNvPr>
          <p:cNvSpPr/>
          <p:nvPr/>
        </p:nvSpPr>
        <p:spPr>
          <a:xfrm>
            <a:off x="3498209" y="2755964"/>
            <a:ext cx="2147581" cy="427838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D411CDA4-36BC-653B-3D83-1295BD7CD1AF}"/>
              </a:ext>
            </a:extLst>
          </p:cNvPr>
          <p:cNvSpPr/>
          <p:nvPr/>
        </p:nvSpPr>
        <p:spPr>
          <a:xfrm>
            <a:off x="2130803" y="3829390"/>
            <a:ext cx="2147581" cy="427838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5CF9A73F-D297-643C-EF27-750501822C8A}"/>
              </a:ext>
            </a:extLst>
          </p:cNvPr>
          <p:cNvSpPr/>
          <p:nvPr/>
        </p:nvSpPr>
        <p:spPr>
          <a:xfrm>
            <a:off x="1812719" y="4931553"/>
            <a:ext cx="2147581" cy="427838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CFB054-EEE6-A70F-B5D7-DDFDFCB36472}"/>
              </a:ext>
            </a:extLst>
          </p:cNvPr>
          <p:cNvSpPr txBox="1"/>
          <p:nvPr/>
        </p:nvSpPr>
        <p:spPr>
          <a:xfrm>
            <a:off x="4278384" y="1674840"/>
            <a:ext cx="3565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Georgia" panose="02040502050405020303" pitchFamily="18" charset="0"/>
              </a:rPr>
              <a:t>Окно меню и запуск игры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D381AF-CDC2-C402-E2E3-8EBE98567F6C}"/>
              </a:ext>
            </a:extLst>
          </p:cNvPr>
          <p:cNvSpPr txBox="1"/>
          <p:nvPr/>
        </p:nvSpPr>
        <p:spPr>
          <a:xfrm>
            <a:off x="5645790" y="2554384"/>
            <a:ext cx="25334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Georgia" panose="02040502050405020303" pitchFamily="18" charset="0"/>
              </a:rPr>
              <a:t>Основной игровой файл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243F5F-D175-2CAE-881F-2B35905B1EBF}"/>
              </a:ext>
            </a:extLst>
          </p:cNvPr>
          <p:cNvSpPr txBox="1"/>
          <p:nvPr/>
        </p:nvSpPr>
        <p:spPr>
          <a:xfrm>
            <a:off x="4278384" y="379556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Georgia" panose="02040502050405020303" pitchFamily="18" charset="0"/>
              </a:rPr>
              <a:t>Класс создания игрового поля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4B68BD-6CE3-7926-76D3-2681A430E334}"/>
              </a:ext>
            </a:extLst>
          </p:cNvPr>
          <p:cNvSpPr txBox="1"/>
          <p:nvPr/>
        </p:nvSpPr>
        <p:spPr>
          <a:xfrm>
            <a:off x="4001549" y="4815892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Georgia" panose="02040502050405020303" pitchFamily="18" charset="0"/>
              </a:rPr>
              <a:t>Папка с изображениями и звуками спрайтов</a:t>
            </a:r>
          </a:p>
        </p:txBody>
      </p:sp>
    </p:spTree>
    <p:extLst>
      <p:ext uri="{BB962C8B-B14F-4D97-AF65-F5344CB8AC3E}">
        <p14:creationId xmlns:p14="http://schemas.microsoft.com/office/powerpoint/2010/main" val="423631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2E5BC-BD9C-934E-8794-C0A230DA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457200"/>
            <a:ext cx="8147304" cy="590518"/>
          </a:xfrm>
        </p:spPr>
        <p:txBody>
          <a:bodyPr/>
          <a:lstStyle/>
          <a:p>
            <a:r>
              <a:rPr lang="ru-RU" dirty="0">
                <a:latin typeface="Georgia" panose="02040502050405020303" pitchFamily="18" charset="0"/>
              </a:rPr>
              <a:t>Используемые библиотеки: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24693-B97F-FCC7-4CF5-6518894164BA}"/>
              </a:ext>
            </a:extLst>
          </p:cNvPr>
          <p:cNvSpPr txBox="1"/>
          <p:nvPr/>
        </p:nvSpPr>
        <p:spPr>
          <a:xfrm>
            <a:off x="989902" y="1843950"/>
            <a:ext cx="66776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PYGAME</a:t>
            </a:r>
          </a:p>
          <a:p>
            <a:r>
              <a:rPr lang="en-US" sz="4000" dirty="0">
                <a:latin typeface="Georgia" panose="02040502050405020303" pitchFamily="18" charset="0"/>
              </a:rPr>
              <a:t>PYGAME_MENU</a:t>
            </a:r>
          </a:p>
          <a:p>
            <a:r>
              <a:rPr lang="en-US" sz="4000" dirty="0">
                <a:latin typeface="Georgia" panose="02040502050405020303" pitchFamily="18" charset="0"/>
              </a:rPr>
              <a:t>OS</a:t>
            </a:r>
          </a:p>
          <a:p>
            <a:r>
              <a:rPr lang="en-US" sz="4000" dirty="0">
                <a:latin typeface="Georgia" panose="02040502050405020303" pitchFamily="18" charset="0"/>
              </a:rPr>
              <a:t>SYS</a:t>
            </a:r>
          </a:p>
          <a:p>
            <a:r>
              <a:rPr lang="en-US" sz="4000" dirty="0">
                <a:latin typeface="Georgia" panose="02040502050405020303" pitchFamily="18" charset="0"/>
              </a:rPr>
              <a:t>RANDOM</a:t>
            </a:r>
            <a:endParaRPr lang="ru-RU" sz="4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256134"/>
      </p:ext>
    </p:extLst>
  </p:cSld>
  <p:clrMapOvr>
    <a:masterClrMapping/>
  </p:clrMapOvr>
</p:sld>
</file>

<file path=ppt/theme/theme1.xml><?xml version="1.0" encoding="utf-8"?>
<a:theme xmlns:a="http://schemas.openxmlformats.org/drawingml/2006/main" name="MS_RU_blue_Digital">
  <a:themeElements>
    <a:clrScheme name="3D02">
      <a:dk1>
        <a:sysClr val="windowText" lastClr="000000"/>
      </a:dk1>
      <a:lt1>
        <a:sysClr val="window" lastClr="FFFFFF"/>
      </a:lt1>
      <a:dk2>
        <a:srgbClr val="254B75"/>
      </a:dk2>
      <a:lt2>
        <a:srgbClr val="DDE9EC"/>
      </a:lt2>
      <a:accent1>
        <a:srgbClr val="6183BB"/>
      </a:accent1>
      <a:accent2>
        <a:srgbClr val="96DB6F"/>
      </a:accent2>
      <a:accent3>
        <a:srgbClr val="42BCC2"/>
      </a:accent3>
      <a:accent4>
        <a:srgbClr val="EE8F48"/>
      </a:accent4>
      <a:accent5>
        <a:srgbClr val="44C4F2"/>
      </a:accent5>
      <a:accent6>
        <a:srgbClr val="A09158"/>
      </a:accent6>
      <a:hlink>
        <a:srgbClr val="B292CA"/>
      </a:hlink>
      <a:folHlink>
        <a:srgbClr val="6B5680"/>
      </a:folHlink>
    </a:clrScheme>
    <a:fontScheme name="3D02">
      <a:maj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3D0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50000"/>
              </a:schemeClr>
            </a:gs>
            <a:gs pos="35000">
              <a:schemeClr val="phClr">
                <a:tint val="40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1"/>
        </a:gradFill>
        <a:gradFill rotWithShape="1">
          <a:gsLst>
            <a:gs pos="10000">
              <a:schemeClr val="phClr">
                <a:shade val="40000"/>
                <a:satMod val="200000"/>
              </a:schemeClr>
            </a:gs>
            <a:gs pos="65000">
              <a:schemeClr val="phClr">
                <a:shade val="93000"/>
                <a:satMod val="130000"/>
              </a:schemeClr>
            </a:gs>
            <a:gs pos="100000">
              <a:schemeClr val="phClr">
                <a:tint val="70000"/>
                <a:shade val="100000"/>
                <a:satMod val="20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27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63500" h="57150"/>
          </a:sp3d>
        </a:effectStyle>
        <a:effectStyle>
          <a:effectLst>
            <a:outerShdw blurRad="50800" dist="38100" dir="2700000" rotWithShape="0">
              <a:srgbClr val="000000">
                <a:alpha val="37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88900" h="82550"/>
          </a:sp3d>
        </a:effectStyle>
        <a:effectStyle>
          <a:effectLst>
            <a:outerShdw blurRad="50800" dist="381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prstMaterial="dkEdge">
            <a:bevelT w="114300" h="107950"/>
          </a:sp3d>
        </a:effectStyle>
      </a:effectStyleLst>
      <a:bgFillStyleLst>
        <a:solidFill>
          <a:schemeClr val="phClr"/>
        </a:solidFill>
        <a:gradFill rotWithShape="1">
          <a:gsLst>
            <a:gs pos="7000">
              <a:schemeClr val="phClr">
                <a:tint val="100000"/>
                <a:shade val="60000"/>
                <a:satMod val="180000"/>
              </a:schemeClr>
            </a:gs>
            <a:gs pos="48000">
              <a:schemeClr val="phClr">
                <a:tint val="83000"/>
                <a:shade val="100000"/>
                <a:satMod val="300000"/>
              </a:schemeClr>
            </a:gs>
            <a:gs pos="83000">
              <a:schemeClr val="phClr">
                <a:tint val="99000"/>
                <a:shade val="100000"/>
                <a:satMod val="180000"/>
              </a:schemeClr>
            </a:gs>
            <a:gs pos="100000">
              <a:schemeClr val="phClr">
                <a:shade val="60000"/>
                <a:satMod val="180000"/>
                <a:lumMod val="9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0000"/>
                <a:satMod val="250000"/>
              </a:schemeClr>
            </a:gs>
            <a:gs pos="59000">
              <a:schemeClr val="phClr">
                <a:shade val="80000"/>
                <a:satMod val="130000"/>
              </a:schemeClr>
            </a:gs>
            <a:gs pos="100000">
              <a:schemeClr val="phClr">
                <a:shade val="50000"/>
                <a:satMod val="110000"/>
              </a:schemeClr>
            </a:gs>
          </a:gsLst>
          <a:path path="circle">
            <a:fillToRect l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 Цифровой мир</Template>
  <TotalTime>29</TotalTime>
  <Words>63</Words>
  <Application>Microsoft Office PowerPoint</Application>
  <PresentationFormat>Экран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Georgia</vt:lpstr>
      <vt:lpstr>MS_RU_blue_Digital</vt:lpstr>
      <vt:lpstr>Игра “Zombi VS Plants”</vt:lpstr>
      <vt:lpstr>Спрайты:</vt:lpstr>
      <vt:lpstr>Файлы проекта:</vt:lpstr>
      <vt:lpstr>Используемые библиотеки: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“Zombi VS Plants”</dc:title>
  <dc:creator>aorus_666@outlook.com</dc:creator>
  <cp:lastModifiedBy>aorus_666@outlook.com</cp:lastModifiedBy>
  <cp:revision>1</cp:revision>
  <dcterms:created xsi:type="dcterms:W3CDTF">2024-01-15T18:05:30Z</dcterms:created>
  <dcterms:modified xsi:type="dcterms:W3CDTF">2024-01-15T18:34:44Z</dcterms:modified>
</cp:coreProperties>
</file>