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777BE-8508-FE0A-875C-88F5A8BE2146}" v="97" dt="2024-01-02T09:34:21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05D34-9506-475A-BD29-DFE5F2755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2100" dirty="0">
                <a:solidFill>
                  <a:srgbClr val="E8EAED"/>
                </a:solidFill>
                <a:latin typeface="Consolas"/>
              </a:rPr>
              <a:t>SOLUTION OF LINEAR </a:t>
            </a:r>
            <a:r>
              <a:rPr lang="en" sz="2100" dirty="0" err="1">
                <a:solidFill>
                  <a:srgbClr val="E8EAED"/>
                </a:solidFill>
                <a:latin typeface="Consolas"/>
              </a:rPr>
              <a:t>DIOPHANTIne</a:t>
            </a:r>
            <a:r>
              <a:rPr lang="en" sz="2100" dirty="0">
                <a:solidFill>
                  <a:srgbClr val="E8EAED"/>
                </a:solidFill>
                <a:latin typeface="Consolas"/>
              </a:rPr>
              <a:t> EQUATIONS WITH TWO VARIABLES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943F6D-2406-4ADE-A079-44EB7BCB8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8998" y="6447408"/>
            <a:ext cx="4213934" cy="41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400" dirty="0" err="1"/>
              <a:t>Babin</a:t>
            </a:r>
            <a:r>
              <a:rPr lang="ru-RU" sz="1400" dirty="0"/>
              <a:t> </a:t>
            </a:r>
            <a:r>
              <a:rPr lang="ru-RU" sz="1400" dirty="0" err="1"/>
              <a:t>timofei</a:t>
            </a:r>
            <a:r>
              <a:rPr lang="ru-RU" sz="1400" dirty="0"/>
              <a:t>  10</a:t>
            </a:r>
            <a:r>
              <a:rPr lang="en-US" sz="1400" dirty="0"/>
              <a:t>”</a:t>
            </a:r>
            <a:r>
              <a:rPr lang="ru-RU" sz="1400" dirty="0"/>
              <a:t>Т</a:t>
            </a:r>
            <a:r>
              <a:rPr lang="en-US" sz="1800" dirty="0"/>
              <a:t>”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2300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01FB8-6B5E-4E77-BBB9-43C51241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Definition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19196-6824-4926-A7BA-1519850F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A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linear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Diophantine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equation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with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two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unknowns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is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an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equation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the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form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Ax+By</a:t>
            </a:r>
            <a:r>
              <a:rPr lang="ru-RU" sz="2100" dirty="0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 = C,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where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A,B,C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are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given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non-zero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integers</a:t>
            </a:r>
            <a:r>
              <a:rPr lang="ru-RU" sz="2100" dirty="0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, x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and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y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are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unknown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integers</a:t>
            </a:r>
            <a:r>
              <a:rPr lang="ru-RU" sz="2100" dirty="0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.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BCC3A-EF52-2872-D4D5-D0F2649CA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62" y="2748901"/>
            <a:ext cx="4758341" cy="17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31827-EC35-4084-949B-4D9F8BE6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Relevance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and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areas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application</a:t>
            </a:r>
            <a:endParaRPr lang="en-US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E2FC6-D313-419C-96B1-AD80DCCA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fontScale="92500" lnSpcReduction="20000"/>
          </a:bodyPr>
          <a:lstStyle/>
          <a:p>
            <a:pPr indent="449580">
              <a:lnSpc>
                <a:spcPct val="110000"/>
              </a:lnSpc>
              <a:spcAft>
                <a:spcPts val="800"/>
              </a:spcAft>
            </a:pPr>
            <a:r>
              <a:rPr lang="en" sz="2100" dirty="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Simplify work with Diophantine equations and optimize workflow in various fields</a:t>
            </a:r>
            <a:r>
              <a:rPr lang="en" sz="2100" dirty="0">
                <a:solidFill>
                  <a:srgbClr val="E8EAED"/>
                </a:solidFill>
                <a:effectLst/>
                <a:latin typeface="Consolas"/>
                <a:ea typeface="Calibri"/>
                <a:cs typeface="Times New Roman"/>
              </a:rPr>
              <a:t>. </a:t>
            </a:r>
            <a:r>
              <a:rPr lang="en" sz="2100" dirty="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For example</a:t>
            </a:r>
            <a:r>
              <a:rPr lang="en" sz="2100" dirty="0">
                <a:solidFill>
                  <a:srgbClr val="E8EAED"/>
                </a:solidFill>
                <a:effectLst/>
                <a:latin typeface="Consolas"/>
                <a:ea typeface="Calibri"/>
                <a:cs typeface="Times New Roman"/>
              </a:rPr>
              <a:t>: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Molecular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physics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endParaRPr lang="ru-RU" sz="2100">
              <a:solidFill>
                <a:srgbClr val="E8EAED"/>
              </a:solidFill>
              <a:latin typeface="Arial"/>
              <a:ea typeface="Calibri"/>
              <a:cs typeface="Arial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10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Organic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chemistry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 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10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Various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computer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algorithms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(RSA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decryption</a:t>
            </a:r>
            <a:r>
              <a:rPr lang="ru-RU" sz="2100" dirty="0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)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 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Development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complex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technical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systems</a:t>
            </a:r>
            <a:endParaRPr lang="ru-RU" sz="2100" dirty="0">
              <a:solidFill>
                <a:srgbClr val="E8EAED"/>
              </a:solidFill>
              <a:effectLst/>
              <a:latin typeface="Arial"/>
              <a:ea typeface="Calibri"/>
              <a:cs typeface="Arial"/>
            </a:endParaRPr>
          </a:p>
          <a:p>
            <a:pPr>
              <a:lnSpc>
                <a:spcPct val="110000"/>
              </a:lnSpc>
            </a:pPr>
            <a:endParaRPr lang="ru-RU" sz="1700"/>
          </a:p>
        </p:txBody>
      </p:sp>
      <p:pic>
        <p:nvPicPr>
          <p:cNvPr id="2052" name="Picture 4" descr="Прикладная органическая химия: КАНЦЕРОГЕННЫЕ АРОМАТИЧЕСКИЕ СОЕДИНЕНИЯ">
            <a:extLst>
              <a:ext uri="{FF2B5EF4-FFF2-40B4-BE49-F238E27FC236}">
                <a16:creationId xmlns:a16="http://schemas.microsoft.com/office/drawing/2014/main" id="{2E22911C-71F2-46AA-8C72-10FCF37CB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r="6062" b="1"/>
          <a:stretch/>
        </p:blipFill>
        <p:spPr bwMode="auto">
          <a:xfrm>
            <a:off x="6392334" y="4021666"/>
            <a:ext cx="2327538" cy="1523945"/>
          </a:xfrm>
          <a:prstGeom prst="rect">
            <a:avLst/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Логотип RSA / Программы / TopLogos.ru">
            <a:extLst>
              <a:ext uri="{FF2B5EF4-FFF2-40B4-BE49-F238E27FC236}">
                <a16:creationId xmlns:a16="http://schemas.microsoft.com/office/drawing/2014/main" id="{649397E3-B383-4AA0-B82A-4DF555128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0" r="10634" b="2"/>
          <a:stretch/>
        </p:blipFill>
        <p:spPr bwMode="auto">
          <a:xfrm>
            <a:off x="6392335" y="2497720"/>
            <a:ext cx="2327537" cy="1523945"/>
          </a:xfrm>
          <a:custGeom>
            <a:avLst/>
            <a:gdLst/>
            <a:ahLst/>
            <a:cxnLst/>
            <a:rect l="l" t="t" r="r" b="b"/>
            <a:pathLst>
              <a:path w="2327537" h="3047892">
                <a:moveTo>
                  <a:pt x="148128" y="0"/>
                </a:moveTo>
                <a:lnTo>
                  <a:pt x="2327537" y="0"/>
                </a:lnTo>
                <a:lnTo>
                  <a:pt x="2327537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Классификация белков, аминокислоты">
            <a:extLst>
              <a:ext uri="{FF2B5EF4-FFF2-40B4-BE49-F238E27FC236}">
                <a16:creationId xmlns:a16="http://schemas.microsoft.com/office/drawing/2014/main" id="{39E1956A-D1DA-4E90-95ED-E6D7A668E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 r="2195" b="2"/>
          <a:stretch/>
        </p:blipFill>
        <p:spPr bwMode="auto">
          <a:xfrm>
            <a:off x="8719872" y="4021664"/>
            <a:ext cx="2327538" cy="1523947"/>
          </a:xfrm>
          <a:custGeom>
            <a:avLst/>
            <a:gdLst/>
            <a:ahLst/>
            <a:cxnLst/>
            <a:rect l="l" t="t" r="r" b="b"/>
            <a:pathLst>
              <a:path w="2327538" h="3047892">
                <a:moveTo>
                  <a:pt x="0" y="0"/>
                </a:moveTo>
                <a:lnTo>
                  <a:pt x="2327538" y="0"/>
                </a:lnTo>
                <a:lnTo>
                  <a:pt x="2327538" y="2899764"/>
                </a:lnTo>
                <a:cubicBezTo>
                  <a:pt x="2327538" y="2981573"/>
                  <a:pt x="2261219" y="3047892"/>
                  <a:pt x="2179410" y="3047892"/>
                </a:cubicBezTo>
                <a:lnTo>
                  <a:pt x="0" y="3047892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ертолет МИ-8, Технических Характеристик ТТХ и Истории Создания, Вес,  Вооружение, Конструкция Брони и Расход Топлива на Максимальной Скорости  Полета">
            <a:extLst>
              <a:ext uri="{FF2B5EF4-FFF2-40B4-BE49-F238E27FC236}">
                <a16:creationId xmlns:a16="http://schemas.microsoft.com/office/drawing/2014/main" id="{F43CF5BA-DA16-4D59-83F5-1F35DFCA4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800"/>
          <a:stretch/>
        </p:blipFill>
        <p:spPr bwMode="auto">
          <a:xfrm>
            <a:off x="8719871" y="2506156"/>
            <a:ext cx="2327538" cy="1523945"/>
          </a:xfrm>
          <a:prstGeom prst="rect">
            <a:avLst/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6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DA9C1-7F5B-4A10-BC2A-7D2E51FD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" sz="2100" dirty="0">
                <a:solidFill>
                  <a:srgbClr val="E8EAED"/>
                </a:solidFill>
                <a:latin typeface="Consolas"/>
              </a:rPr>
              <a:t>Target of the work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FFC6F-DACC-410D-A1CD-46DB1FFB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Implementation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algorithms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for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solving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linear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Diophantine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equations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in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two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variables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using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initial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coefficients</a:t>
            </a:r>
            <a:r>
              <a:rPr lang="ru-RU" sz="2100" dirty="0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,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as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well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as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further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derivation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answers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a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general</a:t>
            </a:r>
            <a:r>
              <a:rPr lang="ru-RU" sz="2100" dirty="0">
                <a:solidFill>
                  <a:srgbClr val="E8EAED"/>
                </a:solidFill>
                <a:latin typeface="Arial"/>
                <a:ea typeface="Calibri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ea typeface="Calibri"/>
                <a:cs typeface="Arial"/>
              </a:rPr>
              <a:t>form</a:t>
            </a:r>
            <a:r>
              <a:rPr lang="ru-RU" sz="2100" dirty="0">
                <a:solidFill>
                  <a:srgbClr val="E8EAED"/>
                </a:solidFill>
                <a:effectLst/>
                <a:latin typeface="Arial"/>
                <a:ea typeface="Calibri"/>
                <a:cs typeface="Arial"/>
              </a:rPr>
              <a:t>.</a:t>
            </a:r>
          </a:p>
        </p:txBody>
      </p:sp>
      <p:pic>
        <p:nvPicPr>
          <p:cNvPr id="3076" name="Picture 4" descr="Правила постановки целей | MyChanges.ru">
            <a:extLst>
              <a:ext uri="{FF2B5EF4-FFF2-40B4-BE49-F238E27FC236}">
                <a16:creationId xmlns:a16="http://schemas.microsoft.com/office/drawing/2014/main" id="{EDE04357-4B5D-4DA1-BC85-A54E9B07E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r="10509" b="1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2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00B26-1A77-453A-84EA-81846D9F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Implementation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stages</a:t>
            </a:r>
            <a:endParaRPr lang="en-US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B80A3-C8E8-4D88-8E24-AA1358FD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7000"/>
              </a:lnSpc>
              <a:buAutoNum type="arabicPeriod"/>
            </a:pPr>
            <a:r>
              <a:rPr lang="en" sz="210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Research on the topic of Diophantine equations</a:t>
            </a:r>
            <a:endParaRPr lang="en-US" dirty="0">
              <a:solidFill>
                <a:srgbClr val="FFFFFF"/>
              </a:solidFill>
              <a:latin typeface="Tw Cen MT" panose="020B0602020104020603"/>
              <a:ea typeface="Calibri"/>
              <a:cs typeface="Times New Roman"/>
            </a:endParaRPr>
          </a:p>
          <a:p>
            <a:pPr marL="342900" indent="-342900">
              <a:lnSpc>
                <a:spcPct val="107000"/>
              </a:lnSpc>
              <a:buAutoNum type="arabicPeriod"/>
            </a:pPr>
            <a:r>
              <a:rPr lang="en" sz="2100" dirty="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Thinking through an implementation plan</a:t>
            </a:r>
            <a:r>
              <a:rPr lang="en" sz="2100" dirty="0">
                <a:solidFill>
                  <a:srgbClr val="E8EAED"/>
                </a:solidFill>
                <a:effectLst/>
                <a:latin typeface="Consolas"/>
                <a:ea typeface="Calibri"/>
                <a:cs typeface="Times New Roman"/>
              </a:rPr>
              <a:t>, </a:t>
            </a:r>
            <a:r>
              <a:rPr lang="en" sz="2100" dirty="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finding the main points of </a:t>
            </a:r>
            <a:r>
              <a:rPr lang="en" sz="210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support ​</a:t>
            </a:r>
            <a:endParaRPr lang="en-US">
              <a:solidFill>
                <a:srgbClr val="FFFFFF"/>
              </a:solidFill>
              <a:latin typeface="Tw Cen MT" panose="020B0602020104020603"/>
              <a:ea typeface="Calibri"/>
              <a:cs typeface="Times New Roman"/>
            </a:endParaRPr>
          </a:p>
          <a:p>
            <a:pPr marL="342900" indent="-342900">
              <a:lnSpc>
                <a:spcPct val="107000"/>
              </a:lnSpc>
              <a:buAutoNum type="arabicPeriod"/>
            </a:pPr>
            <a:r>
              <a:rPr lang="en" sz="2100" dirty="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Implementation of machine code by researching methods for solving a mathematical problem</a:t>
            </a:r>
            <a:endParaRPr lang="en-US" dirty="0">
              <a:solidFill>
                <a:srgbClr val="FFFFFF"/>
              </a:solidFill>
              <a:latin typeface="Tw Cen MT" panose="020B0602020104020603"/>
              <a:ea typeface="Calibri"/>
              <a:cs typeface="Times New Roman"/>
            </a:endParaRPr>
          </a:p>
          <a:p>
            <a:pPr marL="342900" indent="-342900">
              <a:lnSpc>
                <a:spcPct val="107000"/>
              </a:lnSpc>
              <a:buAutoNum type="arabicPeriod"/>
            </a:pPr>
            <a:r>
              <a:rPr lang="en" sz="2100" dirty="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Preparation of documentation and report preparation</a:t>
            </a:r>
            <a:endParaRPr lang="en-US" dirty="0">
              <a:solidFill>
                <a:srgbClr val="FFFFFF"/>
              </a:solidFill>
              <a:latin typeface="Tw Cen MT" panose="020B0602020104020603"/>
              <a:ea typeface="Calibri"/>
              <a:cs typeface="Times New Roman"/>
            </a:endParaRPr>
          </a:p>
          <a:p>
            <a:pPr marL="342900" indent="-342900">
              <a:lnSpc>
                <a:spcPct val="107000"/>
              </a:lnSpc>
              <a:buAutoNum type="arabicPeriod"/>
            </a:pPr>
            <a:r>
              <a:rPr lang="en" sz="2100" dirty="0">
                <a:solidFill>
                  <a:srgbClr val="E8EAED"/>
                </a:solidFill>
                <a:effectLst/>
                <a:latin typeface="Consolas"/>
                <a:ea typeface="Calibri"/>
                <a:cs typeface="Times New Roman"/>
              </a:rPr>
              <a:t>“</a:t>
            </a:r>
            <a:r>
              <a:rPr lang="en" sz="2100" dirty="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Grinding</a:t>
            </a:r>
            <a:r>
              <a:rPr lang="en" sz="2100" dirty="0">
                <a:solidFill>
                  <a:srgbClr val="E8EAED"/>
                </a:solidFill>
                <a:effectLst/>
                <a:latin typeface="Consolas"/>
                <a:ea typeface="Calibri"/>
                <a:cs typeface="Times New Roman"/>
              </a:rPr>
              <a:t>” </a:t>
            </a:r>
            <a:r>
              <a:rPr lang="en" sz="2100" dirty="0">
                <a:solidFill>
                  <a:srgbClr val="E8EAED"/>
                </a:solidFill>
                <a:latin typeface="Consolas"/>
                <a:ea typeface="Calibri"/>
                <a:cs typeface="Times New Roman"/>
              </a:rPr>
              <a:t>the code and optimizing it to improve performance</a:t>
            </a:r>
            <a:endParaRPr lang="en-US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064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73148-78EC-4C4C-B525-566ED81F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" sz="2100" dirty="0">
                <a:solidFill>
                  <a:srgbClr val="E8EAED"/>
                </a:solidFill>
                <a:latin typeface="Consolas"/>
              </a:rPr>
              <a:t>Brief implementation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5C215-19DB-4D4B-BCB2-52E77138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274" y="1658143"/>
            <a:ext cx="9671590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1. To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check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for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the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presence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solutions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to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the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equation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, a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check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is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carried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out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to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find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the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1st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random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solution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;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for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this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,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the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Extended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Euclid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Algorithm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is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used</a:t>
            </a:r>
            <a:endParaRPr lang="en-US" dirty="0" err="1"/>
          </a:p>
          <a:p>
            <a:pPr>
              <a:lnSpc>
                <a:spcPct val="110000"/>
              </a:lnSpc>
            </a:pP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2.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Since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the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Diophantine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equation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has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both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positive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and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negative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roots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,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to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derive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the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answers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we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introduce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an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additional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condition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(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range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x </a:t>
            </a:r>
            <a:r>
              <a:rPr lang="ru-RU" sz="2100" err="1">
                <a:solidFill>
                  <a:srgbClr val="E8EAED"/>
                </a:solidFill>
                <a:latin typeface="Arial"/>
                <a:cs typeface="Arial"/>
              </a:rPr>
              <a:t>and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y) </a:t>
            </a:r>
            <a:endParaRPr lang="ru-RU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3 As a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result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,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we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get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2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parts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the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output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. 1 –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for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range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x. 2 –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for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y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91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44DFE1-88B5-4EFA-9C6C-00534595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3548"/>
            <a:ext cx="3850099" cy="62109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B45A10-6A8B-4801-A20C-316E0A46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183" y="348948"/>
            <a:ext cx="4471617" cy="621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9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E5C7FF-2CE4-4894-823B-9EFC80DC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47" y="817523"/>
            <a:ext cx="7745905" cy="52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12613-BDF6-41C5-B338-67724BDF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Demonstration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of</a:t>
            </a:r>
            <a:r>
              <a:rPr lang="ru-RU" sz="2100" dirty="0">
                <a:solidFill>
                  <a:srgbClr val="E8EAED"/>
                </a:solidFill>
                <a:latin typeface="Arial"/>
                <a:cs typeface="Arial"/>
              </a:rPr>
              <a:t> </a:t>
            </a:r>
            <a:r>
              <a:rPr lang="ru-RU" sz="2100" dirty="0" err="1">
                <a:solidFill>
                  <a:srgbClr val="E8EAED"/>
                </a:solidFill>
                <a:latin typeface="Arial"/>
                <a:cs typeface="Arial"/>
              </a:rPr>
              <a:t>work</a:t>
            </a:r>
            <a:endParaRPr lang="en-US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92DD0-CAC0-48E0-B128-5D75AFEB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2637AE-B860-4F50-944A-C6B44FE7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4" y="2178466"/>
            <a:ext cx="3715257" cy="45872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7F1614-DDB0-4F04-A605-EA6E9ED08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69" y="4555808"/>
            <a:ext cx="5340331" cy="23021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4C4582-38BE-448A-8F48-E4F2DC5C4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817" y="2203641"/>
            <a:ext cx="5420183" cy="8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65</TotalTime>
  <Words>216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Контур</vt:lpstr>
      <vt:lpstr>SOLUTION OF LINEAR DIOPHANTIne EQUATIONS WITH TWO VARIABLES</vt:lpstr>
      <vt:lpstr> Definition</vt:lpstr>
      <vt:lpstr> Relevance and areas of application</vt:lpstr>
      <vt:lpstr>Target of the work</vt:lpstr>
      <vt:lpstr> Implementation stages</vt:lpstr>
      <vt:lpstr>Brief implementation</vt:lpstr>
      <vt:lpstr>PowerPoint Presentation</vt:lpstr>
      <vt:lpstr>PowerPoint Presentation</vt:lpstr>
      <vt:lpstr> Demonstration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линейных диофантовых уравнений от двух переменных</dc:title>
  <dc:creator>Бабина Дарья Андреевна</dc:creator>
  <cp:lastModifiedBy>Бабина Дарья Андреевна</cp:lastModifiedBy>
  <cp:revision>52</cp:revision>
  <dcterms:created xsi:type="dcterms:W3CDTF">2021-02-28T10:02:25Z</dcterms:created>
  <dcterms:modified xsi:type="dcterms:W3CDTF">2024-01-02T09:34:48Z</dcterms:modified>
</cp:coreProperties>
</file>