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8"/>
  </p:notesMasterIdLst>
  <p:handoutMasterIdLst>
    <p:handoutMasterId r:id="rId29"/>
  </p:handoutMasterIdLst>
  <p:sldIdLst>
    <p:sldId id="331" r:id="rId2"/>
    <p:sldId id="334" r:id="rId3"/>
    <p:sldId id="399" r:id="rId4"/>
    <p:sldId id="400" r:id="rId5"/>
    <p:sldId id="401" r:id="rId6"/>
    <p:sldId id="402" r:id="rId7"/>
    <p:sldId id="339" r:id="rId8"/>
    <p:sldId id="403" r:id="rId9"/>
    <p:sldId id="340" r:id="rId10"/>
    <p:sldId id="341" r:id="rId11"/>
    <p:sldId id="342" r:id="rId12"/>
    <p:sldId id="343" r:id="rId13"/>
    <p:sldId id="347" r:id="rId14"/>
    <p:sldId id="348" r:id="rId15"/>
    <p:sldId id="349" r:id="rId16"/>
    <p:sldId id="350" r:id="rId17"/>
    <p:sldId id="406" r:id="rId18"/>
    <p:sldId id="352" r:id="rId19"/>
    <p:sldId id="351" r:id="rId20"/>
    <p:sldId id="404" r:id="rId21"/>
    <p:sldId id="354" r:id="rId22"/>
    <p:sldId id="405" r:id="rId23"/>
    <p:sldId id="355" r:id="rId24"/>
    <p:sldId id="356" r:id="rId25"/>
    <p:sldId id="357" r:id="rId26"/>
    <p:sldId id="397" r:id="rId27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86804" autoAdjust="0"/>
  </p:normalViewPr>
  <p:slideViewPr>
    <p:cSldViewPr snapToGrid="0">
      <p:cViewPr varScale="1">
        <p:scale>
          <a:sx n="96" d="100"/>
          <a:sy n="96" d="100"/>
        </p:scale>
        <p:origin x="2112" y="7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A012093-DA5C-5DCB-8ED8-7FDB07F562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32A0F5F-2D65-A1F2-596E-F0EC5749F6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345CCD22-1957-FABF-8B41-1BCDE6540B3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DC03C3D7-AD3B-9BFE-8270-3D844169261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CFA7282A-2574-4035-A7F0-642D75B7F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A468CB3-DA45-7DC6-5813-A8A8758C60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D634432-B91B-D4D7-5BEC-37B0D5E5BC1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9A0518E-952E-9749-E078-BCD13561FE1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D27B6FB-51E9-82E4-793B-D39702C5B34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DA9A0EA4-629A-0B9B-DA60-EF650787BA5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12A6666-50C9-7C35-E4FB-3044FE830A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9234705-225D-4018-9EC4-FDA7B5D5A0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FEC0AFC-783F-0734-9AAC-90F5C40E7D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D8F8EBC-4705-4E8A-8661-670D5FBB5319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4686632-8A47-C6B1-C5A8-4CD9D8773C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8291185-D1C6-B940-9150-DF09AFE41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8986253-6583-27DE-71FC-3F7C572D2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63A8E85-316A-4A78-B3C0-8BE790522312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C921568F-D429-75C5-DAD1-E8BBE7B3EF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C61D49D1-092D-1357-1D1C-722B644EFB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E16BFB9F-85B4-7B99-878C-3D3CB9A22B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9228367-5BAA-448D-9F77-AFBFCB86E5FD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D87D8C4-8E50-F0A6-16BF-E4503B2F7A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AC9E305-F862-5B8B-5B47-96C88BC41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1E8C0683-FAF2-9E17-115C-F909EF3870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C8B4AC1-05E7-42AC-8EF1-90FECC092E71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3BA07E79-35BF-9BD2-5E7D-B19A7A2FA2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10123573-FB10-F4CE-BBCB-96E65C0FB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908AB491-17B1-746B-E9A8-8ECB80B222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804377F-2A97-4662-A07C-723EBE0D6AE9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1AEA199F-A315-A2BE-4A22-CD37E7582C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EB6EC3FB-6537-69D2-0D39-A957533FD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D1D05D5-8F36-67FA-FF83-3DDBD1E2FF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E6CB6B-1957-4601-B243-CA402B7520EA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C1756D3-2EFE-B0B4-5ED8-AD1EC27DF1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EF103F97-39E7-05CC-6A45-7674B482D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97B7EC98-CB75-5560-9BB6-C5EF576CDC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85ACDA0-B040-4F9F-B0B6-60C5DB55CA7F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0B2EB69-A8DF-5F35-27E6-4396BB45E4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E082594-2476-F946-50FD-1167C6D24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D4BA3D5A-B49A-BC41-C8CB-5B38F5947F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CC1E63C-B9C7-40B4-88D0-6086E2F0F4DF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D044092D-B7CF-79A3-6B31-4ED041CBA6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27AD3ABF-807D-DCAF-AB9E-49CE23A3F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6F269-C297-79C7-BF50-7D78EEC91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FCC572C8-DBED-107A-6DF7-BD34BA212A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CC1E63C-B9C7-40B4-88D0-6086E2F0F4DF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B6A789F3-39BF-A685-6294-4BE7D3B510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28CA8A40-327A-21D9-C217-E89BACFE2E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809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BC38BF4B-705D-4CF3-0845-BC520020A8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8102655-63EE-4590-BB2C-7EEECE350358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AAE20DBC-B085-04B5-1CE9-93E08F4DA9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4A6714E5-4688-BECA-0641-BD7B7C42E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F8562AC3-D2C3-9553-22C8-9ABFD42B44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B94D5C-7A7F-4BBB-8456-FB0438E06C0C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ECEEB94-4CC7-2AD4-D1BA-6F2440E49C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286C7765-4F36-318B-23CA-4FAC5AEAE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258E8ED2-8022-9C89-A357-8ED0F70ADB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E98CEC7-009D-41AE-A2E8-2DF135F80EBC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461BD6F4-14DA-5668-E8BC-5509FBD4A9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B5A19AB-D3A8-63E7-6A47-F4008B5485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F8562AC3-D2C3-9553-22C8-9ABFD42B44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B94D5C-7A7F-4BBB-8456-FB0438E06C0C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7ECEEB94-4CC7-2AD4-D1BA-6F2440E49C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286C7765-4F36-318B-23CA-4FAC5AEAE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4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AC1E6DCE-75F6-DB8B-0052-824DC9522C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D196100-25F7-42C0-9C0E-A2F9303A6666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8BEADB7B-B420-55DC-8084-3ADF4077A5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B8239F94-12F4-38F6-8A71-312AA29D4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AC1E6DCE-75F6-DB8B-0052-824DC9522C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D196100-25F7-42C0-9C0E-A2F9303A6666}" type="slidenum">
              <a:rPr lang="en-US" altLang="en-US" smtClean="0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8BEADB7B-B420-55DC-8084-3ADF4077A5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B8239F94-12F4-38F6-8A71-312AA29D4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567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5301AD9B-6936-3E43-28D1-525FF3B6CB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606ACC-1E62-4A15-A8D6-B1131A94A3BF}" type="slidenum">
              <a:rPr lang="en-US" altLang="en-US" smtClean="0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00B7DFE-3CCA-C1A5-327F-940096D308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CCA6E48-D4A6-D720-0A92-944985609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415BD532-7229-E801-A88E-28909A37F0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E012F27-02DF-435F-BD8A-EC7EA76E80D3}" type="slidenum">
              <a:rPr lang="en-US" altLang="en-US" smtClean="0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49E4F876-5F2B-F2A5-F736-E052E19FE7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72A6983B-51B9-6398-5BD0-CFB8FBAD6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333B9818-56B6-AF7F-03AC-B6F41DB093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BB097D9-6252-46D7-A9FD-EF1D2D1284AF}" type="slidenum">
              <a:rPr lang="en-US" altLang="en-US" smtClean="0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4C1FD34F-EA29-5E71-6D0D-D10BD7C7D0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99A52CA2-9ABA-5234-EE6A-78F2BEF89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6AA4C9D5-A762-FA6E-E251-8E8F53E18D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6DFBE8D-E1A5-441E-A8CC-F318015ABEC1}" type="slidenum">
              <a:rPr lang="en-US" altLang="en-US" smtClean="0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199D7680-1221-B04D-D2B1-39FC8739C3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21107991-57E4-23A4-E2E9-9BF1286AF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6A60A9AF-B251-EDF6-6731-0E21B409C5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C913639-42E3-4B39-8889-E2ABD4493C91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53CAC1DB-B44A-D628-023D-94AE866857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D82CC01-6FCF-CD2D-8A89-722C9E142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E1E95594-F041-FAAA-3731-34416D5794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277A581-E965-408E-A69A-598599EADEB8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6CFB513-F9F7-81AD-5338-C1EBBEF46A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303F73D-DE4B-DBF9-0545-7902440F50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B3F6D872-ED63-ECFA-BDB8-25B4D3CC71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9A808E-CE23-406A-8665-CBE7991D98A6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72867EB1-6F86-2113-88B0-407F8B12BB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D3B3C61E-A690-6C4E-2C49-CFA1125D3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1781178C-21F1-4D53-6E9D-B911BDE77A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5BFA97A-7D91-4C81-824B-F21148E510FF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B8BD960-B173-3190-37E9-90AF493CD4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AF380225-E04F-C6C5-CF85-ACACF8EA3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5E15AE1-FB54-0465-4125-DD674FAE44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9526A17-F85F-4B25-831E-00B230C50563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947480B-2FD9-9065-4F97-A749F30DCD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747C50F-1C4A-586B-6C90-7325FAD6A3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764A214B-118C-5786-AE90-1D9D521852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046EA26-12A9-4E71-9CC3-4ED1EE1D0024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357ECCFB-C8CD-CC66-FD8F-026CA8C879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79F13EE0-DB09-9008-658F-0F6D5101D0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7651022E-DFBC-D807-B778-52323A316F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5FFB301-0AA7-44CB-9016-17AAE66487DF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7805FA5-8E2B-98B7-58CF-513100795B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A2A02DA-3978-0C76-08EB-12330533F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1074870C-7561-0962-D441-A6EEF5BA5F62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CE0D0910-64FB-FA88-D326-4D571CB6B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235EB623-0885-128A-2E1B-C9EB4595D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4D810B88-2354-7BF2-01B4-276AC2F95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6" name="Text Box 7">
            <a:extLst>
              <a:ext uri="{FF2B5EF4-FFF2-40B4-BE49-F238E27FC236}">
                <a16:creationId xmlns:a16="http://schemas.microsoft.com/office/drawing/2014/main" id="{5F150DE4-A72C-9434-A3F2-4268006EB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8981E0AB-ABD0-8905-7BC3-41778ADBD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343535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Essentials – 2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nd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8" name="Picture 9" descr="dino_4">
            <a:extLst>
              <a:ext uri="{FF2B5EF4-FFF2-40B4-BE49-F238E27FC236}">
                <a16:creationId xmlns:a16="http://schemas.microsoft.com/office/drawing/2014/main" id="{FE0F7231-B8B1-8B3A-010E-71243D476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558220C2-24B5-57F3-ACA4-FF0890EBC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784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356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678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886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170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083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29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485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44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658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64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9732BE6A-EE5A-E4C5-C781-3779BBF4F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0CB10081-32DA-3712-4B0B-7DC868080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AEF5C27-FE4E-341E-BB95-AF2F20AAE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84E7991-E9B5-33F6-F6B7-BFACD3386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D44A713B-F4C0-B05D-F50C-6D3A1E913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7ACCF50B-B0C3-16FE-3626-A08ABA5AD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C872964E-9D85-8D40-7E63-1F5E49E86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0FE85A13-F3D2-C41A-7DE9-AF4863602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6.</a:t>
            </a:r>
            <a:fld id="{4AE1B63A-973B-44CD-82CA-FC56F617E295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0E590CE1-EE1C-F1E8-9238-4DAA06F13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FE9AF26E-E850-6C2E-977B-2F0A798B2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343535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Essentials – 2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nd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A8356271-6630-4025-3EDF-E53D11AED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54ABD83-CFC0-4340-0DB3-F4B2FD6A92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826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6:  CPU Scheduling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75C1E64-0D48-D823-31F8-EB748DD39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en-US"/>
              <a:t>FCFS Scheduling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AAFBFDA-B7D5-A06A-3A5D-8731C79FD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1233488"/>
            <a:ext cx="7651750" cy="4530725"/>
          </a:xfrm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/>
              <a:t>Suppose that the processes arrive in the order:</a:t>
            </a:r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 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 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The Gantt chart for the schedule is: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3649345" algn="ctr"/>
              </a:tabLst>
              <a:defRPr/>
            </a:pPr>
            <a:endParaRPr lang="en-US" altLang="en-US" dirty="0"/>
          </a:p>
          <a:p>
            <a:pPr>
              <a:tabLst>
                <a:tab pos="3649345" algn="ctr"/>
              </a:tabLst>
              <a:defRPr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altLang="en-US" dirty="0"/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Waiting time for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 </a:t>
            </a:r>
            <a:r>
              <a:rPr lang="en-US" altLang="en-US" i="1" dirty="0"/>
              <a:t>=</a:t>
            </a:r>
            <a:r>
              <a:rPr lang="en-US" altLang="en-US" dirty="0"/>
              <a:t> 6</a:t>
            </a:r>
            <a:r>
              <a:rPr lang="en-US" altLang="en-US" i="1" dirty="0"/>
              <a:t>;</a:t>
            </a:r>
            <a:r>
              <a:rPr lang="en-US" altLang="en-US" i="1" baseline="-25000" dirty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= 0</a:t>
            </a:r>
            <a:r>
              <a:rPr lang="en-US" altLang="en-US" i="1" baseline="-25000" dirty="0"/>
              <a:t>;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 </a:t>
            </a:r>
            <a:r>
              <a:rPr lang="en-US" altLang="en-US" i="1" dirty="0"/>
              <a:t>= </a:t>
            </a:r>
            <a:r>
              <a:rPr lang="en-US" altLang="en-US" dirty="0"/>
              <a:t>3</a:t>
            </a:r>
            <a:endParaRPr lang="en-US" altLang="en-US" i="1" dirty="0"/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Average waiting time:   (6 + 0 + 3)/3 = 3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Much better than previous case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/>
              <a:t>It’s non </a:t>
            </a:r>
            <a:r>
              <a:rPr lang="en-US" altLang="en-US" b="1" dirty="0"/>
              <a:t>preemptive: </a:t>
            </a:r>
            <a:r>
              <a:rPr lang="en-US" altLang="en-US" dirty="0"/>
              <a:t>No choice but the execute the first come process.</a:t>
            </a:r>
          </a:p>
        </p:txBody>
      </p:sp>
      <p:pic>
        <p:nvPicPr>
          <p:cNvPr id="27652" name="Picture 1">
            <a:extLst>
              <a:ext uri="{FF2B5EF4-FFF2-40B4-BE49-F238E27FC236}">
                <a16:creationId xmlns:a16="http://schemas.microsoft.com/office/drawing/2014/main" id="{3E50EB77-B420-D67E-7CCF-CCDDDBE9C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632075"/>
            <a:ext cx="712311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379BE17-3D8A-0059-80F0-65F2B1925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8863" y="188913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en-US"/>
              <a:t>Shortest-Job-First (SJF) Scheduling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F296BA9-6F6D-4212-BA77-8A57B64DBA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8050" y="1233488"/>
            <a:ext cx="7704138" cy="4530725"/>
          </a:xfrm>
        </p:spPr>
        <p:txBody>
          <a:bodyPr/>
          <a:lstStyle/>
          <a:p>
            <a:r>
              <a:rPr lang="en-US" altLang="en-US" dirty="0"/>
              <a:t>Associate with each process the length of its current/remaining CPU burst</a:t>
            </a:r>
          </a:p>
          <a:p>
            <a:pPr lvl="1"/>
            <a:r>
              <a:rPr lang="en-US" altLang="en-US" dirty="0"/>
              <a:t>Use these lengths to schedule the process with the </a:t>
            </a:r>
            <a:r>
              <a:rPr lang="en-US" altLang="en-US" b="1" dirty="0"/>
              <a:t>shortest time</a:t>
            </a:r>
          </a:p>
          <a:p>
            <a:pPr lvl="1"/>
            <a:r>
              <a:rPr lang="en-US" altLang="en-US" dirty="0"/>
              <a:t>If two process has same CPU burst, then FCFS is used to break the tie. </a:t>
            </a:r>
          </a:p>
          <a:p>
            <a:r>
              <a:rPr lang="en-US" altLang="en-US" dirty="0"/>
              <a:t>SJF is optimal – gives minimum average waiting time for a given set of processes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418ABFB-91FC-0C40-B05F-52ED293DA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 of SJF</a:t>
            </a:r>
          </a:p>
        </p:txBody>
      </p:sp>
      <p:sp>
        <p:nvSpPr>
          <p:cNvPr id="31747" name="Rectangle 36">
            <a:extLst>
              <a:ext uri="{FF2B5EF4-FFF2-40B4-BE49-F238E27FC236}">
                <a16:creationId xmlns:a16="http://schemas.microsoft.com/office/drawing/2014/main" id="{335C33C6-DC3F-F34E-F091-F18F4B9AD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      	                </a:t>
            </a:r>
            <a:r>
              <a:rPr lang="en-US" altLang="en-US" u="sng"/>
              <a:t>Process</a:t>
            </a:r>
            <a:r>
              <a:rPr lang="en-US" altLang="en-US" u="sng">
                <a:solidFill>
                  <a:schemeClr val="bg1"/>
                </a:solidFill>
              </a:rPr>
              <a:t>Arriva	l Time</a:t>
            </a:r>
            <a:r>
              <a:rPr lang="en-US" altLang="en-US"/>
              <a:t>	</a:t>
            </a:r>
            <a:r>
              <a:rPr lang="en-US" altLang="en-US" u="sng"/>
              <a:t>Burst Time</a:t>
            </a:r>
            <a:endParaRPr lang="en-US" altLang="en-US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   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	</a:t>
            </a:r>
            <a:r>
              <a:rPr lang="en-US" altLang="en-US">
                <a:solidFill>
                  <a:schemeClr val="bg1"/>
                </a:solidFill>
              </a:rPr>
              <a:t>0.0</a:t>
            </a:r>
            <a:r>
              <a:rPr lang="en-US" altLang="en-US"/>
              <a:t>	6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   </a:t>
            </a:r>
            <a:r>
              <a:rPr lang="en-US" altLang="en-US" i="1"/>
              <a:t>P</a:t>
            </a:r>
            <a:r>
              <a:rPr lang="en-US" altLang="en-US" i="1" baseline="-25000"/>
              <a:t>2 	</a:t>
            </a:r>
            <a:r>
              <a:rPr lang="en-US" altLang="en-US">
                <a:solidFill>
                  <a:schemeClr val="bg1"/>
                </a:solidFill>
              </a:rPr>
              <a:t>2.0</a:t>
            </a:r>
            <a:r>
              <a:rPr lang="en-US" altLang="en-US"/>
              <a:t>	8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   </a:t>
            </a:r>
            <a:r>
              <a:rPr lang="en-US" altLang="en-US" i="1"/>
              <a:t>P</a:t>
            </a:r>
            <a:r>
              <a:rPr lang="en-US" altLang="en-US" i="1" baseline="-25000"/>
              <a:t>3</a:t>
            </a:r>
            <a:r>
              <a:rPr lang="en-US" altLang="en-US"/>
              <a:t>	</a:t>
            </a:r>
            <a:r>
              <a:rPr lang="en-US" altLang="en-US">
                <a:solidFill>
                  <a:schemeClr val="bg1"/>
                </a:solidFill>
              </a:rPr>
              <a:t>4.0</a:t>
            </a:r>
            <a:r>
              <a:rPr lang="en-US" altLang="en-US"/>
              <a:t>	7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		            </a:t>
            </a:r>
            <a:r>
              <a:rPr lang="en-US" altLang="en-US" i="1"/>
              <a:t>P</a:t>
            </a:r>
            <a:r>
              <a:rPr lang="en-US" altLang="en-US" i="1" baseline="-25000"/>
              <a:t>4</a:t>
            </a:r>
            <a:r>
              <a:rPr lang="en-US" altLang="en-US"/>
              <a:t>	</a:t>
            </a:r>
            <a:r>
              <a:rPr lang="en-US" altLang="en-US">
                <a:solidFill>
                  <a:schemeClr val="bg1"/>
                </a:solidFill>
              </a:rPr>
              <a:t>5.0</a:t>
            </a:r>
            <a:r>
              <a:rPr lang="en-US" altLang="en-US"/>
              <a:t>	3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SJF scheduling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Average waiting time = (3 + 16 + 9 + 0) / 4 = 7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/>
              <a:t>For FCFS, it would be 10.25</a:t>
            </a:r>
            <a:endParaRPr lang="en-US" altLang="en-US" i="1" baseline="-25000"/>
          </a:p>
        </p:txBody>
      </p:sp>
      <p:pic>
        <p:nvPicPr>
          <p:cNvPr id="31748" name="Picture 1">
            <a:extLst>
              <a:ext uri="{FF2B5EF4-FFF2-40B4-BE49-F238E27FC236}">
                <a16:creationId xmlns:a16="http://schemas.microsoft.com/office/drawing/2014/main" id="{62D46CF8-420B-E57E-D594-8AB4DA2D7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4076700"/>
            <a:ext cx="67960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8A87CF5-9DF7-A0CA-97F3-FAF10C0AE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2200" y="277813"/>
            <a:ext cx="75946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Example of Shortest-remaining-time-first</a:t>
            </a:r>
          </a:p>
        </p:txBody>
      </p:sp>
      <p:sp>
        <p:nvSpPr>
          <p:cNvPr id="19459" name="Rectangle 36">
            <a:extLst>
              <a:ext uri="{FF2B5EF4-FFF2-40B4-BE49-F238E27FC236}">
                <a16:creationId xmlns:a16="http://schemas.microsoft.com/office/drawing/2014/main" id="{F19F3A4B-EDA0-B6A6-FE3A-56ADE737D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3150" y="1233488"/>
            <a:ext cx="7600950" cy="4530725"/>
          </a:xfrm>
        </p:spPr>
        <p:txBody>
          <a:bodyPr/>
          <a:lstStyle/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Now we add the concepts of varying arrival times and preemption to the analysis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        </a:t>
            </a:r>
            <a:r>
              <a:rPr lang="en-US" altLang="en-US" u="sng" dirty="0" err="1"/>
              <a:t>Process</a:t>
            </a:r>
            <a:r>
              <a:rPr lang="en-US" altLang="en-US" u="sng" dirty="0" err="1">
                <a:solidFill>
                  <a:schemeClr val="bg1"/>
                </a:solidFill>
              </a:rPr>
              <a:t>A</a:t>
            </a:r>
            <a:r>
              <a:rPr lang="en-US" altLang="en-US" u="sng" dirty="0">
                <a:solidFill>
                  <a:schemeClr val="bg1"/>
                </a:solidFill>
              </a:rPr>
              <a:t>	</a:t>
            </a:r>
            <a:r>
              <a:rPr lang="en-US" altLang="en-US" u="sng" dirty="0" err="1">
                <a:solidFill>
                  <a:schemeClr val="bg1"/>
                </a:solidFill>
              </a:rPr>
              <a:t>arri</a:t>
            </a:r>
            <a:r>
              <a:rPr lang="en-US" altLang="en-US" u="sng" dirty="0">
                <a:solidFill>
                  <a:schemeClr val="bg1"/>
                </a:solidFill>
              </a:rPr>
              <a:t> </a:t>
            </a:r>
            <a:r>
              <a:rPr lang="en-US" altLang="en-US" i="1" u="sng" dirty="0"/>
              <a:t>Arrival </a:t>
            </a:r>
            <a:r>
              <a:rPr lang="en-US" altLang="en-US" u="sng" dirty="0" err="1"/>
              <a:t>Time</a:t>
            </a:r>
            <a:r>
              <a:rPr lang="en-US" altLang="en-US" u="sng" dirty="0" err="1">
                <a:solidFill>
                  <a:schemeClr val="bg1"/>
                </a:solidFill>
              </a:rPr>
              <a:t>T</a:t>
            </a:r>
            <a:r>
              <a:rPr lang="en-US" altLang="en-US" dirty="0"/>
              <a:t>	</a:t>
            </a:r>
            <a:r>
              <a:rPr lang="en-US" altLang="en-US" u="sng" dirty="0"/>
              <a:t>Burst Time</a:t>
            </a: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0</a:t>
            </a:r>
            <a:r>
              <a:rPr lang="en-US" altLang="en-US" dirty="0"/>
              <a:t>	8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 	</a:t>
            </a:r>
            <a:r>
              <a:rPr lang="en-US" altLang="en-US" dirty="0">
                <a:solidFill>
                  <a:srgbClr val="000000"/>
                </a:solidFill>
              </a:rPr>
              <a:t>1</a:t>
            </a:r>
            <a:r>
              <a:rPr lang="en-US" altLang="en-US" dirty="0"/>
              <a:t>	4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2</a:t>
            </a:r>
            <a:r>
              <a:rPr lang="en-US" altLang="en-US" dirty="0"/>
              <a:t>	9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4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3</a:t>
            </a:r>
            <a:r>
              <a:rPr lang="en-US" altLang="en-US" dirty="0"/>
              <a:t>	5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i="1" dirty="0"/>
              <a:t>Preemptive </a:t>
            </a:r>
            <a:r>
              <a:rPr lang="en-US" altLang="en-US" dirty="0"/>
              <a:t>SJF Gantt Chart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 marL="0" indent="0"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/>
              <a:t>Average waiting time = [(10-1)+(1-1)+(17-2)+5-3)]/4 = 26/4 = 6.5 </a:t>
            </a:r>
            <a:r>
              <a:rPr lang="en-US" altLang="en-US" dirty="0" err="1"/>
              <a:t>ms</a:t>
            </a:r>
            <a:endParaRPr lang="en-US" altLang="en-US" dirty="0"/>
          </a:p>
          <a:p>
            <a:pPr marL="0" indent="0"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/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/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/>
          </a:p>
        </p:txBody>
      </p:sp>
      <p:pic>
        <p:nvPicPr>
          <p:cNvPr id="39940" name="Picture 1">
            <a:extLst>
              <a:ext uri="{FF2B5EF4-FFF2-40B4-BE49-F238E27FC236}">
                <a16:creationId xmlns:a16="http://schemas.microsoft.com/office/drawing/2014/main" id="{3FC66DC9-1111-FCCE-B8D9-1D4F6DE8A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4284663"/>
            <a:ext cx="65357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2">
            <a:extLst>
              <a:ext uri="{FF2B5EF4-FFF2-40B4-BE49-F238E27FC236}">
                <a16:creationId xmlns:a16="http://schemas.microsoft.com/office/drawing/2014/main" id="{CFF73FC8-5B2A-5824-1143-78F7EE309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5722938"/>
            <a:ext cx="846296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91264C7-686F-6E20-C21C-2C7160C36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3613" y="201613"/>
            <a:ext cx="7723187" cy="576262"/>
          </a:xfrm>
        </p:spPr>
        <p:txBody>
          <a:bodyPr/>
          <a:lstStyle/>
          <a:p>
            <a:pPr eaLnBrk="1" hangingPunct="1"/>
            <a:r>
              <a:rPr lang="en-US" altLang="en-US"/>
              <a:t>Priority Scheduling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7308927-1623-FD23-FD1E-D0A31E9C97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233488"/>
            <a:ext cx="7423150" cy="4530725"/>
          </a:xfrm>
        </p:spPr>
        <p:txBody>
          <a:bodyPr/>
          <a:lstStyle/>
          <a:p>
            <a:r>
              <a:rPr lang="en-US" altLang="en-US"/>
              <a:t>A priority number (integer) is associated with each process</a:t>
            </a:r>
          </a:p>
          <a:p>
            <a:endParaRPr lang="en-US" altLang="en-US" sz="800"/>
          </a:p>
          <a:p>
            <a:r>
              <a:rPr lang="en-US" altLang="en-US"/>
              <a:t>The CPU is allocated to the process with the highest priority (smallest integer </a:t>
            </a:r>
            <a:r>
              <a:rPr lang="en-US" altLang="en-US">
                <a:sym typeface="Symbol" panose="05050102010706020507" pitchFamily="18" charset="2"/>
              </a:rPr>
              <a:t> highest priority)</a:t>
            </a:r>
          </a:p>
          <a:p>
            <a:pPr lvl="1"/>
            <a:r>
              <a:rPr lang="en-US" altLang="en-US"/>
              <a:t>Preemptive</a:t>
            </a:r>
          </a:p>
          <a:p>
            <a:pPr lvl="1"/>
            <a:r>
              <a:rPr lang="en-US" altLang="en-US"/>
              <a:t>Nonpreemptive</a:t>
            </a:r>
          </a:p>
          <a:p>
            <a:pPr lvl="1"/>
            <a:endParaRPr lang="en-US" altLang="en-US" sz="800"/>
          </a:p>
          <a:p>
            <a:r>
              <a:rPr lang="en-US" altLang="en-US"/>
              <a:t>SJF is priority scheduling where priority is the inverse of predicted next CPU burst time</a:t>
            </a:r>
          </a:p>
          <a:p>
            <a:endParaRPr lang="en-US" altLang="en-US" sz="800"/>
          </a:p>
          <a:p>
            <a:r>
              <a:rPr lang="en-US" altLang="en-US"/>
              <a:t>Problem </a:t>
            </a:r>
            <a:r>
              <a:rPr lang="en-US" altLang="en-US">
                <a:sym typeface="Symbol" panose="05050102010706020507" pitchFamily="18" charset="2"/>
              </a:rPr>
              <a:t> </a:t>
            </a:r>
            <a:r>
              <a:rPr lang="en-US" altLang="en-US" b="1">
                <a:solidFill>
                  <a:srgbClr val="3366FF"/>
                </a:solidFill>
                <a:sym typeface="Symbol" panose="05050102010706020507" pitchFamily="18" charset="2"/>
              </a:rPr>
              <a:t>Starvation</a:t>
            </a:r>
            <a:r>
              <a:rPr lang="en-US" altLang="en-US" b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– low priority processes may never execute</a:t>
            </a:r>
          </a:p>
          <a:p>
            <a:endParaRPr lang="en-US" altLang="en-US" sz="800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Solution  </a:t>
            </a:r>
            <a:r>
              <a:rPr lang="en-US" altLang="en-US" b="1">
                <a:solidFill>
                  <a:srgbClr val="3366FF"/>
                </a:solidFill>
                <a:sym typeface="Symbol" panose="05050102010706020507" pitchFamily="18" charset="2"/>
              </a:rPr>
              <a:t>Aging</a:t>
            </a:r>
            <a:r>
              <a:rPr lang="en-US" altLang="en-US" b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– as time progresses increase the priority of the process</a:t>
            </a:r>
          </a:p>
          <a:p>
            <a:pPr>
              <a:buFont typeface="Monotype Sorts" pitchFamily="-84" charset="2"/>
              <a:buNone/>
            </a:pPr>
            <a:endParaRPr lang="en-US" altLang="en-US" b="1">
              <a:solidFill>
                <a:srgbClr val="3366FF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89336D7-B37C-8D67-C70B-CFD1B9654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6525" y="201613"/>
            <a:ext cx="7280275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 of Priority Scheduling</a:t>
            </a:r>
          </a:p>
        </p:txBody>
      </p:sp>
      <p:sp>
        <p:nvSpPr>
          <p:cNvPr id="44035" name="Rectangle 36">
            <a:extLst>
              <a:ext uri="{FF2B5EF4-FFF2-40B4-BE49-F238E27FC236}">
                <a16:creationId xmlns:a16="http://schemas.microsoft.com/office/drawing/2014/main" id="{8141F0FD-F371-C958-156B-CABA84EF7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337550" cy="4887912"/>
          </a:xfrm>
          <a:noFill/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        </a:t>
            </a:r>
            <a:r>
              <a:rPr lang="en-US" altLang="en-US" u="sng" dirty="0" err="1"/>
              <a:t>Process</a:t>
            </a:r>
            <a:r>
              <a:rPr lang="en-US" altLang="en-US" u="sng" dirty="0" err="1">
                <a:solidFill>
                  <a:schemeClr val="bg1"/>
                </a:solidFill>
              </a:rPr>
              <a:t>A</a:t>
            </a:r>
            <a:r>
              <a:rPr lang="en-US" altLang="en-US" u="sng" dirty="0">
                <a:solidFill>
                  <a:schemeClr val="bg1"/>
                </a:solidFill>
              </a:rPr>
              <a:t>	</a:t>
            </a:r>
            <a:r>
              <a:rPr lang="en-US" altLang="en-US" u="sng" dirty="0" err="1">
                <a:solidFill>
                  <a:schemeClr val="bg1"/>
                </a:solidFill>
              </a:rPr>
              <a:t>arri</a:t>
            </a:r>
            <a:r>
              <a:rPr lang="en-US" altLang="en-US" u="sng" dirty="0">
                <a:solidFill>
                  <a:schemeClr val="bg1"/>
                </a:solidFill>
              </a:rPr>
              <a:t> </a:t>
            </a:r>
            <a:r>
              <a:rPr lang="en-US" altLang="en-US" u="sng" dirty="0"/>
              <a:t>Burst </a:t>
            </a:r>
            <a:r>
              <a:rPr lang="en-US" altLang="en-US" u="sng" dirty="0" err="1"/>
              <a:t>Time</a:t>
            </a:r>
            <a:r>
              <a:rPr lang="en-US" altLang="en-US" u="sng" dirty="0" err="1">
                <a:solidFill>
                  <a:schemeClr val="bg1"/>
                </a:solidFill>
              </a:rPr>
              <a:t>T</a:t>
            </a:r>
            <a:r>
              <a:rPr lang="en-US" altLang="en-US" dirty="0"/>
              <a:t>	</a:t>
            </a:r>
            <a:r>
              <a:rPr lang="en-US" altLang="en-US" u="sng" dirty="0"/>
              <a:t>Priority</a:t>
            </a: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1</a:t>
            </a:r>
            <a:r>
              <a:rPr lang="en-US" altLang="en-US" dirty="0">
                <a:solidFill>
                  <a:srgbClr val="000000"/>
                </a:solidFill>
              </a:rPr>
              <a:t>1</a:t>
            </a:r>
            <a:r>
              <a:rPr lang="en-US" altLang="en-US" dirty="0"/>
              <a:t>	3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 </a:t>
            </a:r>
            <a:r>
              <a:rPr lang="en-US" altLang="en-US" i="1" baseline="-25000"/>
              <a:t>	</a:t>
            </a:r>
            <a:r>
              <a:rPr lang="en-US" altLang="en-US">
                <a:solidFill>
                  <a:srgbClr val="000000"/>
                </a:solidFill>
              </a:rPr>
              <a:t>5</a:t>
            </a:r>
            <a:r>
              <a:rPr lang="en-US" altLang="en-US" dirty="0"/>
              <a:t>	1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2</a:t>
            </a:r>
            <a:r>
              <a:rPr lang="en-US" altLang="en-US" dirty="0"/>
              <a:t>	4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4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1</a:t>
            </a:r>
            <a:r>
              <a:rPr lang="en-US" altLang="en-US" dirty="0"/>
              <a:t>	5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baseline="-25000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Priority scheduling Gantt Chart</a:t>
            </a:r>
          </a:p>
          <a:p>
            <a:pPr marL="0" indent="0"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Average waiting time = 8.2 msec</a:t>
            </a:r>
            <a:endParaRPr lang="en-US" altLang="en-US" i="1" baseline="-25000" dirty="0"/>
          </a:p>
        </p:txBody>
      </p:sp>
      <p:pic>
        <p:nvPicPr>
          <p:cNvPr id="44036" name="Picture 1">
            <a:extLst>
              <a:ext uri="{FF2B5EF4-FFF2-40B4-BE49-F238E27FC236}">
                <a16:creationId xmlns:a16="http://schemas.microsoft.com/office/drawing/2014/main" id="{1AFE5A21-F7A6-B683-00DC-12BD5C62D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343400"/>
            <a:ext cx="605790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BE71B23-26F0-DE83-6457-E811F77CDB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Round Robin (RR)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C6A393C-5EB8-0B41-2B8E-2A2C88D0BE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5998" y="1236234"/>
            <a:ext cx="7810801" cy="4483100"/>
          </a:xfrm>
        </p:spPr>
        <p:txBody>
          <a:bodyPr/>
          <a:lstStyle/>
          <a:p>
            <a:r>
              <a:rPr lang="en-US" b="1" dirty="0"/>
              <a:t>Fairness and Responsiveness:</a:t>
            </a:r>
            <a:r>
              <a:rPr lang="en-US" dirty="0"/>
              <a:t> Unlike other scheduling, Round Robin ensures that every process gets an equal share of the CPU. </a:t>
            </a:r>
          </a:p>
          <a:p>
            <a:pPr lvl="1"/>
            <a:r>
              <a:rPr lang="en-US" dirty="0"/>
              <a:t>Avoids the scenario where long processes or low-priority tasks are left waiting for a long time </a:t>
            </a:r>
          </a:p>
          <a:p>
            <a:pPr lvl="1"/>
            <a:r>
              <a:rPr lang="en-US" dirty="0"/>
              <a:t>Ensures improved responsiveness—an essential feature in time-sharing systems.</a:t>
            </a:r>
          </a:p>
          <a:p>
            <a:r>
              <a:rPr lang="en-US" b="1" dirty="0"/>
              <a:t>Avoiding Starvation:</a:t>
            </a:r>
            <a:r>
              <a:rPr lang="en-US" dirty="0"/>
              <a:t> In Priority Scheduling, low-priority processes may suffer from starvation. 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16925-EA8A-6856-DB8A-730E87BA8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74AC287-AACA-9927-33BA-80C3C0B4C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Round Robin (RR)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A97609A-DE58-0E50-DA08-45D1C33E0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5998" y="1236234"/>
            <a:ext cx="7810801" cy="4483100"/>
          </a:xfrm>
        </p:spPr>
        <p:txBody>
          <a:bodyPr/>
          <a:lstStyle/>
          <a:p>
            <a:r>
              <a:rPr lang="en-US" altLang="en-US" dirty="0"/>
              <a:t>Each process gets </a:t>
            </a:r>
            <a:r>
              <a:rPr lang="en-US" altLang="en-US" b="1" dirty="0"/>
              <a:t>a small unit of CPU time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time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3366FF"/>
                </a:solidFill>
              </a:rPr>
              <a:t>quantum</a:t>
            </a:r>
            <a:r>
              <a:rPr lang="en-US" altLang="en-US" b="1" dirty="0"/>
              <a:t> </a:t>
            </a:r>
            <a:r>
              <a:rPr lang="en-US" altLang="en-US" i="1" dirty="0"/>
              <a:t>q</a:t>
            </a:r>
            <a:r>
              <a:rPr lang="en-US" altLang="en-US" dirty="0"/>
              <a:t>), usually 10-100 milliseconds.  After this time has elapsed, the process is </a:t>
            </a:r>
            <a:r>
              <a:rPr lang="en-US" altLang="en-US" b="1" dirty="0"/>
              <a:t>preempted</a:t>
            </a:r>
            <a:r>
              <a:rPr lang="en-US" altLang="en-US" dirty="0"/>
              <a:t> and </a:t>
            </a:r>
            <a:r>
              <a:rPr lang="en-US" altLang="en-US" b="1" dirty="0"/>
              <a:t>added to the end of the ready queue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If there are </a:t>
            </a:r>
            <a:r>
              <a:rPr lang="en-US" altLang="en-US" i="1" dirty="0"/>
              <a:t>n</a:t>
            </a:r>
            <a:r>
              <a:rPr lang="en-US" altLang="en-US" dirty="0"/>
              <a:t> processes in the ready queue and the time quantum is </a:t>
            </a:r>
            <a:r>
              <a:rPr lang="en-US" altLang="en-US" i="1" dirty="0"/>
              <a:t>q</a:t>
            </a:r>
            <a:r>
              <a:rPr lang="en-US" altLang="en-US" dirty="0"/>
              <a:t>, then each process gets 1/</a:t>
            </a:r>
            <a:r>
              <a:rPr lang="en-US" altLang="en-US" i="1" dirty="0"/>
              <a:t>n</a:t>
            </a:r>
            <a:r>
              <a:rPr lang="en-US" altLang="en-US" dirty="0"/>
              <a:t> of the CPU time in chunks of at most </a:t>
            </a:r>
            <a:r>
              <a:rPr lang="en-US" altLang="en-US" i="1" dirty="0"/>
              <a:t>q</a:t>
            </a:r>
            <a:r>
              <a:rPr lang="en-US" altLang="en-US" dirty="0"/>
              <a:t> time units at once.  No process waits more than (</a:t>
            </a:r>
            <a:r>
              <a:rPr lang="en-US" altLang="en-US" i="1" dirty="0"/>
              <a:t>n</a:t>
            </a:r>
            <a:r>
              <a:rPr lang="en-US" altLang="en-US" dirty="0"/>
              <a:t>-1)</a:t>
            </a:r>
            <a:r>
              <a:rPr lang="en-US" altLang="en-US" i="1" dirty="0"/>
              <a:t>q </a:t>
            </a:r>
            <a:r>
              <a:rPr lang="en-US" altLang="en-US" dirty="0"/>
              <a:t>time units.</a:t>
            </a:r>
          </a:p>
          <a:p>
            <a:r>
              <a:rPr lang="en-US" altLang="en-US" dirty="0"/>
              <a:t>Timer interrupts every quantum to schedule next process</a:t>
            </a:r>
          </a:p>
          <a:p>
            <a:r>
              <a:rPr lang="en-US" altLang="en-US" dirty="0"/>
              <a:t>Performance</a:t>
            </a:r>
          </a:p>
          <a:p>
            <a:pPr lvl="1"/>
            <a:r>
              <a:rPr lang="en-US" altLang="en-US" i="1" dirty="0"/>
              <a:t>q</a:t>
            </a:r>
            <a:r>
              <a:rPr lang="en-US" altLang="en-US" dirty="0"/>
              <a:t> large </a:t>
            </a:r>
            <a:r>
              <a:rPr lang="en-US" altLang="en-US" dirty="0">
                <a:sym typeface="Symbol" panose="05050102010706020507" pitchFamily="18" charset="2"/>
              </a:rPr>
              <a:t> FIFO (Example)</a:t>
            </a:r>
          </a:p>
          <a:p>
            <a:pPr lvl="1"/>
            <a:r>
              <a:rPr lang="en-US" altLang="en-US" i="1" dirty="0">
                <a:sym typeface="Symbol" panose="05050102010706020507" pitchFamily="18" charset="2"/>
              </a:rPr>
              <a:t>q </a:t>
            </a:r>
            <a:r>
              <a:rPr lang="en-US" altLang="en-US" dirty="0">
                <a:sym typeface="Symbol" panose="05050102010706020507" pitchFamily="18" charset="2"/>
              </a:rPr>
              <a:t>small  </a:t>
            </a:r>
            <a:r>
              <a:rPr lang="en-US" altLang="en-US" i="1" dirty="0">
                <a:sym typeface="Symbol" panose="05050102010706020507" pitchFamily="18" charset="2"/>
              </a:rPr>
              <a:t>q </a:t>
            </a:r>
            <a:r>
              <a:rPr lang="en-US" altLang="en-US" dirty="0">
                <a:sym typeface="Symbol" panose="05050102010706020507" pitchFamily="18" charset="2"/>
              </a:rPr>
              <a:t>must be large with respect to context switch, otherwise overhead is too high</a:t>
            </a:r>
          </a:p>
        </p:txBody>
      </p:sp>
    </p:spTree>
    <p:extLst>
      <p:ext uri="{BB962C8B-B14F-4D97-AF65-F5344CB8AC3E}">
        <p14:creationId xmlns:p14="http://schemas.microsoft.com/office/powerpoint/2010/main" val="1191098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9C21500-9DF0-FC35-4346-C629CF13C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3625" y="182563"/>
            <a:ext cx="7829550" cy="525462"/>
          </a:xfrm>
        </p:spPr>
        <p:txBody>
          <a:bodyPr/>
          <a:lstStyle/>
          <a:p>
            <a:pPr eaLnBrk="1" hangingPunct="1"/>
            <a:r>
              <a:rPr lang="en-US" altLang="en-US" sz="2800"/>
              <a:t>Time Quantum and Context Switch Time</a:t>
            </a:r>
          </a:p>
        </p:txBody>
      </p:sp>
      <p:pic>
        <p:nvPicPr>
          <p:cNvPr id="50179" name="Picture 7">
            <a:extLst>
              <a:ext uri="{FF2B5EF4-FFF2-40B4-BE49-F238E27FC236}">
                <a16:creationId xmlns:a16="http://schemas.microsoft.com/office/drawing/2014/main" id="{68CE8594-6B33-6ABB-BE7A-777AD58F5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9388"/>
            <a:ext cx="6527800" cy="290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7F80018-E88B-0C52-7217-9FC0F8C40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8900" y="139700"/>
            <a:ext cx="7750175" cy="647700"/>
          </a:xfrm>
        </p:spPr>
        <p:txBody>
          <a:bodyPr/>
          <a:lstStyle/>
          <a:p>
            <a:pPr eaLnBrk="1" hangingPunct="1"/>
            <a:r>
              <a:rPr lang="en-US" altLang="en-US"/>
              <a:t>Example of RR with Time Quantum = 4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B9A10F1-4817-737F-A602-2E021A952C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088" y="1193800"/>
            <a:ext cx="7351712" cy="44831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/>
              <a:t>		</a:t>
            </a:r>
            <a:r>
              <a:rPr lang="en-US" altLang="en-US" u="sng"/>
              <a:t>Process</a:t>
            </a:r>
            <a:r>
              <a:rPr lang="en-US" altLang="en-US"/>
              <a:t>	</a:t>
            </a:r>
            <a:r>
              <a:rPr lang="en-US" altLang="en-US" u="sng"/>
              <a:t>Burst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i="1"/>
              <a:t>		P</a:t>
            </a:r>
            <a:r>
              <a:rPr lang="en-US" altLang="en-US" i="1" baseline="-25000"/>
              <a:t>1	</a:t>
            </a:r>
            <a:r>
              <a:rPr lang="en-US" altLang="en-US"/>
              <a:t>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2	 </a:t>
            </a:r>
            <a:r>
              <a:rPr lang="en-US" altLang="en-US"/>
              <a:t>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3	</a:t>
            </a:r>
            <a:r>
              <a:rPr lang="en-US" altLang="en-US"/>
              <a:t>3	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/>
              <a:t>The Gantt chart is: 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/>
              <a:t>Typically, higher average turnaround than SJF, but better </a:t>
            </a:r>
            <a:r>
              <a:rPr lang="en-US" altLang="en-US" b="1" i="1"/>
              <a:t>response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/>
              <a:t>q should be large compared to context switch time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/>
              <a:t>q usually 10ms to 100ms, context switch &lt; 10 usec</a:t>
            </a:r>
          </a:p>
        </p:txBody>
      </p:sp>
      <p:pic>
        <p:nvPicPr>
          <p:cNvPr id="48132" name="Picture 1">
            <a:extLst>
              <a:ext uri="{FF2B5EF4-FFF2-40B4-BE49-F238E27FC236}">
                <a16:creationId xmlns:a16="http://schemas.microsoft.com/office/drawing/2014/main" id="{63567B01-12C5-F876-0164-394A97F08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3227388"/>
            <a:ext cx="6770687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D0FE09E-5E85-9172-E227-250991907B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47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CPU Scheduling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631E5A7-1964-5441-3278-4AA52C2871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274763"/>
            <a:ext cx="7618413" cy="5057775"/>
          </a:xfrm>
        </p:spPr>
        <p:txBody>
          <a:bodyPr/>
          <a:lstStyle/>
          <a:p>
            <a:r>
              <a:rPr lang="en-US" altLang="en-US" dirty="0"/>
              <a:t>In a single-processor system, only one process can run at a time</a:t>
            </a:r>
          </a:p>
          <a:p>
            <a:pPr lvl="1"/>
            <a:r>
              <a:rPr lang="en-US" altLang="en-US" dirty="0"/>
              <a:t>Any others </a:t>
            </a:r>
            <a:r>
              <a:rPr lang="en-US" altLang="en-US" b="1" dirty="0">
                <a:solidFill>
                  <a:srgbClr val="FF0000"/>
                </a:solidFill>
              </a:rPr>
              <a:t>must wait until </a:t>
            </a:r>
            <a:r>
              <a:rPr lang="en-US" altLang="en-US" dirty="0"/>
              <a:t>the CPU </a:t>
            </a:r>
            <a:r>
              <a:rPr lang="en-US" altLang="en-US"/>
              <a:t>is </a:t>
            </a:r>
            <a:r>
              <a:rPr lang="en-US" altLang="en-US" b="1">
                <a:solidFill>
                  <a:srgbClr val="FF0000"/>
                </a:solidFill>
              </a:rPr>
              <a:t>free</a:t>
            </a:r>
            <a:endParaRPr lang="en-US" altLang="en-US" dirty="0"/>
          </a:p>
          <a:p>
            <a:r>
              <a:rPr lang="en-US" altLang="en-US" dirty="0"/>
              <a:t>The objective of multi-programming is to have some process running at all times, </a:t>
            </a:r>
            <a:r>
              <a:rPr lang="en-US" altLang="en-US" u="sng" dirty="0"/>
              <a:t>to maximize CPU utilization.</a:t>
            </a:r>
          </a:p>
          <a:p>
            <a:r>
              <a:rPr lang="en-US" altLang="en-US" dirty="0"/>
              <a:t>A process is executed until it must wait, typically for the completion of some I/O request.</a:t>
            </a:r>
          </a:p>
          <a:p>
            <a:r>
              <a:rPr lang="en-US" altLang="en-US" u="sng" dirty="0"/>
              <a:t>During I/O request the CPU sits idle.</a:t>
            </a:r>
            <a:r>
              <a:rPr lang="en-US" altLang="en-US" dirty="0"/>
              <a:t> All the waiting time is wasted; no useful work is completed.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With multi-programming, we try to </a:t>
            </a:r>
            <a:r>
              <a:rPr lang="en-US" altLang="en-US" b="1" dirty="0">
                <a:solidFill>
                  <a:srgbClr val="00B050"/>
                </a:solidFill>
              </a:rPr>
              <a:t>use</a:t>
            </a:r>
            <a:r>
              <a:rPr lang="en-US" altLang="en-US" dirty="0"/>
              <a:t> this </a:t>
            </a:r>
            <a:r>
              <a:rPr lang="en-US" altLang="en-US" b="1" dirty="0">
                <a:solidFill>
                  <a:srgbClr val="00B050"/>
                </a:solidFill>
              </a:rPr>
              <a:t>time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B050"/>
                </a:solidFill>
              </a:rPr>
              <a:t>productively</a:t>
            </a:r>
          </a:p>
          <a:p>
            <a:pPr lvl="1"/>
            <a:r>
              <a:rPr lang="en-US" altLang="en-US" dirty="0"/>
              <a:t>When one process has to wait, the OS takes the CPU away from that process and gives the CPU to another process and this pattern continues.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7F80018-E88B-0C52-7217-9FC0F8C40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8900" y="139700"/>
            <a:ext cx="7750175" cy="647700"/>
          </a:xfrm>
        </p:spPr>
        <p:txBody>
          <a:bodyPr/>
          <a:lstStyle/>
          <a:p>
            <a:pPr eaLnBrk="1" hangingPunct="1"/>
            <a:r>
              <a:rPr lang="en-US" altLang="en-US"/>
              <a:t>Example of RR with Time Quantum = 4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B9A10F1-4817-737F-A602-2E021A952C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088" y="1193800"/>
            <a:ext cx="7351712" cy="44831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35B9D-9073-F74A-02C1-C93740208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1689"/>
            <a:ext cx="9144000" cy="495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67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8C71035-2C47-71A1-F2F3-FECAA6302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3138" y="153988"/>
            <a:ext cx="7713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Multilevel Queue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858AB7E-760B-8543-220E-D7890B19C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4550" y="1068388"/>
            <a:ext cx="7809748" cy="5221287"/>
          </a:xfrm>
        </p:spPr>
        <p:txBody>
          <a:bodyPr/>
          <a:lstStyle/>
          <a:p>
            <a:r>
              <a:rPr lang="en-US" altLang="en-US" b="1" dirty="0"/>
              <a:t>Ready queue </a:t>
            </a:r>
            <a:r>
              <a:rPr lang="en-US" altLang="en-US" dirty="0"/>
              <a:t>is </a:t>
            </a:r>
            <a:r>
              <a:rPr lang="en-US" altLang="en-US" b="1" dirty="0"/>
              <a:t>partitioned</a:t>
            </a:r>
            <a:r>
              <a:rPr lang="en-US" altLang="en-US" dirty="0"/>
              <a:t> into separate queues, </a:t>
            </a:r>
            <a:r>
              <a:rPr lang="en-US" altLang="en-US" dirty="0" err="1"/>
              <a:t>eg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foreground</a:t>
            </a:r>
            <a:r>
              <a:rPr lang="en-US" altLang="en-US" dirty="0"/>
              <a:t> (interactive)</a:t>
            </a:r>
          </a:p>
          <a:p>
            <a:pPr lvl="1"/>
            <a:r>
              <a:rPr lang="en-US" altLang="en-US" b="1" dirty="0">
                <a:solidFill>
                  <a:srgbClr val="3366FF"/>
                </a:solidFill>
              </a:rPr>
              <a:t>background</a:t>
            </a:r>
            <a:r>
              <a:rPr lang="en-US" altLang="en-US" dirty="0"/>
              <a:t> (batch)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Each queue has its own scheduling algorithm:</a:t>
            </a:r>
          </a:p>
          <a:p>
            <a:pPr lvl="1"/>
            <a:r>
              <a:rPr lang="en-US" altLang="en-US" dirty="0"/>
              <a:t>foreground – RR</a:t>
            </a:r>
          </a:p>
          <a:p>
            <a:pPr lvl="1"/>
            <a:r>
              <a:rPr lang="en-US" altLang="en-US" dirty="0"/>
              <a:t>background – FCFS</a:t>
            </a:r>
          </a:p>
          <a:p>
            <a:r>
              <a:rPr lang="en-US" altLang="en-US" dirty="0"/>
              <a:t>The </a:t>
            </a:r>
            <a:r>
              <a:rPr lang="en-US" altLang="en-US" b="1" dirty="0"/>
              <a:t>scheduling</a:t>
            </a:r>
            <a:r>
              <a:rPr lang="en-US" altLang="en-US" dirty="0"/>
              <a:t> will </a:t>
            </a:r>
            <a:r>
              <a:rPr lang="en-US" altLang="en-US" b="1" dirty="0"/>
              <a:t>take place </a:t>
            </a:r>
            <a:r>
              <a:rPr lang="en-US" altLang="en-US" b="1" dirty="0">
                <a:solidFill>
                  <a:srgbClr val="FF0000"/>
                </a:solidFill>
              </a:rPr>
              <a:t>within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FF0000"/>
                </a:solidFill>
              </a:rPr>
              <a:t>among</a:t>
            </a:r>
            <a:r>
              <a:rPr lang="en-US" altLang="en-US" dirty="0"/>
              <a:t> the </a:t>
            </a:r>
            <a:r>
              <a:rPr lang="en-US" altLang="en-US" b="1" dirty="0"/>
              <a:t>queues</a:t>
            </a:r>
            <a:endParaRPr lang="en-US" altLang="en-US" sz="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66280-35F1-C70F-F359-6C790505A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437" y="2385938"/>
            <a:ext cx="6396466" cy="154501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8C71035-2C47-71A1-F2F3-FECAA6302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3138" y="153988"/>
            <a:ext cx="7713662" cy="576262"/>
          </a:xfrm>
        </p:spPr>
        <p:txBody>
          <a:bodyPr/>
          <a:lstStyle/>
          <a:p>
            <a:pPr eaLnBrk="1" hangingPunct="1"/>
            <a:r>
              <a:rPr lang="en-US" altLang="en-US"/>
              <a:t>Multilevel Queue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858AB7E-760B-8543-220E-D7890B19C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4550" y="1068388"/>
            <a:ext cx="7809748" cy="5221287"/>
          </a:xfrm>
        </p:spPr>
        <p:txBody>
          <a:bodyPr/>
          <a:lstStyle/>
          <a:p>
            <a:r>
              <a:rPr lang="en-US" altLang="en-US" dirty="0"/>
              <a:t>Scheduling must be done </a:t>
            </a:r>
            <a:r>
              <a:rPr lang="en-US" altLang="en-US" b="1" dirty="0"/>
              <a:t>between/among</a:t>
            </a:r>
            <a:r>
              <a:rPr lang="en-US" altLang="en-US" dirty="0"/>
              <a:t> the queues:</a:t>
            </a:r>
          </a:p>
          <a:p>
            <a:pPr lvl="1"/>
            <a:r>
              <a:rPr lang="en-US" altLang="en-US" dirty="0"/>
              <a:t>Fixed priority scheduling; (i.e., serve all from foreground then from background).  Possibility of </a:t>
            </a:r>
            <a:r>
              <a:rPr lang="en-US" altLang="en-US" b="1" dirty="0"/>
              <a:t>starvation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Time slice – each queue gets a certain amount of CPU time which it can schedule amongst its processes; i.e., 80% to foreground in RR</a:t>
            </a:r>
          </a:p>
          <a:p>
            <a:pPr lvl="1"/>
            <a:r>
              <a:rPr lang="en-US" altLang="en-US" dirty="0"/>
              <a:t>20% to background in FCFS </a:t>
            </a:r>
          </a:p>
        </p:txBody>
      </p:sp>
    </p:spTree>
    <p:extLst>
      <p:ext uri="{BB962C8B-B14F-4D97-AF65-F5344CB8AC3E}">
        <p14:creationId xmlns:p14="http://schemas.microsoft.com/office/powerpoint/2010/main" val="681282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E6850CC-D530-2346-2472-A9879DDE91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0613" y="188913"/>
            <a:ext cx="7596187" cy="576262"/>
          </a:xfrm>
        </p:spPr>
        <p:txBody>
          <a:bodyPr/>
          <a:lstStyle/>
          <a:p>
            <a:pPr eaLnBrk="1" hangingPunct="1"/>
            <a:r>
              <a:rPr lang="en-US" altLang="en-US"/>
              <a:t>Multilevel Queue Scheduling</a:t>
            </a:r>
          </a:p>
        </p:txBody>
      </p:sp>
      <p:pic>
        <p:nvPicPr>
          <p:cNvPr id="56323" name="Picture 4" descr="5">
            <a:extLst>
              <a:ext uri="{FF2B5EF4-FFF2-40B4-BE49-F238E27FC236}">
                <a16:creationId xmlns:a16="http://schemas.microsoft.com/office/drawing/2014/main" id="{B7270E58-8946-E851-9912-F228E842F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1466850"/>
            <a:ext cx="66865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DCDCEFAE-EBB2-43BF-682D-3DA617C98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239713"/>
            <a:ext cx="8026400" cy="576262"/>
          </a:xfrm>
        </p:spPr>
        <p:txBody>
          <a:bodyPr/>
          <a:lstStyle/>
          <a:p>
            <a:pPr eaLnBrk="1" hangingPunct="1"/>
            <a:r>
              <a:rPr lang="en-US" altLang="en-US"/>
              <a:t>Multilevel Feedback Queue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0892649-16EB-C2DA-6F38-ADFB8077AD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9488" y="1468438"/>
            <a:ext cx="7648808" cy="4483100"/>
          </a:xfrm>
        </p:spPr>
        <p:txBody>
          <a:bodyPr/>
          <a:lstStyle/>
          <a:p>
            <a:r>
              <a:rPr lang="en-US" altLang="en-US" dirty="0"/>
              <a:t>A process can </a:t>
            </a:r>
            <a:r>
              <a:rPr lang="en-US" altLang="en-US" b="1" dirty="0"/>
              <a:t>move</a:t>
            </a:r>
            <a:r>
              <a:rPr lang="en-US" altLang="en-US" dirty="0"/>
              <a:t> between the </a:t>
            </a:r>
            <a:r>
              <a:rPr lang="en-US" altLang="en-US" b="1" dirty="0"/>
              <a:t>various queues</a:t>
            </a:r>
            <a:r>
              <a:rPr lang="en-US" altLang="en-US" dirty="0"/>
              <a:t>; aging can be implemented this way</a:t>
            </a:r>
          </a:p>
          <a:p>
            <a:r>
              <a:rPr lang="en-US" altLang="en-US" dirty="0"/>
              <a:t>Multilevel-feedback-queue scheduler defined by the following parameters:</a:t>
            </a:r>
          </a:p>
          <a:p>
            <a:pPr lvl="1"/>
            <a:r>
              <a:rPr lang="en-US" altLang="en-US" dirty="0"/>
              <a:t>number of queues</a:t>
            </a:r>
          </a:p>
          <a:p>
            <a:pPr lvl="1"/>
            <a:r>
              <a:rPr lang="en-US" altLang="en-US" dirty="0"/>
              <a:t>scheduling algorithms for each queue</a:t>
            </a:r>
          </a:p>
          <a:p>
            <a:pPr lvl="1"/>
            <a:r>
              <a:rPr lang="en-US" altLang="en-US" dirty="0"/>
              <a:t>method used to determine when to upgrade a process</a:t>
            </a:r>
          </a:p>
          <a:p>
            <a:pPr lvl="1"/>
            <a:r>
              <a:rPr lang="en-US" altLang="en-US" dirty="0"/>
              <a:t>method used to determine when to demote a process</a:t>
            </a:r>
          </a:p>
          <a:p>
            <a:pPr lvl="1"/>
            <a:r>
              <a:rPr lang="en-US" altLang="en-US" dirty="0"/>
              <a:t>method used to determine which queue a process will enter when that process needs service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17A4616-70A2-B41B-275A-30C437E1E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50800"/>
            <a:ext cx="7710488" cy="679450"/>
          </a:xfrm>
        </p:spPr>
        <p:txBody>
          <a:bodyPr/>
          <a:lstStyle/>
          <a:p>
            <a:pPr eaLnBrk="1" hangingPunct="1"/>
            <a:r>
              <a:rPr lang="en-US" altLang="en-US"/>
              <a:t>Example of Multilevel Feedback Queue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ACA6300-95FA-3C37-052E-5422D58D6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4065588" cy="4530725"/>
          </a:xfrm>
        </p:spPr>
        <p:txBody>
          <a:bodyPr/>
          <a:lstStyle/>
          <a:p>
            <a:r>
              <a:rPr lang="en-US" altLang="en-US" dirty="0"/>
              <a:t>Three queues: </a:t>
            </a:r>
          </a:p>
          <a:p>
            <a:pPr lvl="1"/>
            <a:r>
              <a:rPr lang="en-US" altLang="en-US" sz="1400" i="1" dirty="0"/>
              <a:t>Q</a:t>
            </a:r>
            <a:r>
              <a:rPr lang="en-US" altLang="en-US" sz="1400" baseline="-25000" dirty="0"/>
              <a:t>0</a:t>
            </a:r>
            <a:r>
              <a:rPr lang="en-US" altLang="en-US" sz="1400" dirty="0"/>
              <a:t> – RR with time quantum 8 milliseconds</a:t>
            </a:r>
          </a:p>
          <a:p>
            <a:pPr lvl="1"/>
            <a:r>
              <a:rPr lang="en-US" altLang="en-US" sz="1400" i="1" dirty="0"/>
              <a:t>Q</a:t>
            </a:r>
            <a:r>
              <a:rPr lang="en-US" altLang="en-US" sz="1400" baseline="-25000" dirty="0"/>
              <a:t>1</a:t>
            </a:r>
            <a:r>
              <a:rPr lang="en-US" altLang="en-US" sz="1400" dirty="0"/>
              <a:t> – RR time quantum 16 milliseconds</a:t>
            </a:r>
          </a:p>
          <a:p>
            <a:pPr lvl="1"/>
            <a:r>
              <a:rPr lang="en-US" altLang="en-US" sz="1400" i="1" dirty="0"/>
              <a:t>Q</a:t>
            </a:r>
            <a:r>
              <a:rPr lang="en-US" altLang="en-US" sz="1400" baseline="-25000" dirty="0"/>
              <a:t>2</a:t>
            </a:r>
            <a:r>
              <a:rPr lang="en-US" altLang="en-US" sz="1400" dirty="0"/>
              <a:t> – FCFS</a:t>
            </a:r>
          </a:p>
          <a:p>
            <a:pPr lvl="1"/>
            <a:endParaRPr lang="en-US" altLang="en-US" sz="1400" dirty="0"/>
          </a:p>
          <a:p>
            <a:r>
              <a:rPr lang="en-US" altLang="en-US" dirty="0"/>
              <a:t>Scheduling</a:t>
            </a:r>
          </a:p>
          <a:p>
            <a:pPr lvl="1"/>
            <a:r>
              <a:rPr lang="en-US" altLang="en-US" sz="1400" dirty="0"/>
              <a:t>A new job enters queue </a:t>
            </a:r>
            <a:r>
              <a:rPr lang="en-US" altLang="en-US" sz="1400" i="1" dirty="0"/>
              <a:t>Q</a:t>
            </a:r>
            <a:r>
              <a:rPr lang="en-US" altLang="en-US" sz="1400" i="1" baseline="-25000" dirty="0"/>
              <a:t>0</a:t>
            </a:r>
            <a:r>
              <a:rPr lang="en-US" altLang="en-US" sz="1400" i="1" dirty="0"/>
              <a:t> </a:t>
            </a:r>
            <a:r>
              <a:rPr lang="en-US" altLang="en-US" sz="1400" dirty="0"/>
              <a:t>which is served</a:t>
            </a:r>
            <a:r>
              <a:rPr lang="en-US" altLang="en-US" sz="1400" i="1" dirty="0"/>
              <a:t> </a:t>
            </a:r>
            <a:r>
              <a:rPr lang="en-US" altLang="en-US" sz="1400" dirty="0"/>
              <a:t>RR</a:t>
            </a:r>
          </a:p>
          <a:p>
            <a:pPr lvl="2"/>
            <a:r>
              <a:rPr lang="en-US" altLang="en-US" sz="1400" dirty="0"/>
              <a:t>When it gains CPU, job receives 8 milliseconds</a:t>
            </a:r>
          </a:p>
          <a:p>
            <a:pPr lvl="2"/>
            <a:r>
              <a:rPr lang="en-US" altLang="en-US" sz="1400" dirty="0"/>
              <a:t>If it does not finish in 8 milliseconds, job is moved to queue </a:t>
            </a:r>
            <a:r>
              <a:rPr lang="en-US" altLang="en-US" sz="1400" i="1" dirty="0"/>
              <a:t>Q</a:t>
            </a:r>
            <a:r>
              <a:rPr lang="en-US" altLang="en-US" sz="1400" baseline="-25000" dirty="0"/>
              <a:t>1</a:t>
            </a:r>
            <a:endParaRPr lang="en-US" altLang="en-US" sz="1400" dirty="0"/>
          </a:p>
          <a:p>
            <a:pPr lvl="1"/>
            <a:r>
              <a:rPr lang="en-US" altLang="en-US" sz="1400" dirty="0"/>
              <a:t>At </a:t>
            </a:r>
            <a:r>
              <a:rPr lang="en-US" altLang="en-US" sz="1400" i="1" dirty="0"/>
              <a:t>Q</a:t>
            </a:r>
            <a:r>
              <a:rPr lang="en-US" altLang="en-US" sz="1400" baseline="-25000" dirty="0"/>
              <a:t>1</a:t>
            </a:r>
            <a:r>
              <a:rPr lang="en-US" altLang="en-US" sz="1400" dirty="0"/>
              <a:t> job is again served FCFS and receives 16 additional milliseconds</a:t>
            </a:r>
          </a:p>
          <a:p>
            <a:pPr lvl="2"/>
            <a:r>
              <a:rPr lang="en-US" altLang="en-US" sz="1400" dirty="0"/>
              <a:t>If it still does not complete, it is preempted and moved to queue </a:t>
            </a:r>
            <a:r>
              <a:rPr lang="en-US" altLang="en-US" sz="1400" i="1" dirty="0"/>
              <a:t>Q</a:t>
            </a:r>
            <a:r>
              <a:rPr lang="en-US" altLang="en-US" sz="1400" baseline="-25000" dirty="0"/>
              <a:t>2</a:t>
            </a:r>
            <a:endParaRPr lang="en-US" altLang="en-US" sz="1400" dirty="0"/>
          </a:p>
        </p:txBody>
      </p:sp>
      <p:pic>
        <p:nvPicPr>
          <p:cNvPr id="60420" name="Picture 4" descr="5">
            <a:extLst>
              <a:ext uri="{FF2B5EF4-FFF2-40B4-BE49-F238E27FC236}">
                <a16:creationId xmlns:a16="http://schemas.microsoft.com/office/drawing/2014/main" id="{430A26CF-9CBD-A328-3E8C-24DD3BA30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2159000"/>
            <a:ext cx="3862388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A7C2B548-8085-C6E4-BC70-B0B5EB73B0B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C7172BE-3C27-7D67-5D12-4EBF6EC83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047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Basic Concepts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93DAA1B-2F4A-5C37-ADCA-E8D644773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274763"/>
            <a:ext cx="3978275" cy="5057775"/>
          </a:xfrm>
        </p:spPr>
        <p:txBody>
          <a:bodyPr/>
          <a:lstStyle/>
          <a:p>
            <a:r>
              <a:rPr lang="en-US" altLang="en-US"/>
              <a:t>CPU–I/O Burst Cycle – Process execution consists of a </a:t>
            </a:r>
            <a:r>
              <a:rPr lang="en-US" altLang="en-US" b="1">
                <a:solidFill>
                  <a:srgbClr val="3366FF"/>
                </a:solidFill>
              </a:rPr>
              <a:t>cycle</a:t>
            </a:r>
            <a:r>
              <a:rPr lang="en-US" altLang="en-US"/>
              <a:t> of </a:t>
            </a:r>
            <a:r>
              <a:rPr lang="en-US" altLang="en-US" u="sng"/>
              <a:t>CPU execution </a:t>
            </a:r>
            <a:r>
              <a:rPr lang="en-US" altLang="en-US"/>
              <a:t>and </a:t>
            </a:r>
            <a:r>
              <a:rPr lang="en-US" altLang="en-US" u="sng"/>
              <a:t>I/O wait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CPU burst: </a:t>
            </a:r>
            <a:r>
              <a:rPr lang="en-US" altLang="en-US" u="sng"/>
              <a:t>The time when the process is in CPU execution.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I/O burst: </a:t>
            </a:r>
            <a:r>
              <a:rPr lang="en-US" altLang="en-US" u="sng"/>
              <a:t>The time when the process is in I/O wait.</a:t>
            </a:r>
            <a:endParaRPr lang="en-US" altLang="en-US"/>
          </a:p>
          <a:p>
            <a:r>
              <a:rPr lang="en-US" altLang="en-US" b="1">
                <a:solidFill>
                  <a:srgbClr val="3366FF"/>
                </a:solidFill>
              </a:rPr>
              <a:t>CPU burst </a:t>
            </a:r>
            <a:r>
              <a:rPr lang="en-US" altLang="en-US"/>
              <a:t>followed by </a:t>
            </a:r>
            <a:r>
              <a:rPr lang="en-US" altLang="en-US" b="1">
                <a:solidFill>
                  <a:srgbClr val="3366FF"/>
                </a:solidFill>
              </a:rPr>
              <a:t>I/O burst</a:t>
            </a:r>
            <a:endParaRPr lang="en-US" altLang="en-US"/>
          </a:p>
          <a:p>
            <a:r>
              <a:rPr lang="en-US" altLang="en-US" u="sng"/>
              <a:t>CPU burst distribution </a:t>
            </a:r>
            <a:r>
              <a:rPr lang="en-US" altLang="en-US"/>
              <a:t>is of </a:t>
            </a:r>
            <a:r>
              <a:rPr lang="en-US" altLang="en-US" b="1"/>
              <a:t>main </a:t>
            </a:r>
            <a:r>
              <a:rPr lang="en-US" altLang="en-US"/>
              <a:t>concern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</p:txBody>
      </p:sp>
      <p:pic>
        <p:nvPicPr>
          <p:cNvPr id="9220" name="Picture 1" descr="6_01.pdf">
            <a:extLst>
              <a:ext uri="{FF2B5EF4-FFF2-40B4-BE49-F238E27FC236}">
                <a16:creationId xmlns:a16="http://schemas.microsoft.com/office/drawing/2014/main" id="{0E3D34BC-5413-F251-CCFC-87B92C5B6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1143000"/>
            <a:ext cx="2360613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CEA3CB2-B4FA-F75D-D65F-CCC2859C2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01613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Preemptive and Non-Preemptive Scheduling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D6C19B4-A46D-9A33-A469-691A6C796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1169988"/>
            <a:ext cx="7586663" cy="4786312"/>
          </a:xfrm>
        </p:spPr>
        <p:txBody>
          <a:bodyPr/>
          <a:lstStyle/>
          <a:p>
            <a:pPr marL="341313" indent="-341313"/>
            <a:r>
              <a:rPr lang="en-US" altLang="en-US" b="1">
                <a:solidFill>
                  <a:srgbClr val="3366FF"/>
                </a:solidFill>
              </a:rPr>
              <a:t>Short-term scheduler </a:t>
            </a:r>
            <a:r>
              <a:rPr lang="en-US" altLang="en-US"/>
              <a:t>Whenever the CPU becomes </a:t>
            </a:r>
            <a:r>
              <a:rPr lang="en-US" altLang="en-US" b="1"/>
              <a:t>idle</a:t>
            </a:r>
            <a:r>
              <a:rPr lang="en-US" altLang="en-US"/>
              <a:t>, the OS must </a:t>
            </a:r>
            <a:r>
              <a:rPr lang="en-US" altLang="en-US" b="1"/>
              <a:t>select</a:t>
            </a:r>
            <a:r>
              <a:rPr lang="en-US" altLang="en-US"/>
              <a:t> one of the processes in the </a:t>
            </a:r>
            <a:r>
              <a:rPr lang="en-US" altLang="en-US" b="1"/>
              <a:t>ready queue </a:t>
            </a:r>
            <a:r>
              <a:rPr lang="en-US" altLang="en-US"/>
              <a:t>to </a:t>
            </a:r>
            <a:r>
              <a:rPr lang="en-US" altLang="en-US" b="1"/>
              <a:t>execute</a:t>
            </a:r>
            <a:r>
              <a:rPr lang="en-US" altLang="en-US"/>
              <a:t>. The </a:t>
            </a:r>
            <a:r>
              <a:rPr lang="en-US" altLang="en-US" b="1"/>
              <a:t>selection process </a:t>
            </a:r>
            <a:r>
              <a:rPr lang="en-US" altLang="en-US"/>
              <a:t>is carried out by </a:t>
            </a:r>
            <a:r>
              <a:rPr lang="en-US" altLang="en-US" b="1"/>
              <a:t>the short-term scheduler</a:t>
            </a:r>
            <a:r>
              <a:rPr lang="en-US" altLang="en-US"/>
              <a:t>. The scheduler </a:t>
            </a:r>
            <a:r>
              <a:rPr lang="en-US" altLang="en-US" b="1"/>
              <a:t>selects</a:t>
            </a:r>
            <a:r>
              <a:rPr lang="en-US" altLang="en-US"/>
              <a:t> a process from the processes in memory that are </a:t>
            </a:r>
            <a:r>
              <a:rPr lang="en-US" altLang="en-US" b="1"/>
              <a:t>ready</a:t>
            </a:r>
            <a:r>
              <a:rPr lang="en-US" altLang="en-US"/>
              <a:t> to execute and </a:t>
            </a:r>
            <a:r>
              <a:rPr lang="en-US" altLang="en-US" b="1"/>
              <a:t>allocates</a:t>
            </a:r>
            <a:r>
              <a:rPr lang="en-US" altLang="en-US"/>
              <a:t> the CPU to that process. </a:t>
            </a:r>
          </a:p>
          <a:p>
            <a:pPr marL="341313" indent="-341313"/>
            <a:endParaRPr lang="en-US" altLang="en-US"/>
          </a:p>
          <a:p>
            <a:pPr marL="341313" indent="-341313"/>
            <a:r>
              <a:rPr lang="en-US" altLang="en-US" b="1">
                <a:solidFill>
                  <a:srgbClr val="3366FF"/>
                </a:solidFill>
              </a:rPr>
              <a:t>Dispatcher </a:t>
            </a:r>
            <a:r>
              <a:rPr lang="en-US" altLang="en-US"/>
              <a:t>The dispatcher module </a:t>
            </a:r>
            <a:r>
              <a:rPr lang="en-US" altLang="en-US" b="1"/>
              <a:t>gives control </a:t>
            </a:r>
            <a:r>
              <a:rPr lang="en-US" altLang="en-US"/>
              <a:t>of the CPU to the process selected by the short-term scheduler. 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Dispatch latency </a:t>
            </a:r>
            <a:r>
              <a:rPr lang="en-US" altLang="en-US"/>
              <a:t>– time it takes for the dispatcher to stop one process and start another running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Dispatch </a:t>
            </a:r>
            <a:r>
              <a:rPr lang="en-US" altLang="en-US"/>
              <a:t>involves: </a:t>
            </a:r>
          </a:p>
          <a:p>
            <a:pPr lvl="2"/>
            <a:r>
              <a:rPr lang="en-US" altLang="en-US"/>
              <a:t>switching context</a:t>
            </a:r>
          </a:p>
          <a:p>
            <a:pPr lvl="2"/>
            <a:r>
              <a:rPr lang="en-US" altLang="en-US"/>
              <a:t>switching to user mode</a:t>
            </a:r>
          </a:p>
          <a:p>
            <a:pPr lvl="2"/>
            <a:r>
              <a:rPr lang="en-US" altLang="en-US"/>
              <a:t>jumping to the proper location in the user program to restart that program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FC936DB-A5BE-BC84-FCF5-93B9542E5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01613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Preemptive and Non-Preemptive Scheduling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CE53EAE-5A56-C978-D984-EFBE785011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1325" y="1169988"/>
            <a:ext cx="8672513" cy="4786312"/>
          </a:xfrm>
        </p:spPr>
        <p:txBody>
          <a:bodyPr/>
          <a:lstStyle/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CPU scheduling decisions may take place when a process: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1.	</a:t>
            </a:r>
            <a:r>
              <a:rPr lang="en-US" dirty="0">
                <a:ea typeface="ＭＳ Ｐゴシック" charset="-128"/>
              </a:rPr>
              <a:t>Switches from </a:t>
            </a:r>
            <a:r>
              <a:rPr lang="en-US" b="1" dirty="0">
                <a:ea typeface="ＭＳ Ｐゴシック" charset="-128"/>
              </a:rPr>
              <a:t>running</a:t>
            </a:r>
            <a:r>
              <a:rPr lang="en-US" dirty="0">
                <a:ea typeface="ＭＳ Ｐゴシック" charset="-128"/>
              </a:rPr>
              <a:t> to </a:t>
            </a:r>
            <a:r>
              <a:rPr lang="en-US" b="1" dirty="0">
                <a:ea typeface="ＭＳ Ｐゴシック" charset="-128"/>
              </a:rPr>
              <a:t>waiting</a:t>
            </a:r>
            <a:r>
              <a:rPr lang="en-US" dirty="0">
                <a:ea typeface="ＭＳ Ｐゴシック" charset="-128"/>
              </a:rPr>
              <a:t> state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2.</a:t>
            </a:r>
            <a:r>
              <a:rPr lang="en-US" dirty="0">
                <a:ea typeface="ＭＳ Ｐゴシック" charset="-128"/>
              </a:rPr>
              <a:t>	Switches from </a:t>
            </a:r>
            <a:r>
              <a:rPr lang="en-US" b="1" dirty="0">
                <a:ea typeface="ＭＳ Ｐゴシック" charset="-128"/>
              </a:rPr>
              <a:t>running</a:t>
            </a:r>
            <a:r>
              <a:rPr lang="en-US" dirty="0">
                <a:ea typeface="ＭＳ Ｐゴシック" charset="-128"/>
              </a:rPr>
              <a:t> to </a:t>
            </a:r>
            <a:r>
              <a:rPr lang="en-US" b="1" dirty="0">
                <a:ea typeface="ＭＳ Ｐゴシック" charset="-128"/>
              </a:rPr>
              <a:t>ready</a:t>
            </a:r>
            <a:r>
              <a:rPr lang="en-US" dirty="0">
                <a:ea typeface="ＭＳ Ｐゴシック" charset="-128"/>
              </a:rPr>
              <a:t> state (interruption)</a:t>
            </a:r>
          </a:p>
          <a:p>
            <a:pPr marL="799900" lvl="1" indent="-342815">
              <a:buFont typeface="Monotype Sorts" pitchFamily="-84" charset="2"/>
              <a:buNone/>
              <a:defRPr/>
            </a:pPr>
            <a:r>
              <a:rPr lang="en-US" dirty="0">
                <a:solidFill>
                  <a:srgbClr val="CC6600"/>
                </a:solidFill>
                <a:ea typeface="ＭＳ Ｐゴシック" charset="-128"/>
              </a:rPr>
              <a:t>3.</a:t>
            </a:r>
            <a:r>
              <a:rPr lang="en-US" dirty="0">
                <a:ea typeface="ＭＳ Ｐゴシック" charset="-128"/>
              </a:rPr>
              <a:t>	Switches from </a:t>
            </a:r>
            <a:r>
              <a:rPr lang="en-US" b="1" dirty="0">
                <a:ea typeface="ＭＳ Ｐゴシック" charset="-128"/>
              </a:rPr>
              <a:t>waiting</a:t>
            </a:r>
            <a:r>
              <a:rPr lang="en-US" dirty="0">
                <a:ea typeface="ＭＳ Ｐゴシック" charset="-128"/>
              </a:rPr>
              <a:t> to </a:t>
            </a:r>
            <a:r>
              <a:rPr lang="en-US" b="1" dirty="0">
                <a:ea typeface="ＭＳ Ｐゴシック" charset="-128"/>
              </a:rPr>
              <a:t>ready </a:t>
            </a:r>
            <a:r>
              <a:rPr lang="en-US" dirty="0">
                <a:ea typeface="ＭＳ Ｐゴシック" charset="-128"/>
              </a:rPr>
              <a:t>(completion of I/O)</a:t>
            </a:r>
            <a:endParaRPr lang="en-US" b="1" dirty="0">
              <a:ea typeface="ＭＳ Ｐゴシック" charset="-128"/>
            </a:endParaRPr>
          </a:p>
          <a:p>
            <a:pPr marL="799900" lvl="1" indent="-342815">
              <a:buFont typeface="Monotype Sorts" charset="2"/>
              <a:buAutoNum type="arabicPeriod" startAt="4"/>
              <a:defRPr/>
            </a:pPr>
            <a:r>
              <a:rPr lang="en-US" b="1" dirty="0">
                <a:ea typeface="ＭＳ Ｐゴシック" charset="-128"/>
              </a:rPr>
              <a:t>Terminates</a:t>
            </a: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Scheduling under 1 and 4:</a:t>
            </a:r>
            <a:endParaRPr lang="en-US" b="1" dirty="0">
              <a:solidFill>
                <a:srgbClr val="3366FF"/>
              </a:solidFill>
              <a:ea typeface="ＭＳ Ｐゴシック" charset="0"/>
              <a:cs typeface="ＭＳ Ｐゴシック" charset="0"/>
            </a:endParaRPr>
          </a:p>
          <a:p>
            <a:pPr marL="742865" lvl="1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No choice in terms of scheduling. </a:t>
            </a:r>
          </a:p>
          <a:p>
            <a:pPr marL="742865" lvl="1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A new process (if one in the ready queue) must be selected for execution. </a:t>
            </a:r>
            <a:endParaRPr lang="en-US" b="1" dirty="0">
              <a:solidFill>
                <a:srgbClr val="3366FF"/>
              </a:solidFill>
              <a:ea typeface="ＭＳ Ｐゴシック" charset="0"/>
              <a:cs typeface="ＭＳ Ｐゴシック" charset="0"/>
            </a:endParaRPr>
          </a:p>
          <a:p>
            <a:pPr marL="342815" indent="-342815">
              <a:buFont typeface="Monotype Sorts" charset="2"/>
              <a:buChar char="n"/>
              <a:defRPr/>
            </a:pPr>
            <a:r>
              <a:rPr lang="en-US" dirty="0">
                <a:ea typeface="ＭＳ Ｐゴシック" charset="-128"/>
              </a:rPr>
              <a:t>Under 2 – 3: A process must be selected from the ready queue based on some selection method</a:t>
            </a:r>
            <a:endParaRPr lang="en-US" b="1" dirty="0">
              <a:solidFill>
                <a:srgbClr val="3366FF"/>
              </a:solidFill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196D8F8-814E-0456-F574-75CFFBA5A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/>
          <a:lstStyle/>
          <a:p>
            <a:pPr eaLnBrk="1" hangingPunct="1"/>
            <a:r>
              <a:rPr lang="en-US" altLang="en-US"/>
              <a:t>Scheduling Criteria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2C87A78-9ABD-7CC3-273A-1FCD62CC3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0188" y="919163"/>
            <a:ext cx="8913812" cy="5286375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CPU utilization: </a:t>
            </a:r>
            <a:r>
              <a:rPr lang="en-US" altLang="en-US" b="1" dirty="0"/>
              <a:t>We want to keep the CPU as busy as possible</a:t>
            </a:r>
          </a:p>
          <a:p>
            <a:pPr lvl="1"/>
            <a:r>
              <a:rPr lang="en-US" altLang="en-US" dirty="0"/>
              <a:t>CPU utilization can range 0 – 100 percent</a:t>
            </a:r>
          </a:p>
          <a:p>
            <a:pPr lvl="1"/>
            <a:r>
              <a:rPr lang="en-US" altLang="en-US" dirty="0"/>
              <a:t>Lightly loaded system utilizes up to 40% CPU</a:t>
            </a:r>
          </a:p>
          <a:p>
            <a:pPr lvl="1"/>
            <a:r>
              <a:rPr lang="en-US" altLang="en-US" dirty="0"/>
              <a:t>Heavily loaded system utilizes up to 90% CPU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Throughput:</a:t>
            </a:r>
            <a:r>
              <a:rPr lang="en-US" altLang="en-US" dirty="0"/>
              <a:t> </a:t>
            </a:r>
            <a:r>
              <a:rPr lang="en-US" altLang="en-US" b="1" dirty="0"/>
              <a:t>Number of processes that complete their execution per time unit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Turnaround time:</a:t>
            </a:r>
            <a:r>
              <a:rPr lang="en-US" altLang="en-US" dirty="0"/>
              <a:t> </a:t>
            </a:r>
            <a:r>
              <a:rPr lang="en-US" altLang="en-US" b="1" dirty="0"/>
              <a:t>Amount of time to execute a particular process</a:t>
            </a:r>
          </a:p>
          <a:p>
            <a:pPr lvl="1"/>
            <a:r>
              <a:rPr lang="en-US" altLang="en-US" dirty="0"/>
              <a:t>Submission of execution to completion.</a:t>
            </a:r>
          </a:p>
          <a:p>
            <a:pPr lvl="2"/>
            <a:r>
              <a:rPr lang="en-US" altLang="en-US" dirty="0"/>
              <a:t>It includes waiting time to get into memory, waiting in the ready queue, execution on the CPU and doing I/O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Waiting time:</a:t>
            </a:r>
            <a:r>
              <a:rPr lang="en-US" altLang="en-US" dirty="0"/>
              <a:t> </a:t>
            </a:r>
            <a:r>
              <a:rPr lang="en-US" altLang="en-US" b="1" dirty="0"/>
              <a:t>Amount of time a process has been waiting in the ready queue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Response time: </a:t>
            </a:r>
            <a:r>
              <a:rPr lang="en-US" altLang="en-US" b="1" dirty="0"/>
              <a:t>Amount of time it takes from when a request was submitted until the </a:t>
            </a:r>
            <a:r>
              <a:rPr lang="en-US" altLang="en-US" b="1" u="sng" dirty="0"/>
              <a:t>first response</a:t>
            </a:r>
            <a:r>
              <a:rPr lang="en-US" altLang="en-US" b="1" dirty="0"/>
              <a:t> is produced, not the final result.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E9A6021-2834-E841-8D41-02A6381B2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4163" y="138113"/>
            <a:ext cx="7513637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Scheduling Algorithm Optimization Criteria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2386694-4C08-D078-E7CF-4500D71BD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174750"/>
            <a:ext cx="6115050" cy="4483100"/>
          </a:xfrm>
        </p:spPr>
        <p:txBody>
          <a:bodyPr/>
          <a:lstStyle/>
          <a:p>
            <a:r>
              <a:rPr lang="en-US" altLang="en-US"/>
              <a:t>Max CPU utilization</a:t>
            </a:r>
          </a:p>
          <a:p>
            <a:r>
              <a:rPr lang="en-US" altLang="en-US"/>
              <a:t>Max throughput</a:t>
            </a:r>
          </a:p>
          <a:p>
            <a:r>
              <a:rPr lang="en-US" altLang="en-US"/>
              <a:t>Min turnaround time </a:t>
            </a:r>
          </a:p>
          <a:p>
            <a:r>
              <a:rPr lang="en-US" altLang="en-US"/>
              <a:t>Min waiting time </a:t>
            </a:r>
          </a:p>
          <a:p>
            <a:r>
              <a:rPr lang="en-US" altLang="en-US"/>
              <a:t>Min response time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5DE5A8F-C1E0-1E6F-6BEF-DD3BD8522C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68288"/>
            <a:ext cx="7997825" cy="457200"/>
          </a:xfrm>
        </p:spPr>
        <p:txBody>
          <a:bodyPr/>
          <a:lstStyle/>
          <a:p>
            <a:pPr eaLnBrk="1" hangingPunct="1"/>
            <a:r>
              <a:rPr lang="en-US" altLang="en-US" sz="2400"/>
              <a:t>First- Come, First-Served (FCFS) Scheduling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8DD39A6-1AE2-1F1B-AE39-57EB6417A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5938" y="1250950"/>
            <a:ext cx="8362950" cy="41148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/>
              <a:t>The process that requests the CPU first is allocated the CPU first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/>
              <a:t>The implementation of FCFS policy is easily managed with a </a:t>
            </a:r>
            <a:r>
              <a:rPr lang="en-US" altLang="en-US" b="1"/>
              <a:t>FIFO queue.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b="1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b="1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b="1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b="1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endParaRPr lang="en-US" altLang="en-US" b="1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/>
              <a:t>When a process enters the ready queue, its PCB is linked onto the tail of the queue.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/>
              <a:t>When the CPU is free, it is allocated to the process at the head of the queue.</a:t>
            </a:r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5C7CDEFB-538F-03BB-BEB3-1BCDF2DD7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2147888"/>
            <a:ext cx="7237412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EA87A18-F738-B43F-9AA9-4ED68A4EA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68288"/>
            <a:ext cx="7997825" cy="457200"/>
          </a:xfrm>
        </p:spPr>
        <p:txBody>
          <a:bodyPr/>
          <a:lstStyle/>
          <a:p>
            <a:pPr eaLnBrk="1" hangingPunct="1"/>
            <a:r>
              <a:rPr lang="en-US" altLang="en-US" sz="2400"/>
              <a:t>First- Come, First-Served (FCFS) Scheduling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8387AF5-4732-55E9-8A35-2D55869208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3438" y="1250950"/>
            <a:ext cx="7566025" cy="4114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600"/>
              <a:t>		</a:t>
            </a:r>
            <a:r>
              <a:rPr lang="en-US" altLang="en-US" u="sng"/>
              <a:t>Process</a:t>
            </a:r>
            <a:r>
              <a:rPr lang="en-US" altLang="en-US"/>
              <a:t>	</a:t>
            </a:r>
            <a:r>
              <a:rPr lang="en-US" altLang="en-US" u="sng"/>
              <a:t>Burst Time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/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3	 </a:t>
            </a:r>
            <a:r>
              <a:rPr lang="en-US" altLang="en-US"/>
              <a:t>3</a:t>
            </a:r>
            <a:r>
              <a:rPr lang="en-US" altLang="en-US" i="1" baseline="-25000"/>
              <a:t> 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/>
              <a:t>Suppose that the processes arrive in the order: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 ,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/>
              <a:t> , </a:t>
            </a:r>
            <a:r>
              <a:rPr lang="en-US" altLang="en-US" i="1"/>
              <a:t>P</a:t>
            </a:r>
            <a:r>
              <a:rPr lang="en-US" altLang="en-US" i="1" baseline="-25000"/>
              <a:t>3  </a:t>
            </a:r>
            <a:br>
              <a:rPr lang="en-US" altLang="en-US" i="1" baseline="-25000"/>
            </a:br>
            <a:r>
              <a:rPr lang="en-US" altLang="en-US"/>
              <a:t>The Gantt Chart for the schedule is:</a:t>
            </a:r>
            <a:br>
              <a:rPr lang="en-US" altLang="en-US"/>
            </a:br>
            <a:br>
              <a:rPr lang="en-US" altLang="en-US" sz="1600"/>
            </a:br>
            <a:br>
              <a:rPr lang="en-US" altLang="en-US" sz="1600"/>
            </a:br>
            <a:br>
              <a:rPr lang="en-US" altLang="en-US" sz="1600"/>
            </a:br>
            <a:br>
              <a:rPr lang="en-US" altLang="en-US" sz="1600"/>
            </a:br>
            <a:endParaRPr lang="en-US" altLang="en-US" sz="160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160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/>
              <a:t>Waiting time for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  = 0;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/>
              <a:t>  = 24; </a:t>
            </a:r>
            <a:r>
              <a:rPr lang="en-US" altLang="en-US" i="1"/>
              <a:t>P</a:t>
            </a:r>
            <a:r>
              <a:rPr lang="en-US" altLang="en-US" i="1" baseline="-25000"/>
              <a:t>3 </a:t>
            </a:r>
            <a:r>
              <a:rPr lang="en-US" altLang="en-US"/>
              <a:t>= 27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/>
              <a:t>Average waiting time:  (0 + 24 + 27)/3 = 17</a:t>
            </a:r>
          </a:p>
        </p:txBody>
      </p:sp>
      <p:pic>
        <p:nvPicPr>
          <p:cNvPr id="25604" name="Picture 1">
            <a:extLst>
              <a:ext uri="{FF2B5EF4-FFF2-40B4-BE49-F238E27FC236}">
                <a16:creationId xmlns:a16="http://schemas.microsoft.com/office/drawing/2014/main" id="{5F021D61-F130-4BFB-A572-B7AE115E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479800"/>
            <a:ext cx="6954838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12642</TotalTime>
  <Words>1737</Words>
  <Application>Microsoft Office PowerPoint</Application>
  <PresentationFormat>On-screen Show (4:3)</PresentationFormat>
  <Paragraphs>230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ＭＳ Ｐゴシック</vt:lpstr>
      <vt:lpstr>Arial</vt:lpstr>
      <vt:lpstr>Helvetica</vt:lpstr>
      <vt:lpstr>Monotype Sorts</vt:lpstr>
      <vt:lpstr>Symbol</vt:lpstr>
      <vt:lpstr>Times New Roman</vt:lpstr>
      <vt:lpstr>Verdana</vt:lpstr>
      <vt:lpstr>Webdings</vt:lpstr>
      <vt:lpstr>os-8</vt:lpstr>
      <vt:lpstr>Chapter 6:  CPU Scheduling</vt:lpstr>
      <vt:lpstr>CPU Scheduling</vt:lpstr>
      <vt:lpstr>Basic Concepts</vt:lpstr>
      <vt:lpstr>Preemptive and Non-Preemptive Scheduling</vt:lpstr>
      <vt:lpstr>Preemptive and Non-Preemptive Scheduling</vt:lpstr>
      <vt:lpstr>Scheduling Criteria</vt:lpstr>
      <vt:lpstr>Scheduling Algorithm Optimization Criteria</vt:lpstr>
      <vt:lpstr>First- Come, First-Served (FCFS) Scheduling</vt:lpstr>
      <vt:lpstr>First- Come, First-Served (FCFS) Scheduling</vt:lpstr>
      <vt:lpstr>FCFS Scheduling (Cont.)</vt:lpstr>
      <vt:lpstr>Shortest-Job-First (SJF) Scheduling</vt:lpstr>
      <vt:lpstr>Example of SJF</vt:lpstr>
      <vt:lpstr>Example of Shortest-remaining-time-first</vt:lpstr>
      <vt:lpstr>Priority Scheduling</vt:lpstr>
      <vt:lpstr>Example of Priority Scheduling</vt:lpstr>
      <vt:lpstr>Round Robin (RR)</vt:lpstr>
      <vt:lpstr>Round Robin (RR)</vt:lpstr>
      <vt:lpstr>Time Quantum and Context Switch Time</vt:lpstr>
      <vt:lpstr>Example of RR with Time Quantum = 4</vt:lpstr>
      <vt:lpstr>Example of RR with Time Quantum = 4</vt:lpstr>
      <vt:lpstr>Multilevel Queue</vt:lpstr>
      <vt:lpstr>Multilevel Queue</vt:lpstr>
      <vt:lpstr>Multilevel Queue Scheduling</vt:lpstr>
      <vt:lpstr>Multilevel Feedback Queue</vt:lpstr>
      <vt:lpstr>Example of Multilevel Feedback Queue</vt:lpstr>
      <vt:lpstr>End of Chapter 6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Sajid, Md Sajidul Islam</cp:lastModifiedBy>
  <cp:revision>221</cp:revision>
  <cp:lastPrinted>2013-09-10T17:57:57Z</cp:lastPrinted>
  <dcterms:created xsi:type="dcterms:W3CDTF">2011-01-13T23:43:38Z</dcterms:created>
  <dcterms:modified xsi:type="dcterms:W3CDTF">2025-03-12T16:31:49Z</dcterms:modified>
</cp:coreProperties>
</file>