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56" r:id="rId5"/>
    <p:sldId id="263" r:id="rId6"/>
    <p:sldId id="257" r:id="rId7"/>
    <p:sldId id="276" r:id="rId8"/>
    <p:sldId id="274" r:id="rId9"/>
    <p:sldId id="280" r:id="rId10"/>
    <p:sldId id="278" r:id="rId11"/>
    <p:sldId id="282" r:id="rId12"/>
    <p:sldId id="283" r:id="rId13"/>
    <p:sldId id="286" r:id="rId14"/>
    <p:sldId id="287" r:id="rId15"/>
    <p:sldId id="284" r:id="rId16"/>
    <p:sldId id="260" r:id="rId17"/>
    <p:sldId id="261" r:id="rId18"/>
    <p:sldId id="262" r:id="rId19"/>
  </p:sldIdLst>
  <p:sldSz cx="12192000" cy="6858000"/>
  <p:notesSz cx="6858000" cy="9144000"/>
  <p:defaultTex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D9032-B51F-4D8E-8B8D-A2F7CC204808}" v="3759" dt="2023-07-21T13:17:43.102"/>
    <p1510:client id="{DC92F78B-CE07-6CC3-08E4-A1B0E88312CB}" v="119" dt="2023-07-20T20:03:47.238"/>
  </p1510:revLst>
</p1510:revInfo>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2757" autoAdjust="0"/>
  </p:normalViewPr>
  <p:slideViewPr>
    <p:cSldViewPr snapToGrid="0">
      <p:cViewPr varScale="1">
        <p:scale>
          <a:sx n="77" d="100"/>
          <a:sy n="77" d="100"/>
        </p:scale>
        <p:origin x="19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60CDD8-A0BF-4347-8ABA-77E0676624F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52222CB-200D-402E-A9C4-4436A51F02C6}">
      <dgm:prSet/>
      <dgm:spPr>
        <a:solidFill>
          <a:schemeClr val="accent3">
            <a:lumMod val="75000"/>
          </a:schemeClr>
        </a:solidFill>
      </dgm:spPr>
      <dgm:t>
        <a:bodyPr/>
        <a:lstStyle/>
        <a:p>
          <a:r>
            <a:rPr lang="en-US" b="1"/>
            <a:t>1943</a:t>
          </a:r>
        </a:p>
        <a:p>
          <a:r>
            <a:rPr lang="en-US" b="1" i="0"/>
            <a:t>Warren McCulloch proposed how neurons may work by creating a simple neural network using electrical circuits.</a:t>
          </a:r>
          <a:endParaRPr lang="en-US" b="1"/>
        </a:p>
      </dgm:t>
    </dgm:pt>
    <dgm:pt modelId="{0BB24F6F-232D-4BF9-B892-B521E483D9CC}" type="parTrans" cxnId="{43BACAA8-7909-44F1-AAE8-FF65BB14E065}">
      <dgm:prSet/>
      <dgm:spPr/>
      <dgm:t>
        <a:bodyPr/>
        <a:lstStyle/>
        <a:p>
          <a:endParaRPr lang="en-US"/>
        </a:p>
      </dgm:t>
    </dgm:pt>
    <dgm:pt modelId="{F2182134-575B-483E-A8B2-88AC816C12E2}" type="sibTrans" cxnId="{43BACAA8-7909-44F1-AAE8-FF65BB14E065}">
      <dgm:prSet/>
      <dgm:spPr/>
      <dgm:t>
        <a:bodyPr/>
        <a:lstStyle/>
        <a:p>
          <a:endParaRPr lang="en-US" b="1"/>
        </a:p>
      </dgm:t>
    </dgm:pt>
    <dgm:pt modelId="{D738F6B4-E6C5-43BF-884F-A27CD970FD0A}">
      <dgm:prSet/>
      <dgm:spPr>
        <a:solidFill>
          <a:schemeClr val="accent3">
            <a:lumMod val="75000"/>
          </a:schemeClr>
        </a:solidFill>
      </dgm:spPr>
      <dgm:t>
        <a:bodyPr/>
        <a:lstStyle/>
        <a:p>
          <a:r>
            <a:rPr lang="en-US" b="1"/>
            <a:t>1950s:</a:t>
          </a:r>
        </a:p>
        <a:p>
          <a:r>
            <a:rPr lang="en-US" b="1"/>
            <a:t>Advancement within computers enabled simulation of neural networks.</a:t>
          </a:r>
        </a:p>
      </dgm:t>
    </dgm:pt>
    <dgm:pt modelId="{FE9D317C-AF7C-47D0-8DC5-02392C9414EF}" type="parTrans" cxnId="{E514BAF6-CC7A-4111-B1FD-097E53BFFFF2}">
      <dgm:prSet/>
      <dgm:spPr/>
      <dgm:t>
        <a:bodyPr/>
        <a:lstStyle/>
        <a:p>
          <a:endParaRPr lang="en-US"/>
        </a:p>
      </dgm:t>
    </dgm:pt>
    <dgm:pt modelId="{37A00816-DD80-4B82-87B1-E2CDA9B928AA}" type="sibTrans" cxnId="{E514BAF6-CC7A-4111-B1FD-097E53BFFFF2}">
      <dgm:prSet/>
      <dgm:spPr/>
      <dgm:t>
        <a:bodyPr/>
        <a:lstStyle/>
        <a:p>
          <a:endParaRPr lang="en-US" b="1"/>
        </a:p>
      </dgm:t>
    </dgm:pt>
    <dgm:pt modelId="{4A233F9E-CF57-4CF5-96D1-097BA14FFE62}">
      <dgm:prSet/>
      <dgm:spPr>
        <a:solidFill>
          <a:schemeClr val="accent3">
            <a:lumMod val="75000"/>
          </a:schemeClr>
        </a:solidFill>
      </dgm:spPr>
      <dgm:t>
        <a:bodyPr/>
        <a:lstStyle/>
        <a:p>
          <a:r>
            <a:rPr lang="en-US" b="1"/>
            <a:t>1960s:</a:t>
          </a:r>
        </a:p>
        <a:p>
          <a:r>
            <a:rPr lang="en-US" b="1"/>
            <a:t>Frank Rosenblatt introduces the first practical implementation of neural networks that used supervised learning algorithms.</a:t>
          </a:r>
        </a:p>
      </dgm:t>
    </dgm:pt>
    <dgm:pt modelId="{C9FD125D-C63C-483B-8B7D-9E4250AFEC74}" type="parTrans" cxnId="{5DADA6FA-CC50-4D6F-8C9B-FAC712D2A6B6}">
      <dgm:prSet/>
      <dgm:spPr/>
      <dgm:t>
        <a:bodyPr/>
        <a:lstStyle/>
        <a:p>
          <a:endParaRPr lang="en-US"/>
        </a:p>
      </dgm:t>
    </dgm:pt>
    <dgm:pt modelId="{F320E2F3-0C6A-448A-A617-7E57EA62AF73}" type="sibTrans" cxnId="{5DADA6FA-CC50-4D6F-8C9B-FAC712D2A6B6}">
      <dgm:prSet/>
      <dgm:spPr/>
      <dgm:t>
        <a:bodyPr/>
        <a:lstStyle/>
        <a:p>
          <a:endParaRPr lang="en-US" b="1"/>
        </a:p>
      </dgm:t>
    </dgm:pt>
    <dgm:pt modelId="{C8C17FF0-596A-4EB8-B75B-B923173FD779}">
      <dgm:prSet/>
      <dgm:spPr>
        <a:solidFill>
          <a:schemeClr val="accent3">
            <a:lumMod val="75000"/>
          </a:schemeClr>
        </a:solidFill>
      </dgm:spPr>
      <dgm:t>
        <a:bodyPr/>
        <a:lstStyle/>
        <a:p>
          <a:r>
            <a:rPr lang="en-US" b="1"/>
            <a:t>1980s:</a:t>
          </a:r>
        </a:p>
        <a:p>
          <a:r>
            <a:rPr lang="en-US" b="1"/>
            <a:t>David </a:t>
          </a:r>
          <a:r>
            <a:rPr lang="en-US" b="1" err="1"/>
            <a:t>Rumelhart</a:t>
          </a:r>
          <a:r>
            <a:rPr lang="en-US" b="1"/>
            <a:t>, Geoffrey Hinton, and Ronald Williams maximized the efficiency of the backpropagation learning algorithm.</a:t>
          </a:r>
        </a:p>
      </dgm:t>
    </dgm:pt>
    <dgm:pt modelId="{2265598B-3AF7-4998-8E8E-F1BDF7FB45A6}" type="parTrans" cxnId="{A1D6970D-9993-490D-8F76-0EE3F05E1FAE}">
      <dgm:prSet/>
      <dgm:spPr/>
      <dgm:t>
        <a:bodyPr/>
        <a:lstStyle/>
        <a:p>
          <a:endParaRPr lang="en-US"/>
        </a:p>
      </dgm:t>
    </dgm:pt>
    <dgm:pt modelId="{9A88A8E3-68D9-4DDA-AC7F-EA5A60BABF79}" type="sibTrans" cxnId="{A1D6970D-9993-490D-8F76-0EE3F05E1FAE}">
      <dgm:prSet/>
      <dgm:spPr/>
      <dgm:t>
        <a:bodyPr/>
        <a:lstStyle/>
        <a:p>
          <a:endParaRPr lang="en-US" b="1"/>
        </a:p>
      </dgm:t>
    </dgm:pt>
    <dgm:pt modelId="{C6E47FE8-8FD3-4108-8BFC-BA1961442902}">
      <dgm:prSet/>
      <dgm:spPr>
        <a:solidFill>
          <a:schemeClr val="accent3">
            <a:lumMod val="75000"/>
          </a:schemeClr>
        </a:solidFill>
      </dgm:spPr>
      <dgm:t>
        <a:bodyPr/>
        <a:lstStyle/>
        <a:p>
          <a:r>
            <a:rPr lang="en-US" b="1"/>
            <a:t>1980s</a:t>
          </a:r>
          <a:r>
            <a:rPr lang="en-US" b="1" baseline="0"/>
            <a:t> to present:</a:t>
          </a:r>
        </a:p>
        <a:p>
          <a:r>
            <a:rPr lang="en-US" b="1"/>
            <a:t>Continuous expansion and evolution of the field of neural networks</a:t>
          </a:r>
        </a:p>
      </dgm:t>
    </dgm:pt>
    <dgm:pt modelId="{61680283-D9E3-41DC-9423-96020001528C}" type="parTrans" cxnId="{AAC7605F-E984-474E-BA23-EB1F9970FA72}">
      <dgm:prSet/>
      <dgm:spPr/>
      <dgm:t>
        <a:bodyPr/>
        <a:lstStyle/>
        <a:p>
          <a:endParaRPr lang="en-US"/>
        </a:p>
      </dgm:t>
    </dgm:pt>
    <dgm:pt modelId="{D501808F-8210-4ED3-BC1B-46A1FE0DF655}" type="sibTrans" cxnId="{AAC7605F-E984-474E-BA23-EB1F9970FA72}">
      <dgm:prSet/>
      <dgm:spPr/>
      <dgm:t>
        <a:bodyPr/>
        <a:lstStyle/>
        <a:p>
          <a:endParaRPr lang="en-US" b="1"/>
        </a:p>
      </dgm:t>
    </dgm:pt>
    <dgm:pt modelId="{B231BF64-6ECD-4203-8368-1AC0B0FE20C0}">
      <dgm:prSet/>
      <dgm:spPr>
        <a:solidFill>
          <a:schemeClr val="accent3">
            <a:lumMod val="75000"/>
          </a:schemeClr>
        </a:solidFill>
      </dgm:spPr>
      <dgm:t>
        <a:bodyPr/>
        <a:lstStyle/>
        <a:p>
          <a:r>
            <a:rPr lang="en-US" b="1"/>
            <a:t>2012:</a:t>
          </a:r>
        </a:p>
        <a:p>
          <a:r>
            <a:rPr lang="en-US" b="1" err="1"/>
            <a:t>AlexNet</a:t>
          </a:r>
          <a:r>
            <a:rPr lang="en-US" b="1"/>
            <a:t>, a convolutional neural network architecture wins the ILSVRC competition for the first time. </a:t>
          </a:r>
        </a:p>
      </dgm:t>
    </dgm:pt>
    <dgm:pt modelId="{1F30E4CE-FD83-4253-AB24-AA82D0B45B87}" type="sibTrans" cxnId="{A0354852-8EB9-45CD-8835-E3DE876B4850}">
      <dgm:prSet/>
      <dgm:spPr/>
      <dgm:t>
        <a:bodyPr/>
        <a:lstStyle/>
        <a:p>
          <a:endParaRPr lang="en-US"/>
        </a:p>
      </dgm:t>
    </dgm:pt>
    <dgm:pt modelId="{F5F6F3E8-02B7-40EF-9726-327D14DDFD47}" type="parTrans" cxnId="{A0354852-8EB9-45CD-8835-E3DE876B4850}">
      <dgm:prSet/>
      <dgm:spPr/>
      <dgm:t>
        <a:bodyPr/>
        <a:lstStyle/>
        <a:p>
          <a:endParaRPr lang="en-US"/>
        </a:p>
      </dgm:t>
    </dgm:pt>
    <dgm:pt modelId="{53604853-C1C9-4FCF-962D-6B9D5F996A0F}" type="pres">
      <dgm:prSet presAssocID="{1660CDD8-A0BF-4347-8ABA-77E0676624F0}" presName="Name0" presStyleCnt="0">
        <dgm:presLayoutVars>
          <dgm:dir/>
          <dgm:resizeHandles val="exact"/>
        </dgm:presLayoutVars>
      </dgm:prSet>
      <dgm:spPr/>
    </dgm:pt>
    <dgm:pt modelId="{3AF4F000-C8E2-48B6-9D1E-623F404890EA}" type="pres">
      <dgm:prSet presAssocID="{652222CB-200D-402E-A9C4-4436A51F02C6}" presName="node" presStyleLbl="node1" presStyleIdx="0" presStyleCnt="6">
        <dgm:presLayoutVars>
          <dgm:bulletEnabled val="1"/>
        </dgm:presLayoutVars>
      </dgm:prSet>
      <dgm:spPr/>
    </dgm:pt>
    <dgm:pt modelId="{22BFFCDA-B0A6-4C9B-A173-834669F6E227}" type="pres">
      <dgm:prSet presAssocID="{F2182134-575B-483E-A8B2-88AC816C12E2}" presName="sibTrans" presStyleLbl="sibTrans1D1" presStyleIdx="0" presStyleCnt="5"/>
      <dgm:spPr/>
    </dgm:pt>
    <dgm:pt modelId="{1B39E81D-7309-420E-A297-AFEF19CECFAE}" type="pres">
      <dgm:prSet presAssocID="{F2182134-575B-483E-A8B2-88AC816C12E2}" presName="connectorText" presStyleLbl="sibTrans1D1" presStyleIdx="0" presStyleCnt="5"/>
      <dgm:spPr/>
    </dgm:pt>
    <dgm:pt modelId="{81C0D153-2BF9-4D4C-8429-048DE82BC13C}" type="pres">
      <dgm:prSet presAssocID="{D738F6B4-E6C5-43BF-884F-A27CD970FD0A}" presName="node" presStyleLbl="node1" presStyleIdx="1" presStyleCnt="6">
        <dgm:presLayoutVars>
          <dgm:bulletEnabled val="1"/>
        </dgm:presLayoutVars>
      </dgm:prSet>
      <dgm:spPr/>
    </dgm:pt>
    <dgm:pt modelId="{3036C149-54B1-4BCE-8278-AFF459F730F6}" type="pres">
      <dgm:prSet presAssocID="{37A00816-DD80-4B82-87B1-E2CDA9B928AA}" presName="sibTrans" presStyleLbl="sibTrans1D1" presStyleIdx="1" presStyleCnt="5"/>
      <dgm:spPr/>
    </dgm:pt>
    <dgm:pt modelId="{216C76B5-F702-47F2-87A0-3EC5F998E6C5}" type="pres">
      <dgm:prSet presAssocID="{37A00816-DD80-4B82-87B1-E2CDA9B928AA}" presName="connectorText" presStyleLbl="sibTrans1D1" presStyleIdx="1" presStyleCnt="5"/>
      <dgm:spPr/>
    </dgm:pt>
    <dgm:pt modelId="{8F1FA46C-8935-4465-BFFF-15969477C869}" type="pres">
      <dgm:prSet presAssocID="{4A233F9E-CF57-4CF5-96D1-097BA14FFE62}" presName="node" presStyleLbl="node1" presStyleIdx="2" presStyleCnt="6">
        <dgm:presLayoutVars>
          <dgm:bulletEnabled val="1"/>
        </dgm:presLayoutVars>
      </dgm:prSet>
      <dgm:spPr/>
    </dgm:pt>
    <dgm:pt modelId="{7FC6D3A5-D5F1-4F7B-B2AA-FEED5B23A4E9}" type="pres">
      <dgm:prSet presAssocID="{F320E2F3-0C6A-448A-A617-7E57EA62AF73}" presName="sibTrans" presStyleLbl="sibTrans1D1" presStyleIdx="2" presStyleCnt="5"/>
      <dgm:spPr/>
    </dgm:pt>
    <dgm:pt modelId="{023E3043-B7A0-4437-8582-1E2F35A9F669}" type="pres">
      <dgm:prSet presAssocID="{F320E2F3-0C6A-448A-A617-7E57EA62AF73}" presName="connectorText" presStyleLbl="sibTrans1D1" presStyleIdx="2" presStyleCnt="5"/>
      <dgm:spPr/>
    </dgm:pt>
    <dgm:pt modelId="{29E3D8A8-FF04-44F0-B6B4-70CB6E478685}" type="pres">
      <dgm:prSet presAssocID="{C8C17FF0-596A-4EB8-B75B-B923173FD779}" presName="node" presStyleLbl="node1" presStyleIdx="3" presStyleCnt="6">
        <dgm:presLayoutVars>
          <dgm:bulletEnabled val="1"/>
        </dgm:presLayoutVars>
      </dgm:prSet>
      <dgm:spPr/>
    </dgm:pt>
    <dgm:pt modelId="{1AFDC839-AB6D-465C-B656-CFDB8A1D19D1}" type="pres">
      <dgm:prSet presAssocID="{9A88A8E3-68D9-4DDA-AC7F-EA5A60BABF79}" presName="sibTrans" presStyleLbl="sibTrans1D1" presStyleIdx="3" presStyleCnt="5"/>
      <dgm:spPr/>
    </dgm:pt>
    <dgm:pt modelId="{C05D6CA5-9EEC-4849-97E9-CB4A35962AB3}" type="pres">
      <dgm:prSet presAssocID="{9A88A8E3-68D9-4DDA-AC7F-EA5A60BABF79}" presName="connectorText" presStyleLbl="sibTrans1D1" presStyleIdx="3" presStyleCnt="5"/>
      <dgm:spPr/>
    </dgm:pt>
    <dgm:pt modelId="{1295F098-E67D-4EE0-8F14-D1CD8560F97A}" type="pres">
      <dgm:prSet presAssocID="{C6E47FE8-8FD3-4108-8BFC-BA1961442902}" presName="node" presStyleLbl="node1" presStyleIdx="4" presStyleCnt="6">
        <dgm:presLayoutVars>
          <dgm:bulletEnabled val="1"/>
        </dgm:presLayoutVars>
      </dgm:prSet>
      <dgm:spPr/>
    </dgm:pt>
    <dgm:pt modelId="{E192AE26-ED62-493D-BA4D-9BE122D7FCDE}" type="pres">
      <dgm:prSet presAssocID="{D501808F-8210-4ED3-BC1B-46A1FE0DF655}" presName="sibTrans" presStyleLbl="sibTrans1D1" presStyleIdx="4" presStyleCnt="5"/>
      <dgm:spPr/>
    </dgm:pt>
    <dgm:pt modelId="{A65C9CE1-2297-447F-92B9-6FB9B7D8FC64}" type="pres">
      <dgm:prSet presAssocID="{D501808F-8210-4ED3-BC1B-46A1FE0DF655}" presName="connectorText" presStyleLbl="sibTrans1D1" presStyleIdx="4" presStyleCnt="5"/>
      <dgm:spPr/>
    </dgm:pt>
    <dgm:pt modelId="{1B243EEE-EE44-4323-AEE5-F554BAD43AE7}" type="pres">
      <dgm:prSet presAssocID="{B231BF64-6ECD-4203-8368-1AC0B0FE20C0}" presName="node" presStyleLbl="node1" presStyleIdx="5" presStyleCnt="6">
        <dgm:presLayoutVars>
          <dgm:bulletEnabled val="1"/>
        </dgm:presLayoutVars>
      </dgm:prSet>
      <dgm:spPr/>
    </dgm:pt>
  </dgm:ptLst>
  <dgm:cxnLst>
    <dgm:cxn modelId="{A1D6970D-9993-490D-8F76-0EE3F05E1FAE}" srcId="{1660CDD8-A0BF-4347-8ABA-77E0676624F0}" destId="{C8C17FF0-596A-4EB8-B75B-B923173FD779}" srcOrd="3" destOrd="0" parTransId="{2265598B-3AF7-4998-8E8E-F1BDF7FB45A6}" sibTransId="{9A88A8E3-68D9-4DDA-AC7F-EA5A60BABF79}"/>
    <dgm:cxn modelId="{A7CD381A-5904-4384-B27D-5BEC8096EAC2}" type="presOf" srcId="{D501808F-8210-4ED3-BC1B-46A1FE0DF655}" destId="{A65C9CE1-2297-447F-92B9-6FB9B7D8FC64}" srcOrd="1" destOrd="0" presId="urn:microsoft.com/office/officeart/2016/7/layout/RepeatingBendingProcessNew"/>
    <dgm:cxn modelId="{027EBF3E-A6B1-490A-A5FD-DFB4614F3EF7}" type="presOf" srcId="{37A00816-DD80-4B82-87B1-E2CDA9B928AA}" destId="{216C76B5-F702-47F2-87A0-3EC5F998E6C5}" srcOrd="1" destOrd="0" presId="urn:microsoft.com/office/officeart/2016/7/layout/RepeatingBendingProcessNew"/>
    <dgm:cxn modelId="{A0354852-8EB9-45CD-8835-E3DE876B4850}" srcId="{1660CDD8-A0BF-4347-8ABA-77E0676624F0}" destId="{B231BF64-6ECD-4203-8368-1AC0B0FE20C0}" srcOrd="5" destOrd="0" parTransId="{F5F6F3E8-02B7-40EF-9726-327D14DDFD47}" sibTransId="{1F30E4CE-FD83-4253-AB24-AA82D0B45B87}"/>
    <dgm:cxn modelId="{7FC3D052-5427-441F-A852-6D8D163A18E3}" type="presOf" srcId="{F320E2F3-0C6A-448A-A617-7E57EA62AF73}" destId="{7FC6D3A5-D5F1-4F7B-B2AA-FEED5B23A4E9}" srcOrd="0" destOrd="0" presId="urn:microsoft.com/office/officeart/2016/7/layout/RepeatingBendingProcessNew"/>
    <dgm:cxn modelId="{AAC7605F-E984-474E-BA23-EB1F9970FA72}" srcId="{1660CDD8-A0BF-4347-8ABA-77E0676624F0}" destId="{C6E47FE8-8FD3-4108-8BFC-BA1961442902}" srcOrd="4" destOrd="0" parTransId="{61680283-D9E3-41DC-9423-96020001528C}" sibTransId="{D501808F-8210-4ED3-BC1B-46A1FE0DF655}"/>
    <dgm:cxn modelId="{622F2B68-7AD2-4219-AD72-B9F8985D58E6}" type="presOf" srcId="{C8C17FF0-596A-4EB8-B75B-B923173FD779}" destId="{29E3D8A8-FF04-44F0-B6B4-70CB6E478685}" srcOrd="0" destOrd="0" presId="urn:microsoft.com/office/officeart/2016/7/layout/RepeatingBendingProcessNew"/>
    <dgm:cxn modelId="{1DF73F6C-2783-4788-9BFD-71C4FC64BCF3}" type="presOf" srcId="{4A233F9E-CF57-4CF5-96D1-097BA14FFE62}" destId="{8F1FA46C-8935-4465-BFFF-15969477C869}" srcOrd="0" destOrd="0" presId="urn:microsoft.com/office/officeart/2016/7/layout/RepeatingBendingProcessNew"/>
    <dgm:cxn modelId="{BBB8B775-FB35-4D9D-B71D-2D5429AE53F2}" type="presOf" srcId="{B231BF64-6ECD-4203-8368-1AC0B0FE20C0}" destId="{1B243EEE-EE44-4323-AEE5-F554BAD43AE7}" srcOrd="0" destOrd="0" presId="urn:microsoft.com/office/officeart/2016/7/layout/RepeatingBendingProcessNew"/>
    <dgm:cxn modelId="{3C1C4084-E0D1-47C5-8320-12C5866452C8}" type="presOf" srcId="{F2182134-575B-483E-A8B2-88AC816C12E2}" destId="{22BFFCDA-B0A6-4C9B-A173-834669F6E227}" srcOrd="0" destOrd="0" presId="urn:microsoft.com/office/officeart/2016/7/layout/RepeatingBendingProcessNew"/>
    <dgm:cxn modelId="{EB215098-5F0C-409D-B39B-C4C673FCD45C}" type="presOf" srcId="{9A88A8E3-68D9-4DDA-AC7F-EA5A60BABF79}" destId="{1AFDC839-AB6D-465C-B656-CFDB8A1D19D1}" srcOrd="0" destOrd="0" presId="urn:microsoft.com/office/officeart/2016/7/layout/RepeatingBendingProcessNew"/>
    <dgm:cxn modelId="{76A5ADA7-71AE-4168-A773-FC2CA1B5E09B}" type="presOf" srcId="{1660CDD8-A0BF-4347-8ABA-77E0676624F0}" destId="{53604853-C1C9-4FCF-962D-6B9D5F996A0F}" srcOrd="0" destOrd="0" presId="urn:microsoft.com/office/officeart/2016/7/layout/RepeatingBendingProcessNew"/>
    <dgm:cxn modelId="{43BACAA8-7909-44F1-AAE8-FF65BB14E065}" srcId="{1660CDD8-A0BF-4347-8ABA-77E0676624F0}" destId="{652222CB-200D-402E-A9C4-4436A51F02C6}" srcOrd="0" destOrd="0" parTransId="{0BB24F6F-232D-4BF9-B892-B521E483D9CC}" sibTransId="{F2182134-575B-483E-A8B2-88AC816C12E2}"/>
    <dgm:cxn modelId="{E05040AA-C508-4F03-BE16-D73D740C27CA}" type="presOf" srcId="{652222CB-200D-402E-A9C4-4436A51F02C6}" destId="{3AF4F000-C8E2-48B6-9D1E-623F404890EA}" srcOrd="0" destOrd="0" presId="urn:microsoft.com/office/officeart/2016/7/layout/RepeatingBendingProcessNew"/>
    <dgm:cxn modelId="{0290B7B0-D390-4577-9112-7D4101C6189E}" type="presOf" srcId="{C6E47FE8-8FD3-4108-8BFC-BA1961442902}" destId="{1295F098-E67D-4EE0-8F14-D1CD8560F97A}" srcOrd="0" destOrd="0" presId="urn:microsoft.com/office/officeart/2016/7/layout/RepeatingBendingProcessNew"/>
    <dgm:cxn modelId="{11730DB2-5BF6-4E58-B4A9-23F94BC1DF2A}" type="presOf" srcId="{37A00816-DD80-4B82-87B1-E2CDA9B928AA}" destId="{3036C149-54B1-4BCE-8278-AFF459F730F6}" srcOrd="0" destOrd="0" presId="urn:microsoft.com/office/officeart/2016/7/layout/RepeatingBendingProcessNew"/>
    <dgm:cxn modelId="{9940AAC3-6A06-4D6F-AB46-40475AE29E73}" type="presOf" srcId="{D738F6B4-E6C5-43BF-884F-A27CD970FD0A}" destId="{81C0D153-2BF9-4D4C-8429-048DE82BC13C}" srcOrd="0" destOrd="0" presId="urn:microsoft.com/office/officeart/2016/7/layout/RepeatingBendingProcessNew"/>
    <dgm:cxn modelId="{3E71CBC8-BB87-4697-ABAA-DB2DE74E5F95}" type="presOf" srcId="{9A88A8E3-68D9-4DDA-AC7F-EA5A60BABF79}" destId="{C05D6CA5-9EEC-4849-97E9-CB4A35962AB3}" srcOrd="1" destOrd="0" presId="urn:microsoft.com/office/officeart/2016/7/layout/RepeatingBendingProcessNew"/>
    <dgm:cxn modelId="{DAF327CA-B3C4-4E6D-9A48-3F9ED314D4D4}" type="presOf" srcId="{F320E2F3-0C6A-448A-A617-7E57EA62AF73}" destId="{023E3043-B7A0-4437-8582-1E2F35A9F669}" srcOrd="1" destOrd="0" presId="urn:microsoft.com/office/officeart/2016/7/layout/RepeatingBendingProcessNew"/>
    <dgm:cxn modelId="{028E62DE-F30D-491F-8B25-04788F79EE15}" type="presOf" srcId="{D501808F-8210-4ED3-BC1B-46A1FE0DF655}" destId="{E192AE26-ED62-493D-BA4D-9BE122D7FCDE}" srcOrd="0" destOrd="0" presId="urn:microsoft.com/office/officeart/2016/7/layout/RepeatingBendingProcessNew"/>
    <dgm:cxn modelId="{F88FE8E7-9079-40F8-9BF5-AE922E840FD9}" type="presOf" srcId="{F2182134-575B-483E-A8B2-88AC816C12E2}" destId="{1B39E81D-7309-420E-A297-AFEF19CECFAE}" srcOrd="1" destOrd="0" presId="urn:microsoft.com/office/officeart/2016/7/layout/RepeatingBendingProcessNew"/>
    <dgm:cxn modelId="{E514BAF6-CC7A-4111-B1FD-097E53BFFFF2}" srcId="{1660CDD8-A0BF-4347-8ABA-77E0676624F0}" destId="{D738F6B4-E6C5-43BF-884F-A27CD970FD0A}" srcOrd="1" destOrd="0" parTransId="{FE9D317C-AF7C-47D0-8DC5-02392C9414EF}" sibTransId="{37A00816-DD80-4B82-87B1-E2CDA9B928AA}"/>
    <dgm:cxn modelId="{5DADA6FA-CC50-4D6F-8C9B-FAC712D2A6B6}" srcId="{1660CDD8-A0BF-4347-8ABA-77E0676624F0}" destId="{4A233F9E-CF57-4CF5-96D1-097BA14FFE62}" srcOrd="2" destOrd="0" parTransId="{C9FD125D-C63C-483B-8B7D-9E4250AFEC74}" sibTransId="{F320E2F3-0C6A-448A-A617-7E57EA62AF73}"/>
    <dgm:cxn modelId="{2E703C7C-666C-44CF-826B-5E3F3DA7EA92}" type="presParOf" srcId="{53604853-C1C9-4FCF-962D-6B9D5F996A0F}" destId="{3AF4F000-C8E2-48B6-9D1E-623F404890EA}" srcOrd="0" destOrd="0" presId="urn:microsoft.com/office/officeart/2016/7/layout/RepeatingBendingProcessNew"/>
    <dgm:cxn modelId="{13FED978-E735-4F9E-A4A6-233A5B117232}" type="presParOf" srcId="{53604853-C1C9-4FCF-962D-6B9D5F996A0F}" destId="{22BFFCDA-B0A6-4C9B-A173-834669F6E227}" srcOrd="1" destOrd="0" presId="urn:microsoft.com/office/officeart/2016/7/layout/RepeatingBendingProcessNew"/>
    <dgm:cxn modelId="{8551B5C0-AB9A-4B1E-93E3-61281B36DE66}" type="presParOf" srcId="{22BFFCDA-B0A6-4C9B-A173-834669F6E227}" destId="{1B39E81D-7309-420E-A297-AFEF19CECFAE}" srcOrd="0" destOrd="0" presId="urn:microsoft.com/office/officeart/2016/7/layout/RepeatingBendingProcessNew"/>
    <dgm:cxn modelId="{E3702E8C-8E61-46FE-8BE3-A941E88CD243}" type="presParOf" srcId="{53604853-C1C9-4FCF-962D-6B9D5F996A0F}" destId="{81C0D153-2BF9-4D4C-8429-048DE82BC13C}" srcOrd="2" destOrd="0" presId="urn:microsoft.com/office/officeart/2016/7/layout/RepeatingBendingProcessNew"/>
    <dgm:cxn modelId="{0713E74A-96E8-4E19-8208-5CF938C9AFD1}" type="presParOf" srcId="{53604853-C1C9-4FCF-962D-6B9D5F996A0F}" destId="{3036C149-54B1-4BCE-8278-AFF459F730F6}" srcOrd="3" destOrd="0" presId="urn:microsoft.com/office/officeart/2016/7/layout/RepeatingBendingProcessNew"/>
    <dgm:cxn modelId="{65328A58-F738-4809-85CB-08E88930DCC5}" type="presParOf" srcId="{3036C149-54B1-4BCE-8278-AFF459F730F6}" destId="{216C76B5-F702-47F2-87A0-3EC5F998E6C5}" srcOrd="0" destOrd="0" presId="urn:microsoft.com/office/officeart/2016/7/layout/RepeatingBendingProcessNew"/>
    <dgm:cxn modelId="{C28F817F-EF60-453C-91FA-4C01E27ABBEB}" type="presParOf" srcId="{53604853-C1C9-4FCF-962D-6B9D5F996A0F}" destId="{8F1FA46C-8935-4465-BFFF-15969477C869}" srcOrd="4" destOrd="0" presId="urn:microsoft.com/office/officeart/2016/7/layout/RepeatingBendingProcessNew"/>
    <dgm:cxn modelId="{F058004C-3991-43E7-9065-0119104ED456}" type="presParOf" srcId="{53604853-C1C9-4FCF-962D-6B9D5F996A0F}" destId="{7FC6D3A5-D5F1-4F7B-B2AA-FEED5B23A4E9}" srcOrd="5" destOrd="0" presId="urn:microsoft.com/office/officeart/2016/7/layout/RepeatingBendingProcessNew"/>
    <dgm:cxn modelId="{6DA8473C-9269-48F6-AD03-D1991F6BA105}" type="presParOf" srcId="{7FC6D3A5-D5F1-4F7B-B2AA-FEED5B23A4E9}" destId="{023E3043-B7A0-4437-8582-1E2F35A9F669}" srcOrd="0" destOrd="0" presId="urn:microsoft.com/office/officeart/2016/7/layout/RepeatingBendingProcessNew"/>
    <dgm:cxn modelId="{8A9C7A2C-B8D1-435A-B71B-3C1D78F6D8A8}" type="presParOf" srcId="{53604853-C1C9-4FCF-962D-6B9D5F996A0F}" destId="{29E3D8A8-FF04-44F0-B6B4-70CB6E478685}" srcOrd="6" destOrd="0" presId="urn:microsoft.com/office/officeart/2016/7/layout/RepeatingBendingProcessNew"/>
    <dgm:cxn modelId="{54373502-6C03-4E6B-AB8B-864F4C8737E2}" type="presParOf" srcId="{53604853-C1C9-4FCF-962D-6B9D5F996A0F}" destId="{1AFDC839-AB6D-465C-B656-CFDB8A1D19D1}" srcOrd="7" destOrd="0" presId="urn:microsoft.com/office/officeart/2016/7/layout/RepeatingBendingProcessNew"/>
    <dgm:cxn modelId="{81E234A7-B53D-4EE7-A6C8-8836C9A8C9BB}" type="presParOf" srcId="{1AFDC839-AB6D-465C-B656-CFDB8A1D19D1}" destId="{C05D6CA5-9EEC-4849-97E9-CB4A35962AB3}" srcOrd="0" destOrd="0" presId="urn:microsoft.com/office/officeart/2016/7/layout/RepeatingBendingProcessNew"/>
    <dgm:cxn modelId="{7E4EE741-01A1-4ADA-B7C7-74D72D4EF3F4}" type="presParOf" srcId="{53604853-C1C9-4FCF-962D-6B9D5F996A0F}" destId="{1295F098-E67D-4EE0-8F14-D1CD8560F97A}" srcOrd="8" destOrd="0" presId="urn:microsoft.com/office/officeart/2016/7/layout/RepeatingBendingProcessNew"/>
    <dgm:cxn modelId="{392334C0-695C-4E8B-8E0F-FA3C068A36F0}" type="presParOf" srcId="{53604853-C1C9-4FCF-962D-6B9D5F996A0F}" destId="{E192AE26-ED62-493D-BA4D-9BE122D7FCDE}" srcOrd="9" destOrd="0" presId="urn:microsoft.com/office/officeart/2016/7/layout/RepeatingBendingProcessNew"/>
    <dgm:cxn modelId="{BA04ACFD-DC86-4C36-ACEA-D8F4DC18E208}" type="presParOf" srcId="{E192AE26-ED62-493D-BA4D-9BE122D7FCDE}" destId="{A65C9CE1-2297-447F-92B9-6FB9B7D8FC64}" srcOrd="0" destOrd="0" presId="urn:microsoft.com/office/officeart/2016/7/layout/RepeatingBendingProcessNew"/>
    <dgm:cxn modelId="{AE8B78E9-245B-4B93-A941-F33549E11DB0}" type="presParOf" srcId="{53604853-C1C9-4FCF-962D-6B9D5F996A0F}" destId="{1B243EEE-EE44-4323-AEE5-F554BAD43AE7}"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12E2EE-1307-41EA-B57F-5060462AADF9}"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64527318-4563-44D0-ACB9-3EFE93534ADB}">
      <dgm:prSet custT="1"/>
      <dgm:spPr/>
      <dgm:t>
        <a:bodyPr/>
        <a:lstStyle/>
        <a:p>
          <a:pPr>
            <a:lnSpc>
              <a:spcPct val="100000"/>
            </a:lnSpc>
          </a:pPr>
          <a:r>
            <a:rPr lang="en-US" sz="2000" b="0" i="0">
              <a:solidFill>
                <a:schemeClr val="tx1"/>
              </a:solidFill>
            </a:rPr>
            <a:t>Convolutional Neural Networks (CNNs):</a:t>
          </a:r>
          <a:endParaRPr lang="en-US" sz="2000" b="0">
            <a:solidFill>
              <a:schemeClr val="tx1"/>
            </a:solidFill>
          </a:endParaRPr>
        </a:p>
      </dgm:t>
    </dgm:pt>
    <dgm:pt modelId="{084FF245-9635-4068-A091-88540ED808E7}" type="parTrans" cxnId="{C1CD445A-142D-4538-8511-7EB4017B10AF}">
      <dgm:prSet/>
      <dgm:spPr/>
      <dgm:t>
        <a:bodyPr/>
        <a:lstStyle/>
        <a:p>
          <a:endParaRPr lang="en-US"/>
        </a:p>
      </dgm:t>
    </dgm:pt>
    <dgm:pt modelId="{754471B1-7528-4452-977C-85251D2A4C9A}" type="sibTrans" cxnId="{C1CD445A-142D-4538-8511-7EB4017B10AF}">
      <dgm:prSet/>
      <dgm:spPr/>
      <dgm:t>
        <a:bodyPr/>
        <a:lstStyle/>
        <a:p>
          <a:endParaRPr lang="en-US"/>
        </a:p>
      </dgm:t>
    </dgm:pt>
    <dgm:pt modelId="{EC0B40AA-6174-4151-AA6C-A80B0F61DF91}">
      <dgm:prSet custT="1"/>
      <dgm:spPr/>
      <dgm:t>
        <a:bodyPr/>
        <a:lstStyle/>
        <a:p>
          <a:pPr>
            <a:lnSpc>
              <a:spcPct val="100000"/>
            </a:lnSpc>
          </a:pPr>
          <a:r>
            <a:rPr lang="en-US" sz="2000" b="0" i="0">
              <a:solidFill>
                <a:schemeClr val="tx1"/>
              </a:solidFill>
            </a:rPr>
            <a:t>Image classification</a:t>
          </a:r>
          <a:endParaRPr lang="en-US" sz="2000" b="0">
            <a:solidFill>
              <a:schemeClr val="tx1"/>
            </a:solidFill>
          </a:endParaRPr>
        </a:p>
      </dgm:t>
    </dgm:pt>
    <dgm:pt modelId="{574E4099-4854-4C1F-AB8C-7C417632DAD7}" type="parTrans" cxnId="{E69E54B2-CA56-4E97-8C9B-4A1C8FFC68ED}">
      <dgm:prSet/>
      <dgm:spPr/>
      <dgm:t>
        <a:bodyPr/>
        <a:lstStyle/>
        <a:p>
          <a:endParaRPr lang="en-US"/>
        </a:p>
      </dgm:t>
    </dgm:pt>
    <dgm:pt modelId="{31F50292-CB2D-4596-AF46-2DB200F1BCD2}" type="sibTrans" cxnId="{E69E54B2-CA56-4E97-8C9B-4A1C8FFC68ED}">
      <dgm:prSet/>
      <dgm:spPr/>
      <dgm:t>
        <a:bodyPr/>
        <a:lstStyle/>
        <a:p>
          <a:endParaRPr lang="en-US"/>
        </a:p>
      </dgm:t>
    </dgm:pt>
    <dgm:pt modelId="{F653689C-EC36-4CF7-9AF0-1AB68C242E08}">
      <dgm:prSet custT="1"/>
      <dgm:spPr/>
      <dgm:t>
        <a:bodyPr/>
        <a:lstStyle/>
        <a:p>
          <a:pPr>
            <a:lnSpc>
              <a:spcPct val="100000"/>
            </a:lnSpc>
          </a:pPr>
          <a:r>
            <a:rPr lang="en-US" sz="2000" b="0" i="0">
              <a:solidFill>
                <a:schemeClr val="tx1"/>
              </a:solidFill>
            </a:rPr>
            <a:t>Object detection and recognition</a:t>
          </a:r>
          <a:endParaRPr lang="en-US" sz="2000" b="0">
            <a:solidFill>
              <a:schemeClr val="tx1"/>
            </a:solidFill>
          </a:endParaRPr>
        </a:p>
      </dgm:t>
    </dgm:pt>
    <dgm:pt modelId="{A4A4777B-F4F2-4577-B939-7D6D5E11D2D0}" type="parTrans" cxnId="{51D57391-0BE5-4752-B728-46563B1D53A6}">
      <dgm:prSet/>
      <dgm:spPr/>
      <dgm:t>
        <a:bodyPr/>
        <a:lstStyle/>
        <a:p>
          <a:endParaRPr lang="en-US"/>
        </a:p>
      </dgm:t>
    </dgm:pt>
    <dgm:pt modelId="{F1F1AAAE-51B9-4FAB-979B-708FD667A822}" type="sibTrans" cxnId="{51D57391-0BE5-4752-B728-46563B1D53A6}">
      <dgm:prSet/>
      <dgm:spPr/>
      <dgm:t>
        <a:bodyPr/>
        <a:lstStyle/>
        <a:p>
          <a:endParaRPr lang="en-US"/>
        </a:p>
      </dgm:t>
    </dgm:pt>
    <dgm:pt modelId="{D7AAF495-1D85-4BB7-B711-36E93B27EC1B}">
      <dgm:prSet custT="1"/>
      <dgm:spPr/>
      <dgm:t>
        <a:bodyPr/>
        <a:lstStyle/>
        <a:p>
          <a:pPr>
            <a:lnSpc>
              <a:spcPct val="100000"/>
            </a:lnSpc>
          </a:pPr>
          <a:r>
            <a:rPr lang="en-US" sz="2000" b="0" i="0">
              <a:solidFill>
                <a:schemeClr val="tx1"/>
              </a:solidFill>
            </a:rPr>
            <a:t>Facial recognition</a:t>
          </a:r>
        </a:p>
        <a:p>
          <a:pPr>
            <a:lnSpc>
              <a:spcPct val="100000"/>
            </a:lnSpc>
          </a:pPr>
          <a:r>
            <a:rPr lang="en-US" sz="2000" b="0" i="0">
              <a:solidFill>
                <a:schemeClr val="tx1"/>
              </a:solidFill>
            </a:rPr>
            <a:t>Video analysis</a:t>
          </a:r>
          <a:endParaRPr lang="en-US" sz="2000" b="0">
            <a:solidFill>
              <a:schemeClr val="tx1"/>
            </a:solidFill>
          </a:endParaRPr>
        </a:p>
      </dgm:t>
    </dgm:pt>
    <dgm:pt modelId="{D285C7A5-B678-40E6-8D5F-670C8D8936A4}" type="parTrans" cxnId="{67796505-3B0A-4A9E-B557-998FA5073E48}">
      <dgm:prSet/>
      <dgm:spPr/>
      <dgm:t>
        <a:bodyPr/>
        <a:lstStyle/>
        <a:p>
          <a:endParaRPr lang="en-US"/>
        </a:p>
      </dgm:t>
    </dgm:pt>
    <dgm:pt modelId="{01BB700B-FECB-452B-AFE0-623787650328}" type="sibTrans" cxnId="{67796505-3B0A-4A9E-B557-998FA5073E48}">
      <dgm:prSet/>
      <dgm:spPr/>
      <dgm:t>
        <a:bodyPr/>
        <a:lstStyle/>
        <a:p>
          <a:endParaRPr lang="en-US"/>
        </a:p>
      </dgm:t>
    </dgm:pt>
    <dgm:pt modelId="{846C61DC-A3A0-42B7-A045-3F8E28AE8272}">
      <dgm:prSet custT="1"/>
      <dgm:spPr/>
      <dgm:t>
        <a:bodyPr/>
        <a:lstStyle/>
        <a:p>
          <a:pPr>
            <a:lnSpc>
              <a:spcPct val="100000"/>
            </a:lnSpc>
          </a:pPr>
          <a:r>
            <a:rPr lang="en-US" sz="2000" b="0" i="0">
              <a:solidFill>
                <a:schemeClr val="bg1"/>
              </a:solidFill>
            </a:rPr>
            <a:t>Recurrent Neural Networks (RNNs):</a:t>
          </a:r>
          <a:endParaRPr lang="en-US" sz="2000" b="0">
            <a:solidFill>
              <a:schemeClr val="bg1"/>
            </a:solidFill>
          </a:endParaRPr>
        </a:p>
      </dgm:t>
    </dgm:pt>
    <dgm:pt modelId="{2179B5CA-6C47-4B63-9406-7D546A01F2A6}" type="parTrans" cxnId="{8CA3DB95-3DFB-4A86-AFF9-2910688B2286}">
      <dgm:prSet/>
      <dgm:spPr/>
      <dgm:t>
        <a:bodyPr/>
        <a:lstStyle/>
        <a:p>
          <a:endParaRPr lang="en-US"/>
        </a:p>
      </dgm:t>
    </dgm:pt>
    <dgm:pt modelId="{8BBCEA42-57F0-4415-AD6E-A1D962AC0591}" type="sibTrans" cxnId="{8CA3DB95-3DFB-4A86-AFF9-2910688B2286}">
      <dgm:prSet/>
      <dgm:spPr/>
      <dgm:t>
        <a:bodyPr/>
        <a:lstStyle/>
        <a:p>
          <a:endParaRPr lang="en-US"/>
        </a:p>
      </dgm:t>
    </dgm:pt>
    <dgm:pt modelId="{2CA942B6-7CB3-4D65-AD15-E2F5EB9ADAF9}">
      <dgm:prSet custT="1"/>
      <dgm:spPr/>
      <dgm:t>
        <a:bodyPr/>
        <a:lstStyle/>
        <a:p>
          <a:pPr>
            <a:lnSpc>
              <a:spcPct val="100000"/>
            </a:lnSpc>
          </a:pPr>
          <a:r>
            <a:rPr lang="en-US" sz="2000" b="0" i="0">
              <a:solidFill>
                <a:schemeClr val="tx1"/>
              </a:solidFill>
            </a:rPr>
            <a:t>Prediction problems</a:t>
          </a:r>
        </a:p>
        <a:p>
          <a:pPr>
            <a:lnSpc>
              <a:spcPct val="100000"/>
            </a:lnSpc>
          </a:pPr>
          <a:r>
            <a:rPr lang="en-US" sz="2000" b="0" i="0">
              <a:solidFill>
                <a:schemeClr val="tx1"/>
              </a:solidFill>
            </a:rPr>
            <a:t>Language modeling</a:t>
          </a:r>
        </a:p>
        <a:p>
          <a:pPr>
            <a:lnSpc>
              <a:spcPct val="100000"/>
            </a:lnSpc>
          </a:pPr>
          <a:r>
            <a:rPr lang="en-US" sz="2000" b="0" i="0">
              <a:solidFill>
                <a:schemeClr val="tx1"/>
              </a:solidFill>
            </a:rPr>
            <a:t>Text generation</a:t>
          </a:r>
          <a:endParaRPr lang="en-US" sz="2000" b="0">
            <a:solidFill>
              <a:schemeClr val="tx1"/>
            </a:solidFill>
          </a:endParaRPr>
        </a:p>
      </dgm:t>
    </dgm:pt>
    <dgm:pt modelId="{5A455615-A6DD-472C-BDE6-552535E4FDC3}" type="parTrans" cxnId="{34DCE47F-722E-405F-8ED6-BA9A72BBC490}">
      <dgm:prSet/>
      <dgm:spPr/>
      <dgm:t>
        <a:bodyPr/>
        <a:lstStyle/>
        <a:p>
          <a:endParaRPr lang="en-US"/>
        </a:p>
      </dgm:t>
    </dgm:pt>
    <dgm:pt modelId="{F2442A27-BBAD-4A3E-80EA-AE66E42EB7A7}" type="sibTrans" cxnId="{34DCE47F-722E-405F-8ED6-BA9A72BBC490}">
      <dgm:prSet/>
      <dgm:spPr/>
      <dgm:t>
        <a:bodyPr/>
        <a:lstStyle/>
        <a:p>
          <a:endParaRPr lang="en-US"/>
        </a:p>
      </dgm:t>
    </dgm:pt>
    <dgm:pt modelId="{72168869-4736-4E37-882F-CA4122344E30}">
      <dgm:prSet custT="1"/>
      <dgm:spPr/>
      <dgm:t>
        <a:bodyPr/>
        <a:lstStyle/>
        <a:p>
          <a:pPr>
            <a:lnSpc>
              <a:spcPct val="100000"/>
            </a:lnSpc>
          </a:pPr>
          <a:r>
            <a:rPr lang="en-US" sz="2000" b="0" i="0">
              <a:solidFill>
                <a:schemeClr val="tx1"/>
              </a:solidFill>
            </a:rPr>
            <a:t>Speech recognition and translation</a:t>
          </a:r>
          <a:endParaRPr lang="en-US" sz="2000" b="0">
            <a:solidFill>
              <a:schemeClr val="tx1"/>
            </a:solidFill>
          </a:endParaRPr>
        </a:p>
      </dgm:t>
    </dgm:pt>
    <dgm:pt modelId="{5AF67F8C-1B89-4CBE-AF5B-68C3A0ECD98E}" type="parTrans" cxnId="{7C617785-15C6-400B-A553-A9638775E1C5}">
      <dgm:prSet/>
      <dgm:spPr/>
      <dgm:t>
        <a:bodyPr/>
        <a:lstStyle/>
        <a:p>
          <a:endParaRPr lang="en-US"/>
        </a:p>
      </dgm:t>
    </dgm:pt>
    <dgm:pt modelId="{4C036777-D479-4C17-9A89-82D7815899AD}" type="sibTrans" cxnId="{7C617785-15C6-400B-A553-A9638775E1C5}">
      <dgm:prSet/>
      <dgm:spPr/>
      <dgm:t>
        <a:bodyPr/>
        <a:lstStyle/>
        <a:p>
          <a:endParaRPr lang="en-US"/>
        </a:p>
      </dgm:t>
    </dgm:pt>
    <dgm:pt modelId="{F8E2C03C-A240-4BE3-9A5A-FCFBEEF82EB0}">
      <dgm:prSet custT="1"/>
      <dgm:spPr/>
      <dgm:t>
        <a:bodyPr/>
        <a:lstStyle/>
        <a:p>
          <a:pPr>
            <a:lnSpc>
              <a:spcPct val="100000"/>
            </a:lnSpc>
          </a:pPr>
          <a:r>
            <a:rPr lang="en-US" sz="2000" b="0" i="0">
              <a:solidFill>
                <a:schemeClr val="tx1"/>
              </a:solidFill>
            </a:rPr>
            <a:t>Forecasting</a:t>
          </a:r>
          <a:endParaRPr lang="en-US" sz="2000" b="0">
            <a:solidFill>
              <a:schemeClr val="tx1"/>
            </a:solidFill>
          </a:endParaRPr>
        </a:p>
      </dgm:t>
    </dgm:pt>
    <dgm:pt modelId="{4056247C-DFED-4455-B506-5266B0EE2BC7}" type="parTrans" cxnId="{CA3F8318-EDCD-4ECC-A4FF-0F7ACFC14CE3}">
      <dgm:prSet/>
      <dgm:spPr/>
      <dgm:t>
        <a:bodyPr/>
        <a:lstStyle/>
        <a:p>
          <a:endParaRPr lang="en-US"/>
        </a:p>
      </dgm:t>
    </dgm:pt>
    <dgm:pt modelId="{2B4C9FD2-C757-4CA8-8F96-3FE311997086}" type="sibTrans" cxnId="{CA3F8318-EDCD-4ECC-A4FF-0F7ACFC14CE3}">
      <dgm:prSet/>
      <dgm:spPr/>
      <dgm:t>
        <a:bodyPr/>
        <a:lstStyle/>
        <a:p>
          <a:endParaRPr lang="en-US"/>
        </a:p>
      </dgm:t>
    </dgm:pt>
    <dgm:pt modelId="{7F184298-C890-42DE-B681-DA296DEE97D5}">
      <dgm:prSet custT="1"/>
      <dgm:spPr/>
      <dgm:t>
        <a:bodyPr/>
        <a:lstStyle/>
        <a:p>
          <a:r>
            <a:rPr lang="en-US" sz="2000" b="0" i="0" dirty="0">
              <a:solidFill>
                <a:schemeClr val="tx1"/>
              </a:solidFill>
            </a:rPr>
            <a:t>Forward-Feed Neural Networks (FNNs):</a:t>
          </a:r>
          <a:endParaRPr lang="en-US" sz="2000" b="0" dirty="0">
            <a:solidFill>
              <a:schemeClr val="tx1"/>
            </a:solidFill>
          </a:endParaRPr>
        </a:p>
      </dgm:t>
    </dgm:pt>
    <dgm:pt modelId="{68C7E24C-9F78-4706-B775-9B742AB7C8AA}" type="parTrans" cxnId="{4B16995C-2C69-4049-8CE0-3FF60D495A04}">
      <dgm:prSet/>
      <dgm:spPr/>
      <dgm:t>
        <a:bodyPr/>
        <a:lstStyle/>
        <a:p>
          <a:endParaRPr lang="en-US"/>
        </a:p>
      </dgm:t>
    </dgm:pt>
    <dgm:pt modelId="{6E373F02-533C-4329-B458-6CCAFC114AFA}" type="sibTrans" cxnId="{4B16995C-2C69-4049-8CE0-3FF60D495A04}">
      <dgm:prSet/>
      <dgm:spPr/>
      <dgm:t>
        <a:bodyPr/>
        <a:lstStyle/>
        <a:p>
          <a:endParaRPr lang="en-US"/>
        </a:p>
      </dgm:t>
    </dgm:pt>
    <dgm:pt modelId="{12342F2B-682D-43EB-8817-D8A0B9CC3FDB}">
      <dgm:prSet custT="1"/>
      <dgm:spPr/>
      <dgm:t>
        <a:bodyPr/>
        <a:lstStyle/>
        <a:p>
          <a:r>
            <a:rPr lang="en-US" sz="2000" b="0" i="0">
              <a:solidFill>
                <a:schemeClr val="tx1"/>
              </a:solidFill>
            </a:rPr>
            <a:t>Fraud detection</a:t>
          </a:r>
          <a:endParaRPr lang="en-US" sz="2000" b="0">
            <a:solidFill>
              <a:schemeClr val="tx1"/>
            </a:solidFill>
          </a:endParaRPr>
        </a:p>
      </dgm:t>
    </dgm:pt>
    <dgm:pt modelId="{9363754F-E069-4D82-95CF-E13DA0E6B7DF}" type="parTrans" cxnId="{D7375C68-8448-49CE-8147-FEA43006CA47}">
      <dgm:prSet/>
      <dgm:spPr/>
      <dgm:t>
        <a:bodyPr/>
        <a:lstStyle/>
        <a:p>
          <a:endParaRPr lang="en-US"/>
        </a:p>
      </dgm:t>
    </dgm:pt>
    <dgm:pt modelId="{664C1B38-CA3B-43E4-8308-6A780E8C61FE}" type="sibTrans" cxnId="{D7375C68-8448-49CE-8147-FEA43006CA47}">
      <dgm:prSet/>
      <dgm:spPr/>
      <dgm:t>
        <a:bodyPr/>
        <a:lstStyle/>
        <a:p>
          <a:endParaRPr lang="en-US"/>
        </a:p>
      </dgm:t>
    </dgm:pt>
    <dgm:pt modelId="{A179763D-014B-4E65-A50B-7C9BB582D3BE}">
      <dgm:prSet custT="1"/>
      <dgm:spPr/>
      <dgm:t>
        <a:bodyPr/>
        <a:lstStyle/>
        <a:p>
          <a:r>
            <a:rPr lang="en-US" sz="2000" b="0" i="0">
              <a:solidFill>
                <a:schemeClr val="tx1"/>
              </a:solidFill>
            </a:rPr>
            <a:t>Medical diagnosis</a:t>
          </a:r>
          <a:endParaRPr lang="en-US" sz="2000" b="0">
            <a:solidFill>
              <a:schemeClr val="tx1"/>
            </a:solidFill>
          </a:endParaRPr>
        </a:p>
      </dgm:t>
    </dgm:pt>
    <dgm:pt modelId="{C822DD7E-540B-47F0-B901-C3CDA614B26D}" type="parTrans" cxnId="{112E1082-5C0A-4888-A85E-C852863988B6}">
      <dgm:prSet/>
      <dgm:spPr/>
      <dgm:t>
        <a:bodyPr/>
        <a:lstStyle/>
        <a:p>
          <a:endParaRPr lang="en-US"/>
        </a:p>
      </dgm:t>
    </dgm:pt>
    <dgm:pt modelId="{544D3234-2417-46B2-8760-AC7300DC8F64}" type="sibTrans" cxnId="{112E1082-5C0A-4888-A85E-C852863988B6}">
      <dgm:prSet/>
      <dgm:spPr/>
      <dgm:t>
        <a:bodyPr/>
        <a:lstStyle/>
        <a:p>
          <a:endParaRPr lang="en-US"/>
        </a:p>
      </dgm:t>
    </dgm:pt>
    <dgm:pt modelId="{302206EC-107D-437C-B229-C871CE31CF54}">
      <dgm:prSet custT="1"/>
      <dgm:spPr/>
      <dgm:t>
        <a:bodyPr/>
        <a:lstStyle/>
        <a:p>
          <a:r>
            <a:rPr lang="en-US" sz="2000" b="0" i="0">
              <a:solidFill>
                <a:schemeClr val="tx1"/>
              </a:solidFill>
            </a:rPr>
            <a:t>Handwriting recognition</a:t>
          </a:r>
          <a:endParaRPr lang="en-US" sz="2000" b="0">
            <a:solidFill>
              <a:schemeClr val="tx1"/>
            </a:solidFill>
          </a:endParaRPr>
        </a:p>
      </dgm:t>
    </dgm:pt>
    <dgm:pt modelId="{0FC2D6F7-9874-44E5-9266-B2FCC0351F6B}" type="parTrans" cxnId="{5EA257F4-DB43-4297-8515-3ED992D66130}">
      <dgm:prSet/>
      <dgm:spPr/>
      <dgm:t>
        <a:bodyPr/>
        <a:lstStyle/>
        <a:p>
          <a:endParaRPr lang="en-US"/>
        </a:p>
      </dgm:t>
    </dgm:pt>
    <dgm:pt modelId="{01FA9B00-312C-4DAC-9205-7ED61EABE1BB}" type="sibTrans" cxnId="{5EA257F4-DB43-4297-8515-3ED992D66130}">
      <dgm:prSet/>
      <dgm:spPr/>
      <dgm:t>
        <a:bodyPr/>
        <a:lstStyle/>
        <a:p>
          <a:endParaRPr lang="en-US"/>
        </a:p>
      </dgm:t>
    </dgm:pt>
    <dgm:pt modelId="{C0DEE9FB-87BF-4940-9E69-3FE0E8DAEC75}" type="pres">
      <dgm:prSet presAssocID="{7612E2EE-1307-41EA-B57F-5060462AADF9}" presName="Name0" presStyleCnt="0">
        <dgm:presLayoutVars>
          <dgm:dir/>
          <dgm:animLvl val="lvl"/>
          <dgm:resizeHandles val="exact"/>
        </dgm:presLayoutVars>
      </dgm:prSet>
      <dgm:spPr/>
    </dgm:pt>
    <dgm:pt modelId="{F78EF9E7-3817-4FF2-BDD6-CD06A01B375F}" type="pres">
      <dgm:prSet presAssocID="{7F184298-C890-42DE-B681-DA296DEE97D5}" presName="composite" presStyleCnt="0"/>
      <dgm:spPr/>
    </dgm:pt>
    <dgm:pt modelId="{25269E4C-14BD-4987-B014-A2CE66B1ED07}" type="pres">
      <dgm:prSet presAssocID="{7F184298-C890-42DE-B681-DA296DEE97D5}" presName="parTx" presStyleLbl="alignNode1" presStyleIdx="0" presStyleCnt="3">
        <dgm:presLayoutVars>
          <dgm:chMax val="0"/>
          <dgm:chPref val="0"/>
        </dgm:presLayoutVars>
      </dgm:prSet>
      <dgm:spPr/>
    </dgm:pt>
    <dgm:pt modelId="{6601C3B8-0FFF-4C2B-B1E6-ACA59E65D167}" type="pres">
      <dgm:prSet presAssocID="{7F184298-C890-42DE-B681-DA296DEE97D5}" presName="desTx" presStyleLbl="alignAccFollowNode1" presStyleIdx="0" presStyleCnt="3">
        <dgm:presLayoutVars/>
      </dgm:prSet>
      <dgm:spPr/>
    </dgm:pt>
    <dgm:pt modelId="{E7AC50E4-F97C-4DF5-B21A-649F4342D10F}" type="pres">
      <dgm:prSet presAssocID="{6E373F02-533C-4329-B458-6CCAFC114AFA}" presName="space" presStyleCnt="0"/>
      <dgm:spPr/>
    </dgm:pt>
    <dgm:pt modelId="{AF3F3B61-366F-4712-9F5E-C0AE9EBB5401}" type="pres">
      <dgm:prSet presAssocID="{64527318-4563-44D0-ACB9-3EFE93534ADB}" presName="composite" presStyleCnt="0"/>
      <dgm:spPr/>
    </dgm:pt>
    <dgm:pt modelId="{D78F6BC1-66FF-46EF-886A-56A1DE0D25AC}" type="pres">
      <dgm:prSet presAssocID="{64527318-4563-44D0-ACB9-3EFE93534ADB}" presName="parTx" presStyleLbl="alignNode1" presStyleIdx="1" presStyleCnt="3">
        <dgm:presLayoutVars>
          <dgm:chMax val="0"/>
          <dgm:chPref val="0"/>
        </dgm:presLayoutVars>
      </dgm:prSet>
      <dgm:spPr/>
    </dgm:pt>
    <dgm:pt modelId="{B47CE81A-C9FC-4050-8C5B-3D9A27D12116}" type="pres">
      <dgm:prSet presAssocID="{64527318-4563-44D0-ACB9-3EFE93534ADB}" presName="desTx" presStyleLbl="alignAccFollowNode1" presStyleIdx="1" presStyleCnt="3">
        <dgm:presLayoutVars/>
      </dgm:prSet>
      <dgm:spPr/>
    </dgm:pt>
    <dgm:pt modelId="{9AEC82BC-B6E7-4C18-BBA5-26266CC91CB7}" type="pres">
      <dgm:prSet presAssocID="{754471B1-7528-4452-977C-85251D2A4C9A}" presName="space" presStyleCnt="0"/>
      <dgm:spPr/>
    </dgm:pt>
    <dgm:pt modelId="{FF15F8F6-C203-44C3-80ED-1250B4DEE72A}" type="pres">
      <dgm:prSet presAssocID="{846C61DC-A3A0-42B7-A045-3F8E28AE8272}" presName="composite" presStyleCnt="0"/>
      <dgm:spPr/>
    </dgm:pt>
    <dgm:pt modelId="{7DA47465-18FF-4CD7-9B58-1B2CD8B00E44}" type="pres">
      <dgm:prSet presAssocID="{846C61DC-A3A0-42B7-A045-3F8E28AE8272}" presName="parTx" presStyleLbl="alignNode1" presStyleIdx="2" presStyleCnt="3">
        <dgm:presLayoutVars>
          <dgm:chMax val="0"/>
          <dgm:chPref val="0"/>
        </dgm:presLayoutVars>
      </dgm:prSet>
      <dgm:spPr/>
    </dgm:pt>
    <dgm:pt modelId="{C8DCF4F4-FEF4-4896-A9B1-07C662E6C940}" type="pres">
      <dgm:prSet presAssocID="{846C61DC-A3A0-42B7-A045-3F8E28AE8272}" presName="desTx" presStyleLbl="alignAccFollowNode1" presStyleIdx="2" presStyleCnt="3">
        <dgm:presLayoutVars/>
      </dgm:prSet>
      <dgm:spPr/>
    </dgm:pt>
  </dgm:ptLst>
  <dgm:cxnLst>
    <dgm:cxn modelId="{5F9A2D04-1225-411A-957C-F15B26502B15}" type="presOf" srcId="{2CA942B6-7CB3-4D65-AD15-E2F5EB9ADAF9}" destId="{C8DCF4F4-FEF4-4896-A9B1-07C662E6C940}" srcOrd="0" destOrd="0" presId="urn:microsoft.com/office/officeart/2016/7/layout/HorizontalActionList"/>
    <dgm:cxn modelId="{67796505-3B0A-4A9E-B557-998FA5073E48}" srcId="{64527318-4563-44D0-ACB9-3EFE93534ADB}" destId="{D7AAF495-1D85-4BB7-B711-36E93B27EC1B}" srcOrd="2" destOrd="0" parTransId="{D285C7A5-B678-40E6-8D5F-670C8D8936A4}" sibTransId="{01BB700B-FECB-452B-AFE0-623787650328}"/>
    <dgm:cxn modelId="{811F5A10-F05C-4E9B-8AAA-13DAE5B30D15}" type="presOf" srcId="{302206EC-107D-437C-B229-C871CE31CF54}" destId="{6601C3B8-0FFF-4C2B-B1E6-ACA59E65D167}" srcOrd="0" destOrd="2" presId="urn:microsoft.com/office/officeart/2016/7/layout/HorizontalActionList"/>
    <dgm:cxn modelId="{5F743516-E771-40CE-97D3-3D4B765FC7AE}" type="presOf" srcId="{EC0B40AA-6174-4151-AA6C-A80B0F61DF91}" destId="{B47CE81A-C9FC-4050-8C5B-3D9A27D12116}" srcOrd="0" destOrd="0" presId="urn:microsoft.com/office/officeart/2016/7/layout/HorizontalActionList"/>
    <dgm:cxn modelId="{CA3F8318-EDCD-4ECC-A4FF-0F7ACFC14CE3}" srcId="{846C61DC-A3A0-42B7-A045-3F8E28AE8272}" destId="{F8E2C03C-A240-4BE3-9A5A-FCFBEEF82EB0}" srcOrd="2" destOrd="0" parTransId="{4056247C-DFED-4455-B506-5266B0EE2BC7}" sibTransId="{2B4C9FD2-C757-4CA8-8F96-3FE311997086}"/>
    <dgm:cxn modelId="{58CA8321-CF6D-413F-9F7E-4B326F535F8E}" type="presOf" srcId="{7F184298-C890-42DE-B681-DA296DEE97D5}" destId="{25269E4C-14BD-4987-B014-A2CE66B1ED07}" srcOrd="0" destOrd="0" presId="urn:microsoft.com/office/officeart/2016/7/layout/HorizontalActionList"/>
    <dgm:cxn modelId="{FF8D212B-19EA-4AA2-BAEE-569069FE539B}" type="presOf" srcId="{846C61DC-A3A0-42B7-A045-3F8E28AE8272}" destId="{7DA47465-18FF-4CD7-9B58-1B2CD8B00E44}" srcOrd="0" destOrd="0" presId="urn:microsoft.com/office/officeart/2016/7/layout/HorizontalActionList"/>
    <dgm:cxn modelId="{9C5AAD41-E83C-46E2-93A3-CFF606BC173C}" type="presOf" srcId="{D7AAF495-1D85-4BB7-B711-36E93B27EC1B}" destId="{B47CE81A-C9FC-4050-8C5B-3D9A27D12116}" srcOrd="0" destOrd="2" presId="urn:microsoft.com/office/officeart/2016/7/layout/HorizontalActionList"/>
    <dgm:cxn modelId="{C1CD445A-142D-4538-8511-7EB4017B10AF}" srcId="{7612E2EE-1307-41EA-B57F-5060462AADF9}" destId="{64527318-4563-44D0-ACB9-3EFE93534ADB}" srcOrd="1" destOrd="0" parTransId="{084FF245-9635-4068-A091-88540ED808E7}" sibTransId="{754471B1-7528-4452-977C-85251D2A4C9A}"/>
    <dgm:cxn modelId="{4B16995C-2C69-4049-8CE0-3FF60D495A04}" srcId="{7612E2EE-1307-41EA-B57F-5060462AADF9}" destId="{7F184298-C890-42DE-B681-DA296DEE97D5}" srcOrd="0" destOrd="0" parTransId="{68C7E24C-9F78-4706-B775-9B742AB7C8AA}" sibTransId="{6E373F02-533C-4329-B458-6CCAFC114AFA}"/>
    <dgm:cxn modelId="{B2433B60-6E6B-410A-8D36-2FA0B3034EA1}" type="presOf" srcId="{7612E2EE-1307-41EA-B57F-5060462AADF9}" destId="{C0DEE9FB-87BF-4940-9E69-3FE0E8DAEC75}" srcOrd="0" destOrd="0" presId="urn:microsoft.com/office/officeart/2016/7/layout/HorizontalActionList"/>
    <dgm:cxn modelId="{D7375C68-8448-49CE-8147-FEA43006CA47}" srcId="{7F184298-C890-42DE-B681-DA296DEE97D5}" destId="{12342F2B-682D-43EB-8817-D8A0B9CC3FDB}" srcOrd="0" destOrd="0" parTransId="{9363754F-E069-4D82-95CF-E13DA0E6B7DF}" sibTransId="{664C1B38-CA3B-43E4-8308-6A780E8C61FE}"/>
    <dgm:cxn modelId="{34DCE47F-722E-405F-8ED6-BA9A72BBC490}" srcId="{846C61DC-A3A0-42B7-A045-3F8E28AE8272}" destId="{2CA942B6-7CB3-4D65-AD15-E2F5EB9ADAF9}" srcOrd="0" destOrd="0" parTransId="{5A455615-A6DD-472C-BDE6-552535E4FDC3}" sibTransId="{F2442A27-BBAD-4A3E-80EA-AE66E42EB7A7}"/>
    <dgm:cxn modelId="{112E1082-5C0A-4888-A85E-C852863988B6}" srcId="{7F184298-C890-42DE-B681-DA296DEE97D5}" destId="{A179763D-014B-4E65-A50B-7C9BB582D3BE}" srcOrd="1" destOrd="0" parTransId="{C822DD7E-540B-47F0-B901-C3CDA614B26D}" sibTransId="{544D3234-2417-46B2-8760-AC7300DC8F64}"/>
    <dgm:cxn modelId="{7C617785-15C6-400B-A553-A9638775E1C5}" srcId="{846C61DC-A3A0-42B7-A045-3F8E28AE8272}" destId="{72168869-4736-4E37-882F-CA4122344E30}" srcOrd="1" destOrd="0" parTransId="{5AF67F8C-1B89-4CBE-AF5B-68C3A0ECD98E}" sibTransId="{4C036777-D479-4C17-9A89-82D7815899AD}"/>
    <dgm:cxn modelId="{51D57391-0BE5-4752-B728-46563B1D53A6}" srcId="{64527318-4563-44D0-ACB9-3EFE93534ADB}" destId="{F653689C-EC36-4CF7-9AF0-1AB68C242E08}" srcOrd="1" destOrd="0" parTransId="{A4A4777B-F4F2-4577-B939-7D6D5E11D2D0}" sibTransId="{F1F1AAAE-51B9-4FAB-979B-708FD667A822}"/>
    <dgm:cxn modelId="{8CA3DB95-3DFB-4A86-AFF9-2910688B2286}" srcId="{7612E2EE-1307-41EA-B57F-5060462AADF9}" destId="{846C61DC-A3A0-42B7-A045-3F8E28AE8272}" srcOrd="2" destOrd="0" parTransId="{2179B5CA-6C47-4B63-9406-7D546A01F2A6}" sibTransId="{8BBCEA42-57F0-4415-AD6E-A1D962AC0591}"/>
    <dgm:cxn modelId="{745E12A0-C972-42AC-A738-EFBCEE9A5047}" type="presOf" srcId="{64527318-4563-44D0-ACB9-3EFE93534ADB}" destId="{D78F6BC1-66FF-46EF-886A-56A1DE0D25AC}" srcOrd="0" destOrd="0" presId="urn:microsoft.com/office/officeart/2016/7/layout/HorizontalActionList"/>
    <dgm:cxn modelId="{C9EE71A0-469B-48D4-875E-993754BA9CC8}" type="presOf" srcId="{F8E2C03C-A240-4BE3-9A5A-FCFBEEF82EB0}" destId="{C8DCF4F4-FEF4-4896-A9B1-07C662E6C940}" srcOrd="0" destOrd="2" presId="urn:microsoft.com/office/officeart/2016/7/layout/HorizontalActionList"/>
    <dgm:cxn modelId="{E69E54B2-CA56-4E97-8C9B-4A1C8FFC68ED}" srcId="{64527318-4563-44D0-ACB9-3EFE93534ADB}" destId="{EC0B40AA-6174-4151-AA6C-A80B0F61DF91}" srcOrd="0" destOrd="0" parTransId="{574E4099-4854-4C1F-AB8C-7C417632DAD7}" sibTransId="{31F50292-CB2D-4596-AF46-2DB200F1BCD2}"/>
    <dgm:cxn modelId="{2EA45DB5-88BF-46DC-B783-8FDF73B72B64}" type="presOf" srcId="{A179763D-014B-4E65-A50B-7C9BB582D3BE}" destId="{6601C3B8-0FFF-4C2B-B1E6-ACA59E65D167}" srcOrd="0" destOrd="1" presId="urn:microsoft.com/office/officeart/2016/7/layout/HorizontalActionList"/>
    <dgm:cxn modelId="{CAD0ACC4-FDD3-44B1-BE0A-BF11EFAAA35E}" type="presOf" srcId="{12342F2B-682D-43EB-8817-D8A0B9CC3FDB}" destId="{6601C3B8-0FFF-4C2B-B1E6-ACA59E65D167}" srcOrd="0" destOrd="0" presId="urn:microsoft.com/office/officeart/2016/7/layout/HorizontalActionList"/>
    <dgm:cxn modelId="{E521E4C5-305B-429F-B8F9-617923B35451}" type="presOf" srcId="{F653689C-EC36-4CF7-9AF0-1AB68C242E08}" destId="{B47CE81A-C9FC-4050-8C5B-3D9A27D12116}" srcOrd="0" destOrd="1" presId="urn:microsoft.com/office/officeart/2016/7/layout/HorizontalActionList"/>
    <dgm:cxn modelId="{5EA257F4-DB43-4297-8515-3ED992D66130}" srcId="{7F184298-C890-42DE-B681-DA296DEE97D5}" destId="{302206EC-107D-437C-B229-C871CE31CF54}" srcOrd="2" destOrd="0" parTransId="{0FC2D6F7-9874-44E5-9266-B2FCC0351F6B}" sibTransId="{01FA9B00-312C-4DAC-9205-7ED61EABE1BB}"/>
    <dgm:cxn modelId="{EFC01DFF-C4B2-4094-9BC8-35E246E4D34E}" type="presOf" srcId="{72168869-4736-4E37-882F-CA4122344E30}" destId="{C8DCF4F4-FEF4-4896-A9B1-07C662E6C940}" srcOrd="0" destOrd="1" presId="urn:microsoft.com/office/officeart/2016/7/layout/HorizontalActionList"/>
    <dgm:cxn modelId="{8F51D950-0BEF-42D8-845F-41AAB218A2E8}" type="presParOf" srcId="{C0DEE9FB-87BF-4940-9E69-3FE0E8DAEC75}" destId="{F78EF9E7-3817-4FF2-BDD6-CD06A01B375F}" srcOrd="0" destOrd="0" presId="urn:microsoft.com/office/officeart/2016/7/layout/HorizontalActionList"/>
    <dgm:cxn modelId="{211D4441-EAC7-4CB7-9099-D66235AE7864}" type="presParOf" srcId="{F78EF9E7-3817-4FF2-BDD6-CD06A01B375F}" destId="{25269E4C-14BD-4987-B014-A2CE66B1ED07}" srcOrd="0" destOrd="0" presId="urn:microsoft.com/office/officeart/2016/7/layout/HorizontalActionList"/>
    <dgm:cxn modelId="{482A4864-413A-424A-AA71-502C603D8E3C}" type="presParOf" srcId="{F78EF9E7-3817-4FF2-BDD6-CD06A01B375F}" destId="{6601C3B8-0FFF-4C2B-B1E6-ACA59E65D167}" srcOrd="1" destOrd="0" presId="urn:microsoft.com/office/officeart/2016/7/layout/HorizontalActionList"/>
    <dgm:cxn modelId="{A995329C-8ACD-47FC-972F-E0869ABA9D72}" type="presParOf" srcId="{C0DEE9FB-87BF-4940-9E69-3FE0E8DAEC75}" destId="{E7AC50E4-F97C-4DF5-B21A-649F4342D10F}" srcOrd="1" destOrd="0" presId="urn:microsoft.com/office/officeart/2016/7/layout/HorizontalActionList"/>
    <dgm:cxn modelId="{F4AD17DB-B037-4EB7-8B07-771454F70939}" type="presParOf" srcId="{C0DEE9FB-87BF-4940-9E69-3FE0E8DAEC75}" destId="{AF3F3B61-366F-4712-9F5E-C0AE9EBB5401}" srcOrd="2" destOrd="0" presId="urn:microsoft.com/office/officeart/2016/7/layout/HorizontalActionList"/>
    <dgm:cxn modelId="{2A8DDAC3-772F-439F-B47B-D087C81BF9BC}" type="presParOf" srcId="{AF3F3B61-366F-4712-9F5E-C0AE9EBB5401}" destId="{D78F6BC1-66FF-46EF-886A-56A1DE0D25AC}" srcOrd="0" destOrd="0" presId="urn:microsoft.com/office/officeart/2016/7/layout/HorizontalActionList"/>
    <dgm:cxn modelId="{E25E3620-927F-45D9-A19C-09E1CA6052CB}" type="presParOf" srcId="{AF3F3B61-366F-4712-9F5E-C0AE9EBB5401}" destId="{B47CE81A-C9FC-4050-8C5B-3D9A27D12116}" srcOrd="1" destOrd="0" presId="urn:microsoft.com/office/officeart/2016/7/layout/HorizontalActionList"/>
    <dgm:cxn modelId="{CBBD53B7-3952-4692-B605-C68F25FDC5EF}" type="presParOf" srcId="{C0DEE9FB-87BF-4940-9E69-3FE0E8DAEC75}" destId="{9AEC82BC-B6E7-4C18-BBA5-26266CC91CB7}" srcOrd="3" destOrd="0" presId="urn:microsoft.com/office/officeart/2016/7/layout/HorizontalActionList"/>
    <dgm:cxn modelId="{3BD129DD-0573-4A0B-8221-DDB4E26698D7}" type="presParOf" srcId="{C0DEE9FB-87BF-4940-9E69-3FE0E8DAEC75}" destId="{FF15F8F6-C203-44C3-80ED-1250B4DEE72A}" srcOrd="4" destOrd="0" presId="urn:microsoft.com/office/officeart/2016/7/layout/HorizontalActionList"/>
    <dgm:cxn modelId="{C1207FF2-B32D-49C9-B18D-AE055E4AF654}" type="presParOf" srcId="{FF15F8F6-C203-44C3-80ED-1250B4DEE72A}" destId="{7DA47465-18FF-4CD7-9B58-1B2CD8B00E44}" srcOrd="0" destOrd="0" presId="urn:microsoft.com/office/officeart/2016/7/layout/HorizontalActionList"/>
    <dgm:cxn modelId="{60335880-4CFE-46E4-8392-C0FEB9D62860}" type="presParOf" srcId="{FF15F8F6-C203-44C3-80ED-1250B4DEE72A}" destId="{C8DCF4F4-FEF4-4896-A9B1-07C662E6C94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FFCDA-B0A6-4C9B-A173-834669F6E227}">
      <dsp:nvSpPr>
        <dsp:cNvPr id="0" name=""/>
        <dsp:cNvSpPr/>
      </dsp:nvSpPr>
      <dsp:spPr>
        <a:xfrm>
          <a:off x="3246648" y="893924"/>
          <a:ext cx="688798" cy="91440"/>
        </a:xfrm>
        <a:custGeom>
          <a:avLst/>
          <a:gdLst/>
          <a:ahLst/>
          <a:cxnLst/>
          <a:rect l="0" t="0" r="0" b="0"/>
          <a:pathLst>
            <a:path>
              <a:moveTo>
                <a:pt x="0" y="45720"/>
              </a:moveTo>
              <a:lnTo>
                <a:pt x="68879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573062" y="936047"/>
        <a:ext cx="35969" cy="7193"/>
      </dsp:txXfrm>
    </dsp:sp>
    <dsp:sp modelId="{3AF4F000-C8E2-48B6-9D1E-623F404890EA}">
      <dsp:nvSpPr>
        <dsp:cNvPr id="0" name=""/>
        <dsp:cNvSpPr/>
      </dsp:nvSpPr>
      <dsp:spPr>
        <a:xfrm>
          <a:off x="120629" y="1298"/>
          <a:ext cx="3127819" cy="1876691"/>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266" tIns="160879" rIns="153266" bIns="160879" numCol="1" spcCol="1270" anchor="ctr" anchorCtr="0">
          <a:noAutofit/>
        </a:bodyPr>
        <a:lstStyle/>
        <a:p>
          <a:pPr marL="0" lvl="0" indent="0" algn="ctr" defTabSz="755650">
            <a:lnSpc>
              <a:spcPct val="90000"/>
            </a:lnSpc>
            <a:spcBef>
              <a:spcPct val="0"/>
            </a:spcBef>
            <a:spcAft>
              <a:spcPct val="35000"/>
            </a:spcAft>
            <a:buNone/>
          </a:pPr>
          <a:r>
            <a:rPr lang="en-US" sz="1700" b="1" kern="1200"/>
            <a:t>1943</a:t>
          </a:r>
        </a:p>
        <a:p>
          <a:pPr marL="0" lvl="0" indent="0" algn="ctr" defTabSz="755650">
            <a:lnSpc>
              <a:spcPct val="90000"/>
            </a:lnSpc>
            <a:spcBef>
              <a:spcPct val="0"/>
            </a:spcBef>
            <a:spcAft>
              <a:spcPct val="35000"/>
            </a:spcAft>
            <a:buNone/>
          </a:pPr>
          <a:r>
            <a:rPr lang="en-US" sz="1700" b="1" i="0" kern="1200"/>
            <a:t>Warren McCulloch proposed how neurons may work by creating a simple neural network using electrical circuits.</a:t>
          </a:r>
          <a:endParaRPr lang="en-US" sz="1700" b="1" kern="1200"/>
        </a:p>
      </dsp:txBody>
      <dsp:txXfrm>
        <a:off x="120629" y="1298"/>
        <a:ext cx="3127819" cy="1876691"/>
      </dsp:txXfrm>
    </dsp:sp>
    <dsp:sp modelId="{3036C149-54B1-4BCE-8278-AFF459F730F6}">
      <dsp:nvSpPr>
        <dsp:cNvPr id="0" name=""/>
        <dsp:cNvSpPr/>
      </dsp:nvSpPr>
      <dsp:spPr>
        <a:xfrm>
          <a:off x="7093866" y="893924"/>
          <a:ext cx="688798" cy="91440"/>
        </a:xfrm>
        <a:custGeom>
          <a:avLst/>
          <a:gdLst/>
          <a:ahLst/>
          <a:cxnLst/>
          <a:rect l="0" t="0" r="0" b="0"/>
          <a:pathLst>
            <a:path>
              <a:moveTo>
                <a:pt x="0" y="45720"/>
              </a:moveTo>
              <a:lnTo>
                <a:pt x="68879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7420281" y="936047"/>
        <a:ext cx="35969" cy="7193"/>
      </dsp:txXfrm>
    </dsp:sp>
    <dsp:sp modelId="{81C0D153-2BF9-4D4C-8429-048DE82BC13C}">
      <dsp:nvSpPr>
        <dsp:cNvPr id="0" name=""/>
        <dsp:cNvSpPr/>
      </dsp:nvSpPr>
      <dsp:spPr>
        <a:xfrm>
          <a:off x="3967847" y="1298"/>
          <a:ext cx="3127819" cy="1876691"/>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266" tIns="160879" rIns="153266" bIns="160879" numCol="1" spcCol="1270" anchor="ctr" anchorCtr="0">
          <a:noAutofit/>
        </a:bodyPr>
        <a:lstStyle/>
        <a:p>
          <a:pPr marL="0" lvl="0" indent="0" algn="ctr" defTabSz="755650">
            <a:lnSpc>
              <a:spcPct val="90000"/>
            </a:lnSpc>
            <a:spcBef>
              <a:spcPct val="0"/>
            </a:spcBef>
            <a:spcAft>
              <a:spcPct val="35000"/>
            </a:spcAft>
            <a:buNone/>
          </a:pPr>
          <a:r>
            <a:rPr lang="en-US" sz="1700" b="1" kern="1200"/>
            <a:t>1950s:</a:t>
          </a:r>
        </a:p>
        <a:p>
          <a:pPr marL="0" lvl="0" indent="0" algn="ctr" defTabSz="755650">
            <a:lnSpc>
              <a:spcPct val="90000"/>
            </a:lnSpc>
            <a:spcBef>
              <a:spcPct val="0"/>
            </a:spcBef>
            <a:spcAft>
              <a:spcPct val="35000"/>
            </a:spcAft>
            <a:buNone/>
          </a:pPr>
          <a:r>
            <a:rPr lang="en-US" sz="1700" b="1" kern="1200"/>
            <a:t>Advancement within computers enabled simulation of neural networks.</a:t>
          </a:r>
        </a:p>
      </dsp:txBody>
      <dsp:txXfrm>
        <a:off x="3967847" y="1298"/>
        <a:ext cx="3127819" cy="1876691"/>
      </dsp:txXfrm>
    </dsp:sp>
    <dsp:sp modelId="{7FC6D3A5-D5F1-4F7B-B2AA-FEED5B23A4E9}">
      <dsp:nvSpPr>
        <dsp:cNvPr id="0" name=""/>
        <dsp:cNvSpPr/>
      </dsp:nvSpPr>
      <dsp:spPr>
        <a:xfrm>
          <a:off x="1684538" y="1876190"/>
          <a:ext cx="7694436" cy="688798"/>
        </a:xfrm>
        <a:custGeom>
          <a:avLst/>
          <a:gdLst/>
          <a:ahLst/>
          <a:cxnLst/>
          <a:rect l="0" t="0" r="0" b="0"/>
          <a:pathLst>
            <a:path>
              <a:moveTo>
                <a:pt x="7694436" y="0"/>
              </a:moveTo>
              <a:lnTo>
                <a:pt x="7694436" y="361499"/>
              </a:lnTo>
              <a:lnTo>
                <a:pt x="0" y="361499"/>
              </a:lnTo>
              <a:lnTo>
                <a:pt x="0" y="688798"/>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5338557" y="2216993"/>
        <a:ext cx="386399" cy="7193"/>
      </dsp:txXfrm>
    </dsp:sp>
    <dsp:sp modelId="{8F1FA46C-8935-4465-BFFF-15969477C869}">
      <dsp:nvSpPr>
        <dsp:cNvPr id="0" name=""/>
        <dsp:cNvSpPr/>
      </dsp:nvSpPr>
      <dsp:spPr>
        <a:xfrm>
          <a:off x="7815065" y="1298"/>
          <a:ext cx="3127819" cy="1876691"/>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266" tIns="160879" rIns="153266" bIns="160879" numCol="1" spcCol="1270" anchor="ctr" anchorCtr="0">
          <a:noAutofit/>
        </a:bodyPr>
        <a:lstStyle/>
        <a:p>
          <a:pPr marL="0" lvl="0" indent="0" algn="ctr" defTabSz="755650">
            <a:lnSpc>
              <a:spcPct val="90000"/>
            </a:lnSpc>
            <a:spcBef>
              <a:spcPct val="0"/>
            </a:spcBef>
            <a:spcAft>
              <a:spcPct val="35000"/>
            </a:spcAft>
            <a:buNone/>
          </a:pPr>
          <a:r>
            <a:rPr lang="en-US" sz="1700" b="1" kern="1200"/>
            <a:t>1960s:</a:t>
          </a:r>
        </a:p>
        <a:p>
          <a:pPr marL="0" lvl="0" indent="0" algn="ctr" defTabSz="755650">
            <a:lnSpc>
              <a:spcPct val="90000"/>
            </a:lnSpc>
            <a:spcBef>
              <a:spcPct val="0"/>
            </a:spcBef>
            <a:spcAft>
              <a:spcPct val="35000"/>
            </a:spcAft>
            <a:buNone/>
          </a:pPr>
          <a:r>
            <a:rPr lang="en-US" sz="1700" b="1" kern="1200"/>
            <a:t>Frank Rosenblatt introduces the first practical implementation of neural networks that used supervised learning algorithms.</a:t>
          </a:r>
        </a:p>
      </dsp:txBody>
      <dsp:txXfrm>
        <a:off x="7815065" y="1298"/>
        <a:ext cx="3127819" cy="1876691"/>
      </dsp:txXfrm>
    </dsp:sp>
    <dsp:sp modelId="{1AFDC839-AB6D-465C-B656-CFDB8A1D19D1}">
      <dsp:nvSpPr>
        <dsp:cNvPr id="0" name=""/>
        <dsp:cNvSpPr/>
      </dsp:nvSpPr>
      <dsp:spPr>
        <a:xfrm>
          <a:off x="3246648" y="3490015"/>
          <a:ext cx="688798" cy="91440"/>
        </a:xfrm>
        <a:custGeom>
          <a:avLst/>
          <a:gdLst/>
          <a:ahLst/>
          <a:cxnLst/>
          <a:rect l="0" t="0" r="0" b="0"/>
          <a:pathLst>
            <a:path>
              <a:moveTo>
                <a:pt x="0" y="45720"/>
              </a:moveTo>
              <a:lnTo>
                <a:pt x="68879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573062" y="3532138"/>
        <a:ext cx="35969" cy="7193"/>
      </dsp:txXfrm>
    </dsp:sp>
    <dsp:sp modelId="{29E3D8A8-FF04-44F0-B6B4-70CB6E478685}">
      <dsp:nvSpPr>
        <dsp:cNvPr id="0" name=""/>
        <dsp:cNvSpPr/>
      </dsp:nvSpPr>
      <dsp:spPr>
        <a:xfrm>
          <a:off x="120629" y="2597389"/>
          <a:ext cx="3127819" cy="1876691"/>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266" tIns="160879" rIns="153266" bIns="160879" numCol="1" spcCol="1270" anchor="ctr" anchorCtr="0">
          <a:noAutofit/>
        </a:bodyPr>
        <a:lstStyle/>
        <a:p>
          <a:pPr marL="0" lvl="0" indent="0" algn="ctr" defTabSz="755650">
            <a:lnSpc>
              <a:spcPct val="90000"/>
            </a:lnSpc>
            <a:spcBef>
              <a:spcPct val="0"/>
            </a:spcBef>
            <a:spcAft>
              <a:spcPct val="35000"/>
            </a:spcAft>
            <a:buNone/>
          </a:pPr>
          <a:r>
            <a:rPr lang="en-US" sz="1700" b="1" kern="1200"/>
            <a:t>1980s:</a:t>
          </a:r>
        </a:p>
        <a:p>
          <a:pPr marL="0" lvl="0" indent="0" algn="ctr" defTabSz="755650">
            <a:lnSpc>
              <a:spcPct val="90000"/>
            </a:lnSpc>
            <a:spcBef>
              <a:spcPct val="0"/>
            </a:spcBef>
            <a:spcAft>
              <a:spcPct val="35000"/>
            </a:spcAft>
            <a:buNone/>
          </a:pPr>
          <a:r>
            <a:rPr lang="en-US" sz="1700" b="1" kern="1200"/>
            <a:t>David </a:t>
          </a:r>
          <a:r>
            <a:rPr lang="en-US" sz="1700" b="1" kern="1200" err="1"/>
            <a:t>Rumelhart</a:t>
          </a:r>
          <a:r>
            <a:rPr lang="en-US" sz="1700" b="1" kern="1200"/>
            <a:t>, Geoffrey Hinton, and Ronald Williams maximized the efficiency of the backpropagation learning algorithm.</a:t>
          </a:r>
        </a:p>
      </dsp:txBody>
      <dsp:txXfrm>
        <a:off x="120629" y="2597389"/>
        <a:ext cx="3127819" cy="1876691"/>
      </dsp:txXfrm>
    </dsp:sp>
    <dsp:sp modelId="{E192AE26-ED62-493D-BA4D-9BE122D7FCDE}">
      <dsp:nvSpPr>
        <dsp:cNvPr id="0" name=""/>
        <dsp:cNvSpPr/>
      </dsp:nvSpPr>
      <dsp:spPr>
        <a:xfrm>
          <a:off x="7093866" y="3490015"/>
          <a:ext cx="688798" cy="91440"/>
        </a:xfrm>
        <a:custGeom>
          <a:avLst/>
          <a:gdLst/>
          <a:ahLst/>
          <a:cxnLst/>
          <a:rect l="0" t="0" r="0" b="0"/>
          <a:pathLst>
            <a:path>
              <a:moveTo>
                <a:pt x="0" y="45720"/>
              </a:moveTo>
              <a:lnTo>
                <a:pt x="68879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7420281" y="3532138"/>
        <a:ext cx="35969" cy="7193"/>
      </dsp:txXfrm>
    </dsp:sp>
    <dsp:sp modelId="{1295F098-E67D-4EE0-8F14-D1CD8560F97A}">
      <dsp:nvSpPr>
        <dsp:cNvPr id="0" name=""/>
        <dsp:cNvSpPr/>
      </dsp:nvSpPr>
      <dsp:spPr>
        <a:xfrm>
          <a:off x="3967847" y="2597389"/>
          <a:ext cx="3127819" cy="1876691"/>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266" tIns="160879" rIns="153266" bIns="160879" numCol="1" spcCol="1270" anchor="ctr" anchorCtr="0">
          <a:noAutofit/>
        </a:bodyPr>
        <a:lstStyle/>
        <a:p>
          <a:pPr marL="0" lvl="0" indent="0" algn="ctr" defTabSz="755650">
            <a:lnSpc>
              <a:spcPct val="90000"/>
            </a:lnSpc>
            <a:spcBef>
              <a:spcPct val="0"/>
            </a:spcBef>
            <a:spcAft>
              <a:spcPct val="35000"/>
            </a:spcAft>
            <a:buNone/>
          </a:pPr>
          <a:r>
            <a:rPr lang="en-US" sz="1700" b="1" kern="1200"/>
            <a:t>1980s</a:t>
          </a:r>
          <a:r>
            <a:rPr lang="en-US" sz="1700" b="1" kern="1200" baseline="0"/>
            <a:t> to present:</a:t>
          </a:r>
        </a:p>
        <a:p>
          <a:pPr marL="0" lvl="0" indent="0" algn="ctr" defTabSz="755650">
            <a:lnSpc>
              <a:spcPct val="90000"/>
            </a:lnSpc>
            <a:spcBef>
              <a:spcPct val="0"/>
            </a:spcBef>
            <a:spcAft>
              <a:spcPct val="35000"/>
            </a:spcAft>
            <a:buNone/>
          </a:pPr>
          <a:r>
            <a:rPr lang="en-US" sz="1700" b="1" kern="1200"/>
            <a:t>Continuous expansion and evolution of the field of neural networks</a:t>
          </a:r>
        </a:p>
      </dsp:txBody>
      <dsp:txXfrm>
        <a:off x="3967847" y="2597389"/>
        <a:ext cx="3127819" cy="1876691"/>
      </dsp:txXfrm>
    </dsp:sp>
    <dsp:sp modelId="{1B243EEE-EE44-4323-AEE5-F554BAD43AE7}">
      <dsp:nvSpPr>
        <dsp:cNvPr id="0" name=""/>
        <dsp:cNvSpPr/>
      </dsp:nvSpPr>
      <dsp:spPr>
        <a:xfrm>
          <a:off x="7815065" y="2597389"/>
          <a:ext cx="3127819" cy="1876691"/>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266" tIns="160879" rIns="153266" bIns="160879" numCol="1" spcCol="1270" anchor="ctr" anchorCtr="0">
          <a:noAutofit/>
        </a:bodyPr>
        <a:lstStyle/>
        <a:p>
          <a:pPr marL="0" lvl="0" indent="0" algn="ctr" defTabSz="755650">
            <a:lnSpc>
              <a:spcPct val="90000"/>
            </a:lnSpc>
            <a:spcBef>
              <a:spcPct val="0"/>
            </a:spcBef>
            <a:spcAft>
              <a:spcPct val="35000"/>
            </a:spcAft>
            <a:buNone/>
          </a:pPr>
          <a:r>
            <a:rPr lang="en-US" sz="1700" b="1" kern="1200"/>
            <a:t>2012:</a:t>
          </a:r>
        </a:p>
        <a:p>
          <a:pPr marL="0" lvl="0" indent="0" algn="ctr" defTabSz="755650">
            <a:lnSpc>
              <a:spcPct val="90000"/>
            </a:lnSpc>
            <a:spcBef>
              <a:spcPct val="0"/>
            </a:spcBef>
            <a:spcAft>
              <a:spcPct val="35000"/>
            </a:spcAft>
            <a:buNone/>
          </a:pPr>
          <a:r>
            <a:rPr lang="en-US" sz="1700" b="1" kern="1200" err="1"/>
            <a:t>AlexNet</a:t>
          </a:r>
          <a:r>
            <a:rPr lang="en-US" sz="1700" b="1" kern="1200"/>
            <a:t>, a convolutional neural network architecture wins the ILSVRC competition for the first time. </a:t>
          </a:r>
        </a:p>
      </dsp:txBody>
      <dsp:txXfrm>
        <a:off x="7815065" y="2597389"/>
        <a:ext cx="3127819" cy="1876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69E4C-14BD-4987-B014-A2CE66B1ED07}">
      <dsp:nvSpPr>
        <dsp:cNvPr id="0" name=""/>
        <dsp:cNvSpPr/>
      </dsp:nvSpPr>
      <dsp:spPr>
        <a:xfrm>
          <a:off x="13496" y="373840"/>
          <a:ext cx="3605770" cy="108173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36" tIns="284936" rIns="284936" bIns="284936"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Forward-Feed Neural Networks (FNNs):</a:t>
          </a:r>
          <a:endParaRPr lang="en-US" sz="2000" b="0" kern="1200" dirty="0">
            <a:solidFill>
              <a:schemeClr val="tx1"/>
            </a:solidFill>
          </a:endParaRPr>
        </a:p>
      </dsp:txBody>
      <dsp:txXfrm>
        <a:off x="13496" y="373840"/>
        <a:ext cx="3605770" cy="1081731"/>
      </dsp:txXfrm>
    </dsp:sp>
    <dsp:sp modelId="{6601C3B8-0FFF-4C2B-B1E6-ACA59E65D167}">
      <dsp:nvSpPr>
        <dsp:cNvPr id="0" name=""/>
        <dsp:cNvSpPr/>
      </dsp:nvSpPr>
      <dsp:spPr>
        <a:xfrm>
          <a:off x="13496" y="1455571"/>
          <a:ext cx="3605770" cy="30113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6170" tIns="356170" rIns="356170" bIns="356170" numCol="1" spcCol="1270" anchor="t" anchorCtr="0">
          <a:noAutofit/>
        </a:bodyPr>
        <a:lstStyle/>
        <a:p>
          <a:pPr marL="0" lvl="0" indent="0" algn="l" defTabSz="889000">
            <a:lnSpc>
              <a:spcPct val="90000"/>
            </a:lnSpc>
            <a:spcBef>
              <a:spcPct val="0"/>
            </a:spcBef>
            <a:spcAft>
              <a:spcPct val="35000"/>
            </a:spcAft>
            <a:buNone/>
          </a:pPr>
          <a:r>
            <a:rPr lang="en-US" sz="2000" b="0" i="0" kern="1200">
              <a:solidFill>
                <a:schemeClr val="tx1"/>
              </a:solidFill>
            </a:rPr>
            <a:t>Fraud detection</a:t>
          </a:r>
          <a:endParaRPr lang="en-US" sz="2000" b="0" kern="1200">
            <a:solidFill>
              <a:schemeClr val="tx1"/>
            </a:solidFill>
          </a:endParaRPr>
        </a:p>
        <a:p>
          <a:pPr marL="0" lvl="0" indent="0" algn="l" defTabSz="889000">
            <a:lnSpc>
              <a:spcPct val="90000"/>
            </a:lnSpc>
            <a:spcBef>
              <a:spcPct val="0"/>
            </a:spcBef>
            <a:spcAft>
              <a:spcPct val="35000"/>
            </a:spcAft>
            <a:buNone/>
          </a:pPr>
          <a:r>
            <a:rPr lang="en-US" sz="2000" b="0" i="0" kern="1200">
              <a:solidFill>
                <a:schemeClr val="tx1"/>
              </a:solidFill>
            </a:rPr>
            <a:t>Medical diagnosis</a:t>
          </a:r>
          <a:endParaRPr lang="en-US" sz="2000" b="0" kern="1200">
            <a:solidFill>
              <a:schemeClr val="tx1"/>
            </a:solidFill>
          </a:endParaRPr>
        </a:p>
        <a:p>
          <a:pPr marL="0" lvl="0" indent="0" algn="l" defTabSz="889000">
            <a:lnSpc>
              <a:spcPct val="90000"/>
            </a:lnSpc>
            <a:spcBef>
              <a:spcPct val="0"/>
            </a:spcBef>
            <a:spcAft>
              <a:spcPct val="35000"/>
            </a:spcAft>
            <a:buNone/>
          </a:pPr>
          <a:r>
            <a:rPr lang="en-US" sz="2000" b="0" i="0" kern="1200">
              <a:solidFill>
                <a:schemeClr val="tx1"/>
              </a:solidFill>
            </a:rPr>
            <a:t>Handwriting recognition</a:t>
          </a:r>
          <a:endParaRPr lang="en-US" sz="2000" b="0" kern="1200">
            <a:solidFill>
              <a:schemeClr val="tx1"/>
            </a:solidFill>
          </a:endParaRPr>
        </a:p>
      </dsp:txBody>
      <dsp:txXfrm>
        <a:off x="13496" y="1455571"/>
        <a:ext cx="3605770" cy="3011329"/>
      </dsp:txXfrm>
    </dsp:sp>
    <dsp:sp modelId="{D78F6BC1-66FF-46EF-886A-56A1DE0D25AC}">
      <dsp:nvSpPr>
        <dsp:cNvPr id="0" name=""/>
        <dsp:cNvSpPr/>
      </dsp:nvSpPr>
      <dsp:spPr>
        <a:xfrm>
          <a:off x="3727057" y="373840"/>
          <a:ext cx="3605770" cy="1081731"/>
        </a:xfrm>
        <a:prstGeom prst="rect">
          <a:avLst/>
        </a:prstGeom>
        <a:solidFill>
          <a:schemeClr val="accent2">
            <a:hueOff val="0"/>
            <a:satOff val="0"/>
            <a:lumOff val="-31569"/>
            <a:alphaOff val="0"/>
          </a:schemeClr>
        </a:solidFill>
        <a:ln w="12700" cap="flat" cmpd="sng" algn="ctr">
          <a:solidFill>
            <a:schemeClr val="accent2">
              <a:hueOff val="0"/>
              <a:satOff val="0"/>
              <a:lumOff val="-3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36" tIns="284936" rIns="284936" bIns="284936" numCol="1" spcCol="1270" anchor="ctr" anchorCtr="0">
          <a:noAutofit/>
        </a:bodyPr>
        <a:lstStyle/>
        <a:p>
          <a:pPr marL="0" lvl="0" indent="0" algn="ctr" defTabSz="889000">
            <a:lnSpc>
              <a:spcPct val="100000"/>
            </a:lnSpc>
            <a:spcBef>
              <a:spcPct val="0"/>
            </a:spcBef>
            <a:spcAft>
              <a:spcPct val="35000"/>
            </a:spcAft>
            <a:buNone/>
          </a:pPr>
          <a:r>
            <a:rPr lang="en-US" sz="2000" b="0" i="0" kern="1200">
              <a:solidFill>
                <a:schemeClr val="tx1"/>
              </a:solidFill>
            </a:rPr>
            <a:t>Convolutional Neural Networks (CNNs):</a:t>
          </a:r>
          <a:endParaRPr lang="en-US" sz="2000" b="0" kern="1200">
            <a:solidFill>
              <a:schemeClr val="tx1"/>
            </a:solidFill>
          </a:endParaRPr>
        </a:p>
      </dsp:txBody>
      <dsp:txXfrm>
        <a:off x="3727057" y="373840"/>
        <a:ext cx="3605770" cy="1081731"/>
      </dsp:txXfrm>
    </dsp:sp>
    <dsp:sp modelId="{B47CE81A-C9FC-4050-8C5B-3D9A27D12116}">
      <dsp:nvSpPr>
        <dsp:cNvPr id="0" name=""/>
        <dsp:cNvSpPr/>
      </dsp:nvSpPr>
      <dsp:spPr>
        <a:xfrm>
          <a:off x="3727057" y="1455571"/>
          <a:ext cx="3605770" cy="3011329"/>
        </a:xfrm>
        <a:prstGeom prst="rect">
          <a:avLst/>
        </a:prstGeom>
        <a:solidFill>
          <a:schemeClr val="accent2">
            <a:tint val="40000"/>
            <a:alpha val="90000"/>
            <a:hueOff val="0"/>
            <a:satOff val="0"/>
            <a:lumOff val="-7064"/>
            <a:alphaOff val="0"/>
          </a:schemeClr>
        </a:solidFill>
        <a:ln w="12700" cap="flat" cmpd="sng" algn="ctr">
          <a:solidFill>
            <a:schemeClr val="accent2">
              <a:tint val="40000"/>
              <a:alpha val="90000"/>
              <a:hueOff val="0"/>
              <a:satOff val="0"/>
              <a:lumOff val="-70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6170" tIns="356170" rIns="356170" bIns="356170" numCol="1" spcCol="1270" anchor="t" anchorCtr="0">
          <a:noAutofit/>
        </a:bodyPr>
        <a:lstStyle/>
        <a:p>
          <a:pPr marL="0" lvl="0" indent="0" algn="l" defTabSz="889000">
            <a:lnSpc>
              <a:spcPct val="100000"/>
            </a:lnSpc>
            <a:spcBef>
              <a:spcPct val="0"/>
            </a:spcBef>
            <a:spcAft>
              <a:spcPct val="35000"/>
            </a:spcAft>
            <a:buNone/>
          </a:pPr>
          <a:r>
            <a:rPr lang="en-US" sz="2000" b="0" i="0" kern="1200">
              <a:solidFill>
                <a:schemeClr val="tx1"/>
              </a:solidFill>
            </a:rPr>
            <a:t>Image classification</a:t>
          </a:r>
          <a:endParaRPr lang="en-US" sz="2000" b="0" kern="1200">
            <a:solidFill>
              <a:schemeClr val="tx1"/>
            </a:solidFill>
          </a:endParaRPr>
        </a:p>
        <a:p>
          <a:pPr marL="0" lvl="0" indent="0" algn="l" defTabSz="889000">
            <a:lnSpc>
              <a:spcPct val="100000"/>
            </a:lnSpc>
            <a:spcBef>
              <a:spcPct val="0"/>
            </a:spcBef>
            <a:spcAft>
              <a:spcPct val="35000"/>
            </a:spcAft>
            <a:buNone/>
          </a:pPr>
          <a:r>
            <a:rPr lang="en-US" sz="2000" b="0" i="0" kern="1200">
              <a:solidFill>
                <a:schemeClr val="tx1"/>
              </a:solidFill>
            </a:rPr>
            <a:t>Object detection and recognition</a:t>
          </a:r>
          <a:endParaRPr lang="en-US" sz="2000" b="0" kern="1200">
            <a:solidFill>
              <a:schemeClr val="tx1"/>
            </a:solidFill>
          </a:endParaRPr>
        </a:p>
        <a:p>
          <a:pPr marL="0" lvl="0" indent="0" algn="l" defTabSz="889000">
            <a:lnSpc>
              <a:spcPct val="100000"/>
            </a:lnSpc>
            <a:spcBef>
              <a:spcPct val="0"/>
            </a:spcBef>
            <a:spcAft>
              <a:spcPct val="35000"/>
            </a:spcAft>
            <a:buNone/>
          </a:pPr>
          <a:r>
            <a:rPr lang="en-US" sz="2000" b="0" i="0" kern="1200">
              <a:solidFill>
                <a:schemeClr val="tx1"/>
              </a:solidFill>
            </a:rPr>
            <a:t>Facial recognition</a:t>
          </a:r>
        </a:p>
        <a:p>
          <a:pPr marL="0" lvl="0" indent="0" algn="l" defTabSz="889000">
            <a:lnSpc>
              <a:spcPct val="100000"/>
            </a:lnSpc>
            <a:spcBef>
              <a:spcPct val="0"/>
            </a:spcBef>
            <a:spcAft>
              <a:spcPct val="35000"/>
            </a:spcAft>
            <a:buNone/>
          </a:pPr>
          <a:r>
            <a:rPr lang="en-US" sz="2000" b="0" i="0" kern="1200">
              <a:solidFill>
                <a:schemeClr val="tx1"/>
              </a:solidFill>
            </a:rPr>
            <a:t>Video analysis</a:t>
          </a:r>
          <a:endParaRPr lang="en-US" sz="2000" b="0" kern="1200">
            <a:solidFill>
              <a:schemeClr val="tx1"/>
            </a:solidFill>
          </a:endParaRPr>
        </a:p>
      </dsp:txBody>
      <dsp:txXfrm>
        <a:off x="3727057" y="1455571"/>
        <a:ext cx="3605770" cy="3011329"/>
      </dsp:txXfrm>
    </dsp:sp>
    <dsp:sp modelId="{7DA47465-18FF-4CD7-9B58-1B2CD8B00E44}">
      <dsp:nvSpPr>
        <dsp:cNvPr id="0" name=""/>
        <dsp:cNvSpPr/>
      </dsp:nvSpPr>
      <dsp:spPr>
        <a:xfrm>
          <a:off x="7440617" y="373840"/>
          <a:ext cx="3605770" cy="1081731"/>
        </a:xfrm>
        <a:prstGeom prst="rect">
          <a:avLst/>
        </a:prstGeom>
        <a:solidFill>
          <a:schemeClr val="accent2">
            <a:hueOff val="0"/>
            <a:satOff val="0"/>
            <a:lumOff val="-63137"/>
            <a:alphaOff val="0"/>
          </a:schemeClr>
        </a:solidFill>
        <a:ln w="12700" cap="flat" cmpd="sng" algn="ctr">
          <a:solidFill>
            <a:schemeClr val="accent2">
              <a:hueOff val="0"/>
              <a:satOff val="0"/>
              <a:lumOff val="-6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36" tIns="284936" rIns="284936" bIns="284936" numCol="1" spcCol="1270" anchor="ctr" anchorCtr="0">
          <a:noAutofit/>
        </a:bodyPr>
        <a:lstStyle/>
        <a:p>
          <a:pPr marL="0" lvl="0" indent="0" algn="ctr" defTabSz="889000">
            <a:lnSpc>
              <a:spcPct val="100000"/>
            </a:lnSpc>
            <a:spcBef>
              <a:spcPct val="0"/>
            </a:spcBef>
            <a:spcAft>
              <a:spcPct val="35000"/>
            </a:spcAft>
            <a:buNone/>
          </a:pPr>
          <a:r>
            <a:rPr lang="en-US" sz="2000" b="0" i="0" kern="1200">
              <a:solidFill>
                <a:schemeClr val="bg1"/>
              </a:solidFill>
            </a:rPr>
            <a:t>Recurrent Neural Networks (RNNs):</a:t>
          </a:r>
          <a:endParaRPr lang="en-US" sz="2000" b="0" kern="1200">
            <a:solidFill>
              <a:schemeClr val="bg1"/>
            </a:solidFill>
          </a:endParaRPr>
        </a:p>
      </dsp:txBody>
      <dsp:txXfrm>
        <a:off x="7440617" y="373840"/>
        <a:ext cx="3605770" cy="1081731"/>
      </dsp:txXfrm>
    </dsp:sp>
    <dsp:sp modelId="{C8DCF4F4-FEF4-4896-A9B1-07C662E6C940}">
      <dsp:nvSpPr>
        <dsp:cNvPr id="0" name=""/>
        <dsp:cNvSpPr/>
      </dsp:nvSpPr>
      <dsp:spPr>
        <a:xfrm>
          <a:off x="7440617" y="1455571"/>
          <a:ext cx="3605770" cy="3011329"/>
        </a:xfrm>
        <a:prstGeom prst="rect">
          <a:avLst/>
        </a:prstGeom>
        <a:solidFill>
          <a:schemeClr val="accent2">
            <a:tint val="40000"/>
            <a:alpha val="90000"/>
            <a:hueOff val="0"/>
            <a:satOff val="0"/>
            <a:lumOff val="-14128"/>
            <a:alphaOff val="0"/>
          </a:schemeClr>
        </a:solidFill>
        <a:ln w="12700" cap="flat" cmpd="sng" algn="ctr">
          <a:solidFill>
            <a:schemeClr val="accent2">
              <a:tint val="40000"/>
              <a:alpha val="90000"/>
              <a:hueOff val="0"/>
              <a:satOff val="0"/>
              <a:lumOff val="-14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6170" tIns="356170" rIns="356170" bIns="356170" numCol="1" spcCol="1270" anchor="t" anchorCtr="0">
          <a:noAutofit/>
        </a:bodyPr>
        <a:lstStyle/>
        <a:p>
          <a:pPr marL="0" lvl="0" indent="0" algn="l" defTabSz="889000">
            <a:lnSpc>
              <a:spcPct val="100000"/>
            </a:lnSpc>
            <a:spcBef>
              <a:spcPct val="0"/>
            </a:spcBef>
            <a:spcAft>
              <a:spcPct val="35000"/>
            </a:spcAft>
            <a:buNone/>
          </a:pPr>
          <a:r>
            <a:rPr lang="en-US" sz="2000" b="0" i="0" kern="1200">
              <a:solidFill>
                <a:schemeClr val="tx1"/>
              </a:solidFill>
            </a:rPr>
            <a:t>Prediction problems</a:t>
          </a:r>
        </a:p>
        <a:p>
          <a:pPr marL="0" lvl="0" indent="0" algn="l" defTabSz="889000">
            <a:lnSpc>
              <a:spcPct val="100000"/>
            </a:lnSpc>
            <a:spcBef>
              <a:spcPct val="0"/>
            </a:spcBef>
            <a:spcAft>
              <a:spcPct val="35000"/>
            </a:spcAft>
            <a:buNone/>
          </a:pPr>
          <a:r>
            <a:rPr lang="en-US" sz="2000" b="0" i="0" kern="1200">
              <a:solidFill>
                <a:schemeClr val="tx1"/>
              </a:solidFill>
            </a:rPr>
            <a:t>Language modeling</a:t>
          </a:r>
        </a:p>
        <a:p>
          <a:pPr marL="0" lvl="0" indent="0" algn="l" defTabSz="889000">
            <a:lnSpc>
              <a:spcPct val="100000"/>
            </a:lnSpc>
            <a:spcBef>
              <a:spcPct val="0"/>
            </a:spcBef>
            <a:spcAft>
              <a:spcPct val="35000"/>
            </a:spcAft>
            <a:buNone/>
          </a:pPr>
          <a:r>
            <a:rPr lang="en-US" sz="2000" b="0" i="0" kern="1200">
              <a:solidFill>
                <a:schemeClr val="tx1"/>
              </a:solidFill>
            </a:rPr>
            <a:t>Text generation</a:t>
          </a:r>
          <a:endParaRPr lang="en-US" sz="2000" b="0" kern="1200">
            <a:solidFill>
              <a:schemeClr val="tx1"/>
            </a:solidFill>
          </a:endParaRPr>
        </a:p>
        <a:p>
          <a:pPr marL="0" lvl="0" indent="0" algn="l" defTabSz="889000">
            <a:lnSpc>
              <a:spcPct val="100000"/>
            </a:lnSpc>
            <a:spcBef>
              <a:spcPct val="0"/>
            </a:spcBef>
            <a:spcAft>
              <a:spcPct val="35000"/>
            </a:spcAft>
            <a:buNone/>
          </a:pPr>
          <a:r>
            <a:rPr lang="en-US" sz="2000" b="0" i="0" kern="1200">
              <a:solidFill>
                <a:schemeClr val="tx1"/>
              </a:solidFill>
            </a:rPr>
            <a:t>Speech recognition and translation</a:t>
          </a:r>
          <a:endParaRPr lang="en-US" sz="2000" b="0" kern="1200">
            <a:solidFill>
              <a:schemeClr val="tx1"/>
            </a:solidFill>
          </a:endParaRPr>
        </a:p>
        <a:p>
          <a:pPr marL="0" lvl="0" indent="0" algn="l" defTabSz="889000">
            <a:lnSpc>
              <a:spcPct val="100000"/>
            </a:lnSpc>
            <a:spcBef>
              <a:spcPct val="0"/>
            </a:spcBef>
            <a:spcAft>
              <a:spcPct val="35000"/>
            </a:spcAft>
            <a:buNone/>
          </a:pPr>
          <a:r>
            <a:rPr lang="en-US" sz="2000" b="0" i="0" kern="1200">
              <a:solidFill>
                <a:schemeClr val="tx1"/>
              </a:solidFill>
            </a:rPr>
            <a:t>Forecasting</a:t>
          </a:r>
          <a:endParaRPr lang="en-US" sz="2000" b="0" kern="1200">
            <a:solidFill>
              <a:schemeClr val="tx1"/>
            </a:solidFill>
          </a:endParaRPr>
        </a:p>
      </dsp:txBody>
      <dsp:txXfrm>
        <a:off x="7440617" y="1455571"/>
        <a:ext cx="3605770" cy="301132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8F0A0-0AEF-4BCE-B968-89DC294CC464}" type="datetimeFigureOut">
              <a:rPr lang="en-US" smtClean="0"/>
              <a:t>5/25/24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14E64-4AC0-483C-92DF-36A3D5722091}" type="slidenum">
              <a:rPr lang="en-US" smtClean="0"/>
              <a:t>‹#›</a:t>
            </a:fld>
            <a:endParaRPr lang="en-US"/>
          </a:p>
        </p:txBody>
      </p:sp>
    </p:spTree>
    <p:extLst>
      <p:ext uri="{BB962C8B-B14F-4D97-AF65-F5344CB8AC3E}">
        <p14:creationId xmlns:p14="http://schemas.microsoft.com/office/powerpoint/2010/main" val="4158400721"/>
      </p:ext>
    </p:extLst>
  </p:cSld>
  <p:clrMap bg1="lt1" tx1="dk1" bg2="lt2" tx2="dk2" accent1="accent1" accent2="accent2" accent3="accent3" accent4="accent4" accent5="accent5" accent6="accent6" hlink="hlink" folHlink="folHlink"/>
  <p:notesStyle>
    <a:lvl1pPr marL="0" algn="l" defTabSz="914341" rtl="0" eaLnBrk="1" latinLnBrk="0" hangingPunct="1">
      <a:defRPr sz="1200" kern="1200">
        <a:solidFill>
          <a:schemeClr val="tx1"/>
        </a:solidFill>
        <a:latin typeface="+mn-lt"/>
        <a:ea typeface="+mn-ea"/>
        <a:cs typeface="+mn-cs"/>
      </a:defRPr>
    </a:lvl1pPr>
    <a:lvl2pPr marL="457171" algn="l" defTabSz="914341" rtl="0" eaLnBrk="1" latinLnBrk="0" hangingPunct="1">
      <a:defRPr sz="1200" kern="1200">
        <a:solidFill>
          <a:schemeClr val="tx1"/>
        </a:solidFill>
        <a:latin typeface="+mn-lt"/>
        <a:ea typeface="+mn-ea"/>
        <a:cs typeface="+mn-cs"/>
      </a:defRPr>
    </a:lvl2pPr>
    <a:lvl3pPr marL="914341" algn="l" defTabSz="914341" rtl="0" eaLnBrk="1" latinLnBrk="0" hangingPunct="1">
      <a:defRPr sz="1200" kern="1200">
        <a:solidFill>
          <a:schemeClr val="tx1"/>
        </a:solidFill>
        <a:latin typeface="+mn-lt"/>
        <a:ea typeface="+mn-ea"/>
        <a:cs typeface="+mn-cs"/>
      </a:defRPr>
    </a:lvl3pPr>
    <a:lvl4pPr marL="1371512" algn="l" defTabSz="914341" rtl="0" eaLnBrk="1" latinLnBrk="0" hangingPunct="1">
      <a:defRPr sz="1200" kern="1200">
        <a:solidFill>
          <a:schemeClr val="tx1"/>
        </a:solidFill>
        <a:latin typeface="+mn-lt"/>
        <a:ea typeface="+mn-ea"/>
        <a:cs typeface="+mn-cs"/>
      </a:defRPr>
    </a:lvl4pPr>
    <a:lvl5pPr marL="1828683" algn="l" defTabSz="914341" rtl="0" eaLnBrk="1" latinLnBrk="0" hangingPunct="1">
      <a:defRPr sz="1200" kern="1200">
        <a:solidFill>
          <a:schemeClr val="tx1"/>
        </a:solidFill>
        <a:latin typeface="+mn-lt"/>
        <a:ea typeface="+mn-ea"/>
        <a:cs typeface="+mn-cs"/>
      </a:defRPr>
    </a:lvl5pPr>
    <a:lvl6pPr marL="2285854" algn="l" defTabSz="914341" rtl="0" eaLnBrk="1" latinLnBrk="0" hangingPunct="1">
      <a:defRPr sz="1200" kern="1200">
        <a:solidFill>
          <a:schemeClr val="tx1"/>
        </a:solidFill>
        <a:latin typeface="+mn-lt"/>
        <a:ea typeface="+mn-ea"/>
        <a:cs typeface="+mn-cs"/>
      </a:defRPr>
    </a:lvl6pPr>
    <a:lvl7pPr marL="2743024" algn="l" defTabSz="914341" rtl="0" eaLnBrk="1" latinLnBrk="0" hangingPunct="1">
      <a:defRPr sz="1200" kern="1200">
        <a:solidFill>
          <a:schemeClr val="tx1"/>
        </a:solidFill>
        <a:latin typeface="+mn-lt"/>
        <a:ea typeface="+mn-ea"/>
        <a:cs typeface="+mn-cs"/>
      </a:defRPr>
    </a:lvl7pPr>
    <a:lvl8pPr marL="3200195" algn="l" defTabSz="914341" rtl="0" eaLnBrk="1" latinLnBrk="0" hangingPunct="1">
      <a:defRPr sz="1200" kern="1200">
        <a:solidFill>
          <a:schemeClr val="tx1"/>
        </a:solidFill>
        <a:latin typeface="+mn-lt"/>
        <a:ea typeface="+mn-ea"/>
        <a:cs typeface="+mn-cs"/>
      </a:defRPr>
    </a:lvl8pPr>
    <a:lvl9pPr marL="3657366" algn="l" defTabSz="9143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Objective: </a:t>
            </a:r>
            <a:r>
              <a:rPr lang="en-US" sz="1200">
                <a:latin typeface="+mj-lt"/>
              </a:rPr>
              <a:t>Focus on the mathematical understanding of neural network architectures and determine how to best tune the parameters within the experiments to improve the performance of each neural network.</a:t>
            </a:r>
          </a:p>
          <a:p>
            <a:endParaRPr lang="en-US"/>
          </a:p>
        </p:txBody>
      </p:sp>
      <p:sp>
        <p:nvSpPr>
          <p:cNvPr id="4" name="Slide Number Placeholder 3"/>
          <p:cNvSpPr>
            <a:spLocks noGrp="1"/>
          </p:cNvSpPr>
          <p:nvPr>
            <p:ph type="sldNum" sz="quarter" idx="5"/>
          </p:nvPr>
        </p:nvSpPr>
        <p:spPr/>
        <p:txBody>
          <a:bodyPr/>
          <a:lstStyle/>
          <a:p>
            <a:fld id="{44914E64-4AC0-483C-92DF-36A3D5722091}" type="slidenum">
              <a:rPr lang="en-US" smtClean="0"/>
              <a:t>2</a:t>
            </a:fld>
            <a:endParaRPr lang="en-US"/>
          </a:p>
        </p:txBody>
      </p:sp>
    </p:spTree>
    <p:extLst>
      <p:ext uri="{BB962C8B-B14F-4D97-AF65-F5344CB8AC3E}">
        <p14:creationId xmlns:p14="http://schemas.microsoft.com/office/powerpoint/2010/main" val="6243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Vanishing gradient</a:t>
            </a:r>
            <a:endParaRPr lang="en-US" dirty="0"/>
          </a:p>
          <a:p>
            <a:r>
              <a:rPr lang="en-US" dirty="0"/>
              <a:t>It trains the model by using back-propagation. In an LSTM network, three gates are present</a:t>
            </a:r>
            <a:endParaRPr lang="en-US" dirty="0">
              <a:cs typeface="Calibri"/>
            </a:endParaRPr>
          </a:p>
          <a:p>
            <a:r>
              <a:rPr lang="en-US" b="1" dirty="0"/>
              <a:t>Input gate</a:t>
            </a:r>
            <a:r>
              <a:rPr lang="en-US" dirty="0"/>
              <a:t> — discover which value from input should be used to modify the memory.</a:t>
            </a:r>
            <a:endParaRPr lang="en-US" dirty="0">
              <a:ea typeface="Calibri"/>
              <a:cs typeface="Calibri"/>
            </a:endParaRPr>
          </a:p>
          <a:p>
            <a:r>
              <a:rPr lang="en-US" b="1" dirty="0"/>
              <a:t>Forget gate </a:t>
            </a:r>
            <a:r>
              <a:rPr lang="en-US" dirty="0"/>
              <a:t>— discover what details to be discarded from the block. It is decided by the </a:t>
            </a:r>
            <a:r>
              <a:rPr lang="en-US" b="1" dirty="0"/>
              <a:t>sigmoid function.</a:t>
            </a:r>
            <a:endParaRPr lang="en-US" b="1" dirty="0">
              <a:cs typeface="Calibri"/>
            </a:endParaRPr>
          </a:p>
          <a:p>
            <a:r>
              <a:rPr lang="en-US" b="1" dirty="0"/>
              <a:t>Output gate</a:t>
            </a:r>
            <a:r>
              <a:rPr lang="en-US" dirty="0"/>
              <a:t> — the input and the memory of the block is used to decide the output.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44914E64-4AC0-483C-92DF-36A3D5722091}" type="slidenum">
              <a:rPr lang="en-US" smtClean="0"/>
              <a:t>11</a:t>
            </a:fld>
            <a:endParaRPr lang="en-US"/>
          </a:p>
        </p:txBody>
      </p:sp>
    </p:spTree>
    <p:extLst>
      <p:ext uri="{BB962C8B-B14F-4D97-AF65-F5344CB8AC3E}">
        <p14:creationId xmlns:p14="http://schemas.microsoft.com/office/powerpoint/2010/main" val="378489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914E64-4AC0-483C-92DF-36A3D5722091}" type="slidenum">
              <a:rPr lang="en-US" smtClean="0"/>
              <a:t>13</a:t>
            </a:fld>
            <a:endParaRPr lang="en-US"/>
          </a:p>
        </p:txBody>
      </p:sp>
    </p:spTree>
    <p:extLst>
      <p:ext uri="{BB962C8B-B14F-4D97-AF65-F5344CB8AC3E}">
        <p14:creationId xmlns:p14="http://schemas.microsoft.com/office/powerpoint/2010/main" val="107631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14E64-4AC0-483C-92DF-36A3D5722091}" type="slidenum">
              <a:rPr lang="en-US" smtClean="0"/>
              <a:t>15</a:t>
            </a:fld>
            <a:endParaRPr lang="en-US"/>
          </a:p>
        </p:txBody>
      </p:sp>
    </p:spTree>
    <p:extLst>
      <p:ext uri="{BB962C8B-B14F-4D97-AF65-F5344CB8AC3E}">
        <p14:creationId xmlns:p14="http://schemas.microsoft.com/office/powerpoint/2010/main" val="310623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1943: </a:t>
            </a:r>
            <a:r>
              <a:rPr lang="en-US" b="0" i="0"/>
              <a:t>Neurophysiologists</a:t>
            </a:r>
            <a:r>
              <a:rPr lang="en-US" b="1" i="0"/>
              <a:t> </a:t>
            </a:r>
            <a:r>
              <a:rPr lang="en-US" b="0" i="0"/>
              <a:t>Warren McCulloch </a:t>
            </a:r>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a:t>1960: </a:t>
            </a:r>
            <a:r>
              <a:rPr lang="en-US" err="1"/>
              <a:t>Perceptrons</a:t>
            </a:r>
            <a:endParaRPr lang="en-US"/>
          </a:p>
          <a:p>
            <a:pPr marL="0" marR="0" lvl="0" indent="0" algn="l" defTabSz="914341" rtl="0" eaLnBrk="1" fontAlgn="auto" latinLnBrk="0" hangingPunct="1">
              <a:lnSpc>
                <a:spcPct val="100000"/>
              </a:lnSpc>
              <a:spcBef>
                <a:spcPts val="0"/>
              </a:spcBef>
              <a:spcAft>
                <a:spcPts val="0"/>
              </a:spcAft>
              <a:buClrTx/>
              <a:buSzTx/>
              <a:buFontTx/>
              <a:buNone/>
              <a:tabLst/>
              <a:defRPr/>
            </a:pPr>
            <a:r>
              <a:rPr lang="en-US"/>
              <a:t>2012: The </a:t>
            </a:r>
            <a:r>
              <a:rPr lang="en-US" b="0"/>
              <a:t>ILSVRC is a major competition that evaluates algorithms in object detection and image classification and is notable for promoting significant break throughs in deep learning and computer vision. </a:t>
            </a:r>
          </a:p>
          <a:p>
            <a:endParaRPr lang="en-US"/>
          </a:p>
        </p:txBody>
      </p:sp>
      <p:sp>
        <p:nvSpPr>
          <p:cNvPr id="4" name="Slide Number Placeholder 3"/>
          <p:cNvSpPr>
            <a:spLocks noGrp="1"/>
          </p:cNvSpPr>
          <p:nvPr>
            <p:ph type="sldNum" sz="quarter" idx="5"/>
          </p:nvPr>
        </p:nvSpPr>
        <p:spPr/>
        <p:txBody>
          <a:bodyPr/>
          <a:lstStyle/>
          <a:p>
            <a:fld id="{44914E64-4AC0-483C-92DF-36A3D5722091}" type="slidenum">
              <a:rPr lang="en-US" smtClean="0"/>
              <a:t>3</a:t>
            </a:fld>
            <a:endParaRPr lang="en-US"/>
          </a:p>
        </p:txBody>
      </p:sp>
    </p:spTree>
    <p:extLst>
      <p:ext uri="{BB962C8B-B14F-4D97-AF65-F5344CB8AC3E}">
        <p14:creationId xmlns:p14="http://schemas.microsoft.com/office/powerpoint/2010/main" val="254941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914E64-4AC0-483C-92DF-36A3D5722091}" type="slidenum">
              <a:rPr lang="en-US" smtClean="0"/>
              <a:t>4</a:t>
            </a:fld>
            <a:endParaRPr lang="en-US"/>
          </a:p>
        </p:txBody>
      </p:sp>
    </p:spTree>
    <p:extLst>
      <p:ext uri="{BB962C8B-B14F-4D97-AF65-F5344CB8AC3E}">
        <p14:creationId xmlns:p14="http://schemas.microsoft.com/office/powerpoint/2010/main" val="1585310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sz="1200" b="1" dirty="0">
                <a:latin typeface="+mj-lt"/>
                <a:ea typeface="Tahoma" panose="020B0604030504040204" pitchFamily="34" charset="0"/>
                <a:cs typeface="Tahoma" panose="020B0604030504040204" pitchFamily="34" charset="0"/>
              </a:rPr>
              <a:t>Forward Feed Process:</a:t>
            </a:r>
          </a:p>
          <a:p>
            <a:pPr marL="171450" indent="-171450">
              <a:buFont typeface="Arial" panose="020B0604020202020204" pitchFamily="34" charset="0"/>
              <a:buChar char="•"/>
            </a:pPr>
            <a:r>
              <a:rPr lang="en-US" sz="1200" dirty="0">
                <a:latin typeface="+mj-lt"/>
                <a:ea typeface="Tahoma" panose="020B0604030504040204" pitchFamily="34" charset="0"/>
                <a:cs typeface="Tahoma" panose="020B0604030504040204" pitchFamily="34" charset="0"/>
              </a:rPr>
              <a:t>Each node takes an input and is combined with its corresponding weight(s) and bias that determine the input for the next layer. These parameters are </a:t>
            </a:r>
            <a:r>
              <a:rPr lang="en-US" sz="1200" dirty="0">
                <a:latin typeface="+mj-lt"/>
              </a:rPr>
              <a:t>initialized to random values. </a:t>
            </a:r>
          </a:p>
          <a:p>
            <a:pPr marL="171450" indent="-171450">
              <a:buFont typeface="Arial" panose="020B0604020202020204" pitchFamily="34" charset="0"/>
              <a:buChar char="•"/>
            </a:pPr>
            <a:r>
              <a:rPr lang="en-US" sz="1200" dirty="0">
                <a:latin typeface="+mj-lt"/>
                <a:ea typeface="Tahoma" panose="020B0604030504040204" pitchFamily="34" charset="0"/>
                <a:cs typeface="Tahoma" panose="020B0604030504040204" pitchFamily="34" charset="0"/>
              </a:rPr>
              <a:t>Weights can be excitatory (positive) or inhibitory (negative), increasing or decreasing the activation of a node respectively.</a:t>
            </a:r>
          </a:p>
          <a:p>
            <a:pPr marL="171450" indent="-171450">
              <a:buFont typeface="Arial" panose="020B0604020202020204" pitchFamily="34" charset="0"/>
              <a:buChar char="•"/>
            </a:pPr>
            <a:r>
              <a:rPr lang="en-US" sz="1200" dirty="0">
                <a:latin typeface="+mj-lt"/>
                <a:ea typeface="Tahoma" panose="020B0604030504040204" pitchFamily="34" charset="0"/>
                <a:cs typeface="Tahoma" panose="020B0604030504040204" pitchFamily="34" charset="0"/>
              </a:rPr>
              <a:t>Activation functions (e.g., Sigmoid, </a:t>
            </a:r>
            <a:r>
              <a:rPr lang="en-US" sz="1200" dirty="0" err="1">
                <a:latin typeface="+mj-lt"/>
                <a:ea typeface="Tahoma" panose="020B0604030504040204" pitchFamily="34" charset="0"/>
                <a:cs typeface="Tahoma" panose="020B0604030504040204" pitchFamily="34" charset="0"/>
              </a:rPr>
              <a:t>ReLU</a:t>
            </a:r>
            <a:r>
              <a:rPr lang="en-US" sz="1200" dirty="0">
                <a:latin typeface="+mj-lt"/>
                <a:ea typeface="Tahoma" panose="020B0604030504040204" pitchFamily="34" charset="0"/>
                <a:cs typeface="Tahoma" panose="020B0604030504040204" pitchFamily="34" charset="0"/>
              </a:rPr>
              <a:t>, hyperbolic tangent) that embed the data between some range.</a:t>
            </a:r>
          </a:p>
          <a:p>
            <a:pPr marL="0" indent="0">
              <a:buNone/>
            </a:pPr>
            <a:r>
              <a:rPr lang="en-US" sz="1200" b="1" dirty="0">
                <a:latin typeface="+mj-lt"/>
              </a:rPr>
              <a:t>Backpropagation Process:</a:t>
            </a:r>
          </a:p>
          <a:p>
            <a:pPr marL="171450" indent="-171450">
              <a:buFont typeface="Arial" panose="020B0604020202020204" pitchFamily="34" charset="0"/>
              <a:buChar char="•"/>
            </a:pPr>
            <a:r>
              <a:rPr lang="en-US" sz="1200" dirty="0">
                <a:latin typeface="+mj-lt"/>
              </a:rPr>
              <a:t>The model adjusts the weights and biases to minimize the overall loss function, the Mean Squared Error.</a:t>
            </a:r>
          </a:p>
          <a:p>
            <a:pPr marL="171450" indent="-171450">
              <a:buFont typeface="Arial" panose="020B0604020202020204" pitchFamily="34" charset="0"/>
              <a:buChar char="•"/>
            </a:pPr>
            <a:r>
              <a:rPr lang="en-US" sz="1200" dirty="0">
                <a:latin typeface="+mj-lt"/>
              </a:rPr>
              <a:t>Gradient Descent Strategy: The gradient is the direction of steepest ascent where the function is maximized as quickly as possible. The negative of the gradient performs the opposite operation, minimizing the function as quickly as possible. This value represent the direction of change needed to minimize the loss and the weights and biases are scaled based on a predetermined learning rate. </a:t>
            </a:r>
            <a:endParaRPr lang="en-US" sz="1200" b="1" dirty="0"/>
          </a:p>
          <a:p>
            <a:pPr marL="171450" indent="-171450">
              <a:buFont typeface="Arial" panose="020B0604020202020204" pitchFamily="34" charset="0"/>
              <a:buChar char="•"/>
            </a:pPr>
            <a:r>
              <a:rPr lang="en-US" sz="1200" dirty="0">
                <a:latin typeface="+mj-lt"/>
              </a:rPr>
              <a:t>The model iteratively propagates a data set backward through the network, calculating the gradients of each weight and bias. </a:t>
            </a:r>
          </a:p>
          <a:p>
            <a:pPr marL="171450" indent="-171450">
              <a:buFont typeface="Arial" panose="020B0604020202020204" pitchFamily="34" charset="0"/>
              <a:buChar char="•"/>
            </a:pPr>
            <a:r>
              <a:rPr lang="en-US" sz="1200" b="1" dirty="0">
                <a:latin typeface="+mj-lt"/>
                <a:ea typeface="Tahoma" panose="020B0604030504040204" pitchFamily="34" charset="0"/>
                <a:cs typeface="Tahoma" panose="020B0604030504040204" pitchFamily="34" charset="0"/>
              </a:rPr>
              <a:t>Model:</a:t>
            </a:r>
            <a:br>
              <a:rPr lang="en-US" sz="1200" b="1" dirty="0">
                <a:latin typeface="+mj-lt"/>
                <a:ea typeface="Tahoma" panose="020B0604030504040204" pitchFamily="34" charset="0"/>
                <a:cs typeface="Tahoma" panose="020B0604030504040204" pitchFamily="34" charset="0"/>
              </a:rPr>
            </a:br>
            <a:r>
              <a:rPr lang="en-US" dirty="0">
                <a:latin typeface="+mj-lt"/>
              </a:rPr>
              <a:t>Utilized a digits dataset to accurately classify an input to its actual number. </a:t>
            </a:r>
          </a:p>
          <a:p>
            <a:pPr marL="171450" indent="-171450">
              <a:buFont typeface="Arial" panose="020B0604020202020204" pitchFamily="34" charset="0"/>
              <a:buChar char="•"/>
            </a:pPr>
            <a:r>
              <a:rPr lang="en-US" dirty="0">
                <a:latin typeface="+mj-lt"/>
              </a:rPr>
              <a:t>Hyperparameters:</a:t>
            </a:r>
          </a:p>
          <a:p>
            <a:pPr marL="628621" lvl="1" indent="-171450">
              <a:buFont typeface="Arial" panose="020B0604020202020204" pitchFamily="34" charset="0"/>
              <a:buChar char="•"/>
            </a:pPr>
            <a:r>
              <a:rPr lang="en-US" dirty="0">
                <a:latin typeface="+mj-lt"/>
              </a:rPr>
              <a:t>Learning Rate</a:t>
            </a:r>
          </a:p>
          <a:p>
            <a:pPr marL="628621" lvl="1" indent="-171450">
              <a:buFont typeface="Arial" panose="020B0604020202020204" pitchFamily="34" charset="0"/>
              <a:buChar char="•"/>
            </a:pPr>
            <a:r>
              <a:rPr lang="en-US" dirty="0">
                <a:latin typeface="+mj-lt"/>
              </a:rPr>
              <a:t>Size of hidden layer</a:t>
            </a:r>
          </a:p>
          <a:p>
            <a:pPr marL="628621" lvl="1" indent="-171450">
              <a:buFont typeface="Arial" panose="020B0604020202020204" pitchFamily="34" charset="0"/>
              <a:buChar char="•"/>
            </a:pPr>
            <a:r>
              <a:rPr lang="en-US" dirty="0">
                <a:latin typeface="+mj-lt"/>
              </a:rPr>
              <a:t>Number of iterations</a:t>
            </a:r>
          </a:p>
          <a:p>
            <a:pPr marL="171450" indent="-171450">
              <a:buFont typeface="Arial" panose="020B0604020202020204" pitchFamily="34" charset="0"/>
              <a:buChar char="•"/>
            </a:pPr>
            <a:endParaRPr lang="en-US" dirty="0">
              <a:latin typeface="+mj-lt"/>
            </a:endParaRPr>
          </a:p>
          <a:p>
            <a:pPr marL="0" indent="0">
              <a:buFont typeface="Arial" panose="020B0604020202020204" pitchFamily="34" charset="0"/>
              <a:buNone/>
            </a:pPr>
            <a:endParaRPr lang="en-US" sz="1200" b="1" dirty="0">
              <a:latin typeface="+mj-lt"/>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44914E64-4AC0-483C-92DF-36A3D5722091}" type="slidenum">
              <a:rPr lang="en-US" smtClean="0"/>
              <a:t>5</a:t>
            </a:fld>
            <a:endParaRPr lang="en-US"/>
          </a:p>
        </p:txBody>
      </p:sp>
    </p:spTree>
    <p:extLst>
      <p:ext uri="{BB962C8B-B14F-4D97-AF65-F5344CB8AC3E}">
        <p14:creationId xmlns:p14="http://schemas.microsoft.com/office/powerpoint/2010/main" val="201063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Greater number of iterations means greater accuracy, no drawbacks.</a:t>
            </a:r>
          </a:p>
          <a:p>
            <a:endParaRPr lang="en-US" b="0"/>
          </a:p>
          <a:p>
            <a:r>
              <a:rPr lang="en-US" b="0"/>
              <a:t>Greater number of hidden layer nodes and learning rate increase the accuracy but also increases the chance of the model overfitting.</a:t>
            </a:r>
          </a:p>
          <a:p>
            <a:endParaRPr lang="en-US" b="0"/>
          </a:p>
          <a:p>
            <a:r>
              <a:rPr lang="en-US" b="1"/>
              <a:t>Overfitting:</a:t>
            </a:r>
            <a:r>
              <a:rPr lang="en-US" b="0"/>
              <a:t> The model is overly trained it inaccurately classifies a new dataset/the testing data. The model is overfit when the training data accuracy is high and the testing data accuracy is low. </a:t>
            </a:r>
            <a:endParaRPr lang="en-US" b="1"/>
          </a:p>
        </p:txBody>
      </p:sp>
      <p:sp>
        <p:nvSpPr>
          <p:cNvPr id="4" name="Slide Number Placeholder 3"/>
          <p:cNvSpPr>
            <a:spLocks noGrp="1"/>
          </p:cNvSpPr>
          <p:nvPr>
            <p:ph type="sldNum" sz="quarter" idx="5"/>
          </p:nvPr>
        </p:nvSpPr>
        <p:spPr/>
        <p:txBody>
          <a:bodyPr/>
          <a:lstStyle/>
          <a:p>
            <a:fld id="{44914E64-4AC0-483C-92DF-36A3D5722091}" type="slidenum">
              <a:rPr lang="en-US" smtClean="0"/>
              <a:t>6</a:t>
            </a:fld>
            <a:endParaRPr lang="en-US"/>
          </a:p>
        </p:txBody>
      </p:sp>
    </p:spTree>
    <p:extLst>
      <p:ext uri="{BB962C8B-B14F-4D97-AF65-F5344CB8AC3E}">
        <p14:creationId xmlns:p14="http://schemas.microsoft.com/office/powerpoint/2010/main" val="387227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defTabSz="603504">
              <a:spcBef>
                <a:spcPts val="660"/>
              </a:spcBef>
              <a:buNone/>
            </a:pPr>
            <a:r>
              <a:rPr lang="en-US" sz="1200" b="1" kern="1200">
                <a:solidFill>
                  <a:schemeClr val="tx1"/>
                </a:solidFill>
                <a:latin typeface="+mj-lt"/>
                <a:ea typeface="+mn-ea"/>
                <a:cs typeface="+mn-cs"/>
              </a:rPr>
              <a:t>Convolutional Layer:</a:t>
            </a:r>
          </a:p>
          <a:p>
            <a:pPr marL="171450" indent="-171450" defTabSz="603504">
              <a:spcBef>
                <a:spcPts val="660"/>
              </a:spcBef>
              <a:buFont typeface="Arial" panose="020B0604020202020204" pitchFamily="34" charset="0"/>
              <a:buChar char="•"/>
            </a:pPr>
            <a:r>
              <a:rPr lang="en-US" sz="1200" kern="1200">
                <a:solidFill>
                  <a:schemeClr val="tx1"/>
                </a:solidFill>
                <a:latin typeface="+mj-lt"/>
                <a:ea typeface="+mn-ea"/>
                <a:cs typeface="+mn-cs"/>
              </a:rPr>
              <a:t>Layers that extracts specific features from the input data.</a:t>
            </a:r>
          </a:p>
          <a:p>
            <a:pPr marL="171450" indent="-171450" defTabSz="603504">
              <a:spcBef>
                <a:spcPts val="660"/>
              </a:spcBef>
              <a:buFont typeface="Arial" panose="020B0604020202020204" pitchFamily="34" charset="0"/>
              <a:buChar char="•"/>
            </a:pPr>
            <a:r>
              <a:rPr lang="en-US" sz="1200" kern="1200">
                <a:solidFill>
                  <a:schemeClr val="tx1"/>
                </a:solidFill>
                <a:latin typeface="+mj-lt"/>
                <a:ea typeface="+mn-ea"/>
                <a:cs typeface="+mn-cs"/>
              </a:rPr>
              <a:t>Kernels (filters): A matrix of weights that scans over the input. Performs the matrix multiplication at each stop and outputs the value into a new array called a feature map. Weights learn through backpropagation. </a:t>
            </a:r>
          </a:p>
          <a:p>
            <a:pPr marL="0" indent="0" defTabSz="603504">
              <a:spcBef>
                <a:spcPts val="660"/>
              </a:spcBef>
              <a:buFont typeface="Arial" panose="020B0604020202020204" pitchFamily="34" charset="0"/>
              <a:buNone/>
            </a:pPr>
            <a:r>
              <a:rPr lang="en-US" sz="1200" b="1" kern="1200">
                <a:solidFill>
                  <a:schemeClr val="tx1"/>
                </a:solidFill>
                <a:latin typeface="+mj-lt"/>
                <a:ea typeface="+mn-ea"/>
                <a:cs typeface="+mn-cs"/>
              </a:rPr>
              <a:t>Activation Function:</a:t>
            </a:r>
          </a:p>
          <a:p>
            <a:pPr marL="171450" indent="-171450" defTabSz="603504">
              <a:spcBef>
                <a:spcPts val="660"/>
              </a:spcBef>
              <a:buFont typeface="Arial" panose="020B0604020202020204" pitchFamily="34" charset="0"/>
              <a:buChar char="•"/>
            </a:pPr>
            <a:r>
              <a:rPr lang="en-US" sz="1200" b="0" kern="1200" err="1">
                <a:solidFill>
                  <a:schemeClr val="tx1"/>
                </a:solidFill>
                <a:latin typeface="+mj-lt"/>
                <a:ea typeface="+mn-ea"/>
                <a:cs typeface="+mn-cs"/>
              </a:rPr>
              <a:t>ReLU</a:t>
            </a:r>
            <a:r>
              <a:rPr lang="en-US" sz="1200" b="0" kern="1200">
                <a:solidFill>
                  <a:schemeClr val="tx1"/>
                </a:solidFill>
                <a:latin typeface="+mj-lt"/>
                <a:ea typeface="+mn-ea"/>
                <a:cs typeface="+mn-cs"/>
              </a:rPr>
              <a:t> activation function is applied to make all values non-negative. Prevents the data from becoming unmanageably large. Applied after the convolution layer and before the pooling layer.</a:t>
            </a:r>
          </a:p>
          <a:p>
            <a:pPr marL="0" indent="0" defTabSz="603504">
              <a:spcBef>
                <a:spcPts val="660"/>
              </a:spcBef>
              <a:buNone/>
            </a:pPr>
            <a:r>
              <a:rPr lang="en-US" sz="1200" b="1" kern="1200">
                <a:solidFill>
                  <a:schemeClr val="tx1"/>
                </a:solidFill>
                <a:latin typeface="+mj-lt"/>
                <a:ea typeface="+mn-ea"/>
                <a:cs typeface="+mn-cs"/>
              </a:rPr>
              <a:t>Pooling Layer:</a:t>
            </a:r>
          </a:p>
          <a:p>
            <a:pPr marL="171450" indent="-171450" defTabSz="603504">
              <a:spcBef>
                <a:spcPts val="660"/>
              </a:spcBef>
              <a:buFont typeface="Arial" panose="020B0604020202020204" pitchFamily="34" charset="0"/>
              <a:buChar char="•"/>
            </a:pPr>
            <a:r>
              <a:rPr lang="en-US" sz="1200" kern="1200">
                <a:solidFill>
                  <a:schemeClr val="tx1"/>
                </a:solidFill>
                <a:latin typeface="+mj-lt"/>
                <a:ea typeface="+mn-ea"/>
                <a:cs typeface="+mn-cs"/>
              </a:rPr>
              <a:t>Performs down sampling to reduce the spatial dimensionality of the data. Decreases the number of parameters thus reducing learning time and computation and the likelihood of overfitting.</a:t>
            </a:r>
          </a:p>
          <a:p>
            <a:pPr marL="0" indent="0" defTabSz="603504">
              <a:spcBef>
                <a:spcPts val="660"/>
              </a:spcBef>
              <a:buFont typeface="Arial" panose="020B0604020202020204" pitchFamily="34" charset="0"/>
              <a:buNone/>
            </a:pPr>
            <a:r>
              <a:rPr lang="en-US" sz="1200" b="1" kern="1200">
                <a:solidFill>
                  <a:schemeClr val="tx1"/>
                </a:solidFill>
                <a:latin typeface="+mj-lt"/>
                <a:ea typeface="+mn-ea"/>
                <a:cs typeface="+mn-cs"/>
              </a:rPr>
              <a:t>Flattening Layer:</a:t>
            </a:r>
          </a:p>
          <a:p>
            <a:pPr marL="171450" indent="-171450" defTabSz="603504">
              <a:spcBef>
                <a:spcPts val="660"/>
              </a:spcBef>
              <a:buFont typeface="Arial" panose="020B0604020202020204" pitchFamily="34" charset="0"/>
              <a:buChar char="•"/>
            </a:pPr>
            <a:r>
              <a:rPr lang="en-US" sz="1200" b="0" kern="1200">
                <a:solidFill>
                  <a:schemeClr val="tx1"/>
                </a:solidFill>
                <a:latin typeface="+mj-lt"/>
                <a:ea typeface="+mn-ea"/>
                <a:cs typeface="+mn-cs"/>
              </a:rPr>
              <a:t>Flattening operation is done after all the convolution layers to convert the data to 1d input vectors. These input vectors are maximized by taking their receptive fields. These receptive fields are important in forming patterns and informing classifications of the original image in the Fully Connected Layer. </a:t>
            </a:r>
            <a:endParaRPr lang="en-US">
              <a:latin typeface="+mj-lt"/>
            </a:endParaRPr>
          </a:p>
          <a:p>
            <a:pPr marL="0" indent="0" defTabSz="603504">
              <a:spcBef>
                <a:spcPts val="660"/>
              </a:spcBef>
              <a:buNone/>
            </a:pPr>
            <a:r>
              <a:rPr lang="en-US" sz="1200" b="1" kern="1200">
                <a:solidFill>
                  <a:schemeClr val="tx1"/>
                </a:solidFill>
                <a:latin typeface="+mj-lt"/>
                <a:ea typeface="+mn-ea"/>
                <a:cs typeface="+mn-cs"/>
              </a:rPr>
              <a:t>Fully Connected Layer:</a:t>
            </a:r>
          </a:p>
          <a:p>
            <a:pPr marL="171450" indent="-171450" defTabSz="603504">
              <a:spcBef>
                <a:spcPts val="660"/>
              </a:spcBef>
              <a:buFont typeface="Arial" panose="020B0604020202020204" pitchFamily="34" charset="0"/>
              <a:buChar char="•"/>
            </a:pPr>
            <a:r>
              <a:rPr lang="en-US" sz="1200" kern="1200">
                <a:solidFill>
                  <a:schemeClr val="tx1"/>
                </a:solidFill>
                <a:latin typeface="+mj-lt"/>
                <a:ea typeface="+mn-ea"/>
                <a:cs typeface="+mn-cs"/>
              </a:rPr>
              <a:t>Responsible for the classification of the image. Same processes to ANN Architecture.</a:t>
            </a:r>
          </a:p>
          <a:p>
            <a:pPr marL="0" indent="0" defTabSz="603504">
              <a:spcBef>
                <a:spcPts val="660"/>
              </a:spcBef>
              <a:buFont typeface="Arial" panose="020B0604020202020204" pitchFamily="34" charset="0"/>
              <a:buNone/>
            </a:pPr>
            <a:r>
              <a:rPr lang="en-US" sz="1200" b="1" kern="1200">
                <a:solidFill>
                  <a:schemeClr val="tx1"/>
                </a:solidFill>
                <a:latin typeface="+mj-lt"/>
                <a:ea typeface="+mn-ea"/>
                <a:cs typeface="+mn-cs"/>
              </a:rPr>
              <a:t>Model:</a:t>
            </a:r>
          </a:p>
          <a:p>
            <a:pPr marL="171450" indent="-171450">
              <a:buFont typeface="Arial" panose="020B0604020202020204" pitchFamily="34" charset="0"/>
              <a:buChar char="•"/>
            </a:pPr>
            <a:r>
              <a:rPr lang="en-US">
                <a:latin typeface="+mj-lt"/>
              </a:rPr>
              <a:t>Utilized CIFAR10 dataset that has 10 classes of images. Use four conv2d layers, flattening layer, batch normalization, dropout (as pooling layer), Cross-Entropy Loss Function, and Adam optimizer learning algorithm.</a:t>
            </a:r>
          </a:p>
          <a:p>
            <a:pPr marL="171450" indent="-171450">
              <a:buFont typeface="Arial" panose="020B0604020202020204" pitchFamily="34" charset="0"/>
              <a:buChar char="•"/>
            </a:pPr>
            <a:r>
              <a:rPr lang="en-US">
                <a:latin typeface="+mj-lt"/>
              </a:rPr>
              <a:t>Hyperparameters:</a:t>
            </a:r>
          </a:p>
          <a:p>
            <a:pPr marL="628621" lvl="1" indent="-171450">
              <a:buFont typeface="Arial" panose="020B0604020202020204" pitchFamily="34" charset="0"/>
              <a:buChar char="•"/>
            </a:pPr>
            <a:r>
              <a:rPr lang="en-US">
                <a:latin typeface="+mj-lt"/>
              </a:rPr>
              <a:t>Tolerance Level</a:t>
            </a:r>
          </a:p>
          <a:p>
            <a:pPr marL="628621" lvl="1" indent="-171450">
              <a:buFont typeface="Arial" panose="020B0604020202020204" pitchFamily="34" charset="0"/>
              <a:buChar char="•"/>
            </a:pPr>
            <a:r>
              <a:rPr lang="en-US">
                <a:latin typeface="+mj-lt"/>
              </a:rPr>
              <a:t>Batch size, Epochs</a:t>
            </a:r>
          </a:p>
          <a:p>
            <a:pPr marL="628621" lvl="1" indent="-171450">
              <a:buFont typeface="Arial" panose="020B0604020202020204" pitchFamily="34" charset="0"/>
              <a:buChar char="•"/>
            </a:pPr>
            <a:r>
              <a:rPr lang="en-US">
                <a:latin typeface="+mj-lt"/>
              </a:rPr>
              <a:t>Number of kernels, number of layers in FC layer</a:t>
            </a:r>
          </a:p>
          <a:p>
            <a:pPr marL="171450" marR="0" lvl="0" indent="-171450" algn="l" defTabSz="91434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atin typeface="+mj-lt"/>
              </a:rPr>
              <a:t>Optimization techniques: Grid search, image augmentation, early stopping </a:t>
            </a:r>
          </a:p>
          <a:p>
            <a:endParaRPr lang="en-US">
              <a:latin typeface="+mj-lt"/>
            </a:endParaRPr>
          </a:p>
          <a:p>
            <a:pPr marL="0" indent="0" defTabSz="603504">
              <a:spcBef>
                <a:spcPts val="660"/>
              </a:spcBef>
              <a:buFont typeface="Arial" panose="020B0604020202020204" pitchFamily="34" charset="0"/>
              <a:buNone/>
            </a:pPr>
            <a:r>
              <a:rPr lang="en-US" sz="1200" kern="1200">
                <a:solidFill>
                  <a:schemeClr val="tx1"/>
                </a:solidFill>
                <a:latin typeface="+mj-lt"/>
                <a:ea typeface="+mn-ea"/>
                <a:cs typeface="+mn-cs"/>
              </a:rPr>
              <a:t> </a:t>
            </a:r>
            <a:endParaRPr lang="en-US">
              <a:latin typeface="+mj-lt"/>
            </a:endParaRPr>
          </a:p>
          <a:p>
            <a:pPr marL="0" indent="0" defTabSz="603504">
              <a:spcBef>
                <a:spcPts val="660"/>
              </a:spcBef>
              <a:buFont typeface="Arial" panose="020B0604020202020204" pitchFamily="34" charset="0"/>
              <a:buNone/>
            </a:pPr>
            <a:endParaRPr lang="en-US">
              <a:latin typeface="+mj-lt"/>
            </a:endParaRPr>
          </a:p>
          <a:p>
            <a:endParaRPr lang="en-US"/>
          </a:p>
        </p:txBody>
      </p:sp>
      <p:sp>
        <p:nvSpPr>
          <p:cNvPr id="4" name="Slide Number Placeholder 3"/>
          <p:cNvSpPr>
            <a:spLocks noGrp="1"/>
          </p:cNvSpPr>
          <p:nvPr>
            <p:ph type="sldNum" sz="quarter" idx="5"/>
          </p:nvPr>
        </p:nvSpPr>
        <p:spPr/>
        <p:txBody>
          <a:bodyPr/>
          <a:lstStyle/>
          <a:p>
            <a:fld id="{44914E64-4AC0-483C-92DF-36A3D5722091}" type="slidenum">
              <a:rPr lang="en-US" smtClean="0"/>
              <a:t>7</a:t>
            </a:fld>
            <a:endParaRPr lang="en-US"/>
          </a:p>
        </p:txBody>
      </p:sp>
    </p:spTree>
    <p:extLst>
      <p:ext uri="{BB962C8B-B14F-4D97-AF65-F5344CB8AC3E}">
        <p14:creationId xmlns:p14="http://schemas.microsoft.com/office/powerpoint/2010/main" val="268297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914E64-4AC0-483C-92DF-36A3D5722091}" type="slidenum">
              <a:rPr lang="en-US" smtClean="0"/>
              <a:t>8</a:t>
            </a:fld>
            <a:endParaRPr lang="en-US"/>
          </a:p>
        </p:txBody>
      </p:sp>
    </p:spTree>
    <p:extLst>
      <p:ext uri="{BB962C8B-B14F-4D97-AF65-F5344CB8AC3E}">
        <p14:creationId xmlns:p14="http://schemas.microsoft.com/office/powerpoint/2010/main" val="3118546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14E64-4AC0-483C-92DF-36A3D5722091}" type="slidenum">
              <a:rPr lang="en-US" smtClean="0"/>
              <a:t>9</a:t>
            </a:fld>
            <a:endParaRPr lang="en-US"/>
          </a:p>
        </p:txBody>
      </p:sp>
    </p:spTree>
    <p:extLst>
      <p:ext uri="{BB962C8B-B14F-4D97-AF65-F5344CB8AC3E}">
        <p14:creationId xmlns:p14="http://schemas.microsoft.com/office/powerpoint/2010/main" val="2191981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lnSpc>
                <a:spcPct val="90000"/>
              </a:lnSpc>
              <a:spcBef>
                <a:spcPts val="750"/>
              </a:spcBef>
              <a:buFont typeface="Arial"/>
              <a:buChar char="•"/>
            </a:pPr>
            <a:r>
              <a:rPr lang="en-US"/>
              <a:t>Basic building block in sequential data processing and natural language tasks</a:t>
            </a:r>
          </a:p>
          <a:p>
            <a:pPr marL="170815" indent="-170815">
              <a:lnSpc>
                <a:spcPct val="90000"/>
              </a:lnSpc>
              <a:spcBef>
                <a:spcPts val="750"/>
              </a:spcBef>
              <a:buFont typeface="Arial"/>
              <a:buChar char="•"/>
            </a:pPr>
            <a:r>
              <a:rPr lang="en-US"/>
              <a:t>One-directional flow of information from input to output, with feedback loop</a:t>
            </a:r>
            <a:endParaRPr lang="en-US" dirty="0">
              <a:cs typeface="Calibri"/>
            </a:endParaRPr>
          </a:p>
          <a:p>
            <a:pPr marL="170815" indent="-170815">
              <a:lnSpc>
                <a:spcPct val="90000"/>
              </a:lnSpc>
              <a:spcBef>
                <a:spcPts val="750"/>
              </a:spcBef>
              <a:buFont typeface="Arial"/>
              <a:buChar char="•"/>
            </a:pPr>
            <a:r>
              <a:rPr lang="en-US" dirty="0">
                <a:ea typeface="Calibri"/>
                <a:cs typeface="Calibri"/>
              </a:rPr>
              <a:t>HIDDEN LAYER</a:t>
            </a:r>
          </a:p>
          <a:p>
            <a:pPr marL="170815" indent="-170815">
              <a:lnSpc>
                <a:spcPct val="90000"/>
              </a:lnSpc>
              <a:spcBef>
                <a:spcPts val="750"/>
              </a:spcBef>
              <a:buFont typeface="Arial"/>
              <a:buChar char="•"/>
            </a:pPr>
            <a:r>
              <a:rPr lang="en-US">
                <a:ea typeface="Calibri"/>
                <a:cs typeface="Calibri"/>
              </a:rPr>
              <a:t>Unlike traditional neural networks the outputs in the network are dependent on the previously generated one.</a:t>
            </a:r>
            <a:endParaRPr lang="en-US"/>
          </a:p>
          <a:p>
            <a:pPr marL="170815" indent="-170815">
              <a:lnSpc>
                <a:spcPct val="90000"/>
              </a:lnSpc>
              <a:spcBef>
                <a:spcPts val="750"/>
              </a:spcBef>
              <a:buFont typeface="Arial"/>
              <a:buChar char="•"/>
            </a:pPr>
            <a:r>
              <a:rPr lang="en-US"/>
              <a:t>This way, it keeps remembering the context while training.</a:t>
            </a:r>
            <a:endParaRPr lang="en-US" dirty="0">
              <a:cs typeface="Calibri"/>
            </a:endParaRPr>
          </a:p>
          <a:p>
            <a:pPr marL="170815" indent="-170815">
              <a:lnSpc>
                <a:spcPct val="90000"/>
              </a:lnSpc>
              <a:spcBef>
                <a:spcPts val="750"/>
              </a:spcBef>
              <a:buFont typeface="Arial"/>
              <a:buChar char="•"/>
            </a:pPr>
            <a:r>
              <a:rPr lang="en-US"/>
              <a:t>Key component: Hidden state, acting as memory to store past information</a:t>
            </a:r>
            <a:endParaRPr lang="en-US" dirty="0">
              <a:cs typeface="Calibri"/>
            </a:endParaRPr>
          </a:p>
          <a:p>
            <a:pPr marL="170815" indent="-170815">
              <a:lnSpc>
                <a:spcPct val="90000"/>
              </a:lnSpc>
              <a:spcBef>
                <a:spcPts val="750"/>
              </a:spcBef>
              <a:buFont typeface="Arial"/>
              <a:buChar char="•"/>
            </a:pPr>
            <a:r>
              <a:rPr lang="en-US">
                <a:ea typeface="Calibri"/>
                <a:cs typeface="Calibri"/>
              </a:rPr>
              <a:t>For example, when predicting the next word in a sentence, the hidden state will be helpful in remembering the previous word to use context to accurately guess the next one.</a:t>
            </a:r>
            <a:endParaRPr lang="en-US"/>
          </a:p>
          <a:p>
            <a:pPr marL="170815" indent="-170815">
              <a:lnSpc>
                <a:spcPct val="90000"/>
              </a:lnSpc>
              <a:spcBef>
                <a:spcPts val="750"/>
              </a:spcBef>
              <a:buFont typeface="Arial"/>
              <a:buChar char="•"/>
            </a:pPr>
            <a:r>
              <a:rPr lang="en-US"/>
              <a:t>Once all the time steps are completed, the output is then compared to the actual output and the error is generated.</a:t>
            </a:r>
            <a:br>
              <a:rPr lang="en-US">
                <a:cs typeface="+mn-lt"/>
              </a:rPr>
            </a:br>
            <a:r>
              <a:rPr lang="en-US"/>
              <a:t>The error is then back-propagated to the network to update the weights and hence the network (RNN) is trained.</a:t>
            </a:r>
            <a:endParaRPr lang="en-US">
              <a:ea typeface="Calibri"/>
              <a:cs typeface="Calibri"/>
            </a:endParaRPr>
          </a:p>
          <a:p>
            <a:pPr marL="170815" indent="-170815">
              <a:lnSpc>
                <a:spcPct val="90000"/>
              </a:lnSpc>
              <a:spcBef>
                <a:spcPts val="750"/>
              </a:spcBef>
              <a:buFont typeface="Arial"/>
              <a:buChar char="•"/>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4914E64-4AC0-483C-92DF-36A3D5722091}" type="slidenum">
              <a:rPr lang="en-US" smtClean="0"/>
              <a:t>10</a:t>
            </a:fld>
            <a:endParaRPr lang="en-US"/>
          </a:p>
        </p:txBody>
      </p:sp>
    </p:spTree>
    <p:extLst>
      <p:ext uri="{BB962C8B-B14F-4D97-AF65-F5344CB8AC3E}">
        <p14:creationId xmlns:p14="http://schemas.microsoft.com/office/powerpoint/2010/main" val="609788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4"/>
            <a:ext cx="10363200" cy="2387600"/>
          </a:xfrm>
        </p:spPr>
        <p:txBody>
          <a:bodyPr anchor="b"/>
          <a:lstStyle>
            <a:lvl1pPr algn="ctr">
              <a:defRPr sz="4500">
                <a:solidFill>
                  <a:schemeClr val="tx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0108" y="6244988"/>
            <a:ext cx="2743200" cy="365125"/>
          </a:xfrm>
        </p:spPr>
        <p:txBody>
          <a:bodyPr/>
          <a:lstStyle/>
          <a:p>
            <a:fld id="{BE4B41FD-D06B-EA42-A3A7-3BA69B7CF81B}" type="datetimeFigureOut">
              <a:rPr lang="en-US" smtClean="0"/>
              <a:t>5/25/24</a:t>
            </a:fld>
            <a:endParaRPr lang="en-US"/>
          </a:p>
        </p:txBody>
      </p:sp>
      <p:sp>
        <p:nvSpPr>
          <p:cNvPr id="5" name="Footer Placeholder 4"/>
          <p:cNvSpPr>
            <a:spLocks noGrp="1"/>
          </p:cNvSpPr>
          <p:nvPr>
            <p:ph type="ftr" sz="quarter" idx="11"/>
          </p:nvPr>
        </p:nvSpPr>
        <p:spPr>
          <a:xfrm>
            <a:off x="4038600" y="6244988"/>
            <a:ext cx="4114800" cy="365125"/>
          </a:xfrm>
        </p:spPr>
        <p:txBody>
          <a:bodyPr/>
          <a:lstStyle/>
          <a:p>
            <a:endParaRPr lang="en-US"/>
          </a:p>
        </p:txBody>
      </p:sp>
      <p:sp>
        <p:nvSpPr>
          <p:cNvPr id="6" name="Slide Number Placeholder 5"/>
          <p:cNvSpPr>
            <a:spLocks noGrp="1"/>
          </p:cNvSpPr>
          <p:nvPr>
            <p:ph type="sldNum" sz="quarter" idx="12"/>
          </p:nvPr>
        </p:nvSpPr>
        <p:spPr>
          <a:xfrm>
            <a:off x="9296400" y="6244988"/>
            <a:ext cx="2743200" cy="365125"/>
          </a:xfrm>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90885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B41FD-D06B-EA42-A3A7-3BA69B7CF81B}" type="datetimeFigureOut">
              <a:rPr lang="en-US" smtClean="0"/>
              <a:t>5/25/24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406762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7611" y="1652952"/>
            <a:ext cx="2628900" cy="4524010"/>
          </a:xfrm>
        </p:spPr>
        <p:txBody>
          <a:bodyPr vert="eaVert"/>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a:xfrm>
            <a:off x="838204" y="1652959"/>
            <a:ext cx="8219831" cy="45240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B41FD-D06B-EA42-A3A7-3BA69B7CF81B}" type="datetimeFigureOut">
              <a:rPr lang="en-US" smtClean="0"/>
              <a:t>5/25/24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9429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B41FD-D06B-EA42-A3A7-3BA69B7CF81B}" type="datetimeFigureOut">
              <a:rPr lang="en-US" smtClean="0"/>
              <a:t>5/25/24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11417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5"/>
            <a:ext cx="10515600" cy="2852737"/>
          </a:xfrm>
        </p:spPr>
        <p:txBody>
          <a:bodyPr anchor="b"/>
          <a:lstStyle>
            <a:lvl1pPr>
              <a:defRPr sz="45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831851" y="4589470"/>
            <a:ext cx="105156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4B41FD-D06B-EA42-A3A7-3BA69B7CF81B}" type="datetimeFigureOut">
              <a:rPr lang="en-US" smtClean="0"/>
              <a:t>5/25/24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84214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4B41FD-D06B-EA42-A3A7-3BA69B7CF81B}" type="datetimeFigureOut">
              <a:rPr lang="en-US" smtClean="0"/>
              <a:t>5/25/24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98039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252047"/>
            <a:ext cx="9796584" cy="1115890"/>
          </a:xfrm>
        </p:spPr>
        <p:txBody>
          <a:bodyPr/>
          <a:lstStyle/>
          <a:p>
            <a:r>
              <a:rPr lang="en-US"/>
              <a:t>Click to edit Master title style</a:t>
            </a:r>
          </a:p>
        </p:txBody>
      </p:sp>
      <p:sp>
        <p:nvSpPr>
          <p:cNvPr id="3" name="Text Placeholder 2"/>
          <p:cNvSpPr>
            <a:spLocks noGrp="1"/>
          </p:cNvSpPr>
          <p:nvPr>
            <p:ph type="body" idx="1"/>
          </p:nvPr>
        </p:nvSpPr>
        <p:spPr>
          <a:xfrm>
            <a:off x="839790" y="1681164"/>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4"/>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4B41FD-D06B-EA42-A3A7-3BA69B7CF81B}" type="datetimeFigureOut">
              <a:rPr lang="en-US" smtClean="0"/>
              <a:t>5/25/24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0127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4B41FD-D06B-EA42-A3A7-3BA69B7CF81B}" type="datetimeFigureOut">
              <a:rPr lang="en-US" smtClean="0"/>
              <a:t>5/25/24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27710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B41FD-D06B-EA42-A3A7-3BA69B7CF81B}" type="datetimeFigureOut">
              <a:rPr lang="en-US" smtClean="0"/>
              <a:t>5/25/24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12974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1" y="1565035"/>
            <a:ext cx="3932237" cy="973015"/>
          </a:xfrm>
        </p:spPr>
        <p:txBody>
          <a:bodyPr anchor="b">
            <a:normAutofit/>
          </a:bodyPr>
          <a:lstStyle>
            <a:lvl1pPr>
              <a:defRPr sz="2100">
                <a:solidFill>
                  <a:schemeClr val="tx1"/>
                </a:solidFill>
              </a:defRPr>
            </a:lvl1pPr>
          </a:lstStyle>
          <a:p>
            <a:r>
              <a:rPr lang="en-US"/>
              <a:t>Click to edit Master title style</a:t>
            </a:r>
          </a:p>
        </p:txBody>
      </p:sp>
      <p:sp>
        <p:nvSpPr>
          <p:cNvPr id="3" name="Content Placeholder 2"/>
          <p:cNvSpPr>
            <a:spLocks noGrp="1"/>
          </p:cNvSpPr>
          <p:nvPr>
            <p:ph idx="1"/>
          </p:nvPr>
        </p:nvSpPr>
        <p:spPr>
          <a:xfrm>
            <a:off x="5183188" y="1565036"/>
            <a:ext cx="6172200" cy="429602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637693"/>
            <a:ext cx="3932237" cy="3231296"/>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E4B41FD-D06B-EA42-A3A7-3BA69B7CF81B}" type="datetimeFigureOut">
              <a:rPr lang="en-US" smtClean="0"/>
              <a:t>5/25/24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53991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1565032"/>
            <a:ext cx="3932237" cy="803030"/>
          </a:xfrm>
        </p:spPr>
        <p:txBody>
          <a:bodyPr anchor="b">
            <a:noAutofit/>
          </a:bodyPr>
          <a:lstStyle>
            <a:lvl1pPr>
              <a:defRPr sz="210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5183188" y="1565032"/>
            <a:ext cx="6172200" cy="4296020"/>
          </a:xfrm>
          <a:noFill/>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p>
        </p:txBody>
      </p:sp>
      <p:sp>
        <p:nvSpPr>
          <p:cNvPr id="4" name="Text Placeholder 3"/>
          <p:cNvSpPr>
            <a:spLocks noGrp="1"/>
          </p:cNvSpPr>
          <p:nvPr>
            <p:ph type="body" sz="half" idx="2"/>
          </p:nvPr>
        </p:nvSpPr>
        <p:spPr>
          <a:xfrm>
            <a:off x="839789" y="2491155"/>
            <a:ext cx="3932237" cy="3377834"/>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E4B41FD-D06B-EA42-A3A7-3BA69B7CF81B}" type="datetimeFigureOut">
              <a:rPr lang="en-US" smtClean="0"/>
              <a:t>5/25/24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15173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5" y="48609"/>
            <a:ext cx="9603153"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7"/>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E4B41FD-D06B-EA42-A3A7-3BA69B7CF81B}" type="datetimeFigureOut">
              <a:rPr lang="en-US" smtClean="0"/>
              <a:t>5/25/24</a:t>
            </a:fld>
            <a:endParaRPr lang="en-US"/>
          </a:p>
        </p:txBody>
      </p:sp>
      <p:sp>
        <p:nvSpPr>
          <p:cNvPr id="5" name="Footer Placeholder 4"/>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977278-7687-3448-A6B0-227CFE0C97B6}" type="slidenum">
              <a:rPr lang="en-US" smtClean="0"/>
              <a:t>‹#›</a:t>
            </a:fld>
            <a:endParaRPr lang="en-US"/>
          </a:p>
        </p:txBody>
      </p:sp>
    </p:spTree>
    <p:extLst>
      <p:ext uri="{BB962C8B-B14F-4D97-AF65-F5344CB8AC3E}">
        <p14:creationId xmlns:p14="http://schemas.microsoft.com/office/powerpoint/2010/main" val="3896955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783" rtl="0" eaLnBrk="1" latinLnBrk="0" hangingPunct="1">
        <a:lnSpc>
          <a:spcPct val="90000"/>
        </a:lnSpc>
        <a:spcBef>
          <a:spcPct val="0"/>
        </a:spcBef>
        <a:buNone/>
        <a:defRPr sz="3000" kern="1200">
          <a:solidFill>
            <a:schemeClr val="tx1"/>
          </a:solidFill>
          <a:latin typeface="Proxima Nova" panose="02000506030000020004" pitchFamily="2" charset="0"/>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Proxima Nova" panose="02000506030000020004" pitchFamily="2" charset="0"/>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Proxima Nova" panose="02000506030000020004" pitchFamily="2" charset="0"/>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Proxima Nova" panose="02000506030000020004" pitchFamily="2" charset="0"/>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Proxima Nova" panose="02000506030000020004" pitchFamily="2" charset="0"/>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Proxima Nova" panose="02000506030000020004" pitchFamily="2" charset="0"/>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E5DC-F785-3C44-8D74-72C83B9903DC}"/>
              </a:ext>
            </a:extLst>
          </p:cNvPr>
          <p:cNvSpPr>
            <a:spLocks noGrp="1"/>
          </p:cNvSpPr>
          <p:nvPr>
            <p:ph type="ctrTitle"/>
          </p:nvPr>
        </p:nvSpPr>
        <p:spPr/>
        <p:txBody>
          <a:bodyPr/>
          <a:lstStyle/>
          <a:p>
            <a:r>
              <a:rPr lang="en-US">
                <a:latin typeface="+mj-lt"/>
              </a:rPr>
              <a:t>Training Neural Networks</a:t>
            </a:r>
          </a:p>
        </p:txBody>
      </p:sp>
      <p:sp>
        <p:nvSpPr>
          <p:cNvPr id="3" name="Subtitle 2">
            <a:extLst>
              <a:ext uri="{FF2B5EF4-FFF2-40B4-BE49-F238E27FC236}">
                <a16:creationId xmlns:a16="http://schemas.microsoft.com/office/drawing/2014/main" id="{1103FB4D-68CC-6D49-9F8F-3A82CADE9490}"/>
              </a:ext>
            </a:extLst>
          </p:cNvPr>
          <p:cNvSpPr>
            <a:spLocks noGrp="1"/>
          </p:cNvSpPr>
          <p:nvPr>
            <p:ph type="subTitle" idx="1"/>
          </p:nvPr>
        </p:nvSpPr>
        <p:spPr/>
        <p:txBody>
          <a:bodyPr/>
          <a:lstStyle/>
          <a:p>
            <a:r>
              <a:rPr lang="en-US">
                <a:latin typeface="+mj-lt"/>
              </a:rPr>
              <a:t>By: Romerico David and Alazar </a:t>
            </a:r>
            <a:r>
              <a:rPr lang="en-US" err="1">
                <a:latin typeface="+mj-lt"/>
              </a:rPr>
              <a:t>Tekeba</a:t>
            </a:r>
            <a:endParaRPr lang="en-US">
              <a:latin typeface="+mj-lt"/>
            </a:endParaRPr>
          </a:p>
          <a:p>
            <a:r>
              <a:rPr lang="en-US">
                <a:latin typeface="+mj-lt"/>
              </a:rPr>
              <a:t>Faculty Mentor: Dr. </a:t>
            </a:r>
            <a:r>
              <a:rPr lang="en-US" err="1">
                <a:latin typeface="+mj-lt"/>
              </a:rPr>
              <a:t>Weixian</a:t>
            </a:r>
            <a:r>
              <a:rPr lang="en-US">
                <a:latin typeface="+mj-lt"/>
              </a:rPr>
              <a:t> Liao</a:t>
            </a:r>
          </a:p>
        </p:txBody>
      </p:sp>
    </p:spTree>
    <p:extLst>
      <p:ext uri="{BB962C8B-B14F-4D97-AF65-F5344CB8AC3E}">
        <p14:creationId xmlns:p14="http://schemas.microsoft.com/office/powerpoint/2010/main" val="165096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06D3-F64F-7C84-D117-E6DC70104F57}"/>
              </a:ext>
            </a:extLst>
          </p:cNvPr>
          <p:cNvSpPr>
            <a:spLocks noGrp="1"/>
          </p:cNvSpPr>
          <p:nvPr>
            <p:ph type="title"/>
          </p:nvPr>
        </p:nvSpPr>
        <p:spPr/>
        <p:txBody>
          <a:bodyPr/>
          <a:lstStyle/>
          <a:p>
            <a:r>
              <a:rPr lang="en-US"/>
              <a:t>RNN Architecture</a:t>
            </a:r>
          </a:p>
        </p:txBody>
      </p:sp>
      <p:pic>
        <p:nvPicPr>
          <p:cNvPr id="4" name="Picture 4" descr="A diagram of a network&#10;&#10;Description automatically generated">
            <a:extLst>
              <a:ext uri="{FF2B5EF4-FFF2-40B4-BE49-F238E27FC236}">
                <a16:creationId xmlns:a16="http://schemas.microsoft.com/office/drawing/2014/main" id="{2E4D9812-8982-10D4-44CA-444FAFBB245F}"/>
              </a:ext>
            </a:extLst>
          </p:cNvPr>
          <p:cNvPicPr>
            <a:picLocks noChangeAspect="1"/>
          </p:cNvPicPr>
          <p:nvPr/>
        </p:nvPicPr>
        <p:blipFill>
          <a:blip r:embed="rId3"/>
          <a:stretch>
            <a:fillRect/>
          </a:stretch>
        </p:blipFill>
        <p:spPr>
          <a:xfrm>
            <a:off x="420833" y="1971629"/>
            <a:ext cx="11358994" cy="3815285"/>
          </a:xfrm>
          <a:prstGeom prst="rect">
            <a:avLst/>
          </a:prstGeom>
        </p:spPr>
      </p:pic>
    </p:spTree>
    <p:extLst>
      <p:ext uri="{BB962C8B-B14F-4D97-AF65-F5344CB8AC3E}">
        <p14:creationId xmlns:p14="http://schemas.microsoft.com/office/powerpoint/2010/main" val="327799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7CFA-7B76-CF16-490C-93E2A4C23D96}"/>
              </a:ext>
            </a:extLst>
          </p:cNvPr>
          <p:cNvSpPr>
            <a:spLocks noGrp="1"/>
          </p:cNvSpPr>
          <p:nvPr>
            <p:ph type="title"/>
          </p:nvPr>
        </p:nvSpPr>
        <p:spPr/>
        <p:txBody>
          <a:bodyPr/>
          <a:lstStyle/>
          <a:p>
            <a:r>
              <a:rPr lang="en-US">
                <a:latin typeface="Proxima Nova"/>
              </a:rPr>
              <a:t>LSTM (Long Short Term Memory)</a:t>
            </a:r>
            <a:endParaRPr lang="en-US"/>
          </a:p>
        </p:txBody>
      </p:sp>
      <p:pic>
        <p:nvPicPr>
          <p:cNvPr id="4" name="Picture 4" descr="A diagram of a gate&#10;&#10;Description automatically generated">
            <a:extLst>
              <a:ext uri="{FF2B5EF4-FFF2-40B4-BE49-F238E27FC236}">
                <a16:creationId xmlns:a16="http://schemas.microsoft.com/office/drawing/2014/main" id="{E1AE4B62-2F6E-D1D8-036F-48030E655FA3}"/>
              </a:ext>
            </a:extLst>
          </p:cNvPr>
          <p:cNvPicPr>
            <a:picLocks noChangeAspect="1"/>
          </p:cNvPicPr>
          <p:nvPr/>
        </p:nvPicPr>
        <p:blipFill>
          <a:blip r:embed="rId3"/>
          <a:stretch>
            <a:fillRect/>
          </a:stretch>
        </p:blipFill>
        <p:spPr>
          <a:xfrm>
            <a:off x="2040082" y="1514923"/>
            <a:ext cx="8406244" cy="5343494"/>
          </a:xfrm>
          <a:prstGeom prst="rect">
            <a:avLst/>
          </a:prstGeom>
        </p:spPr>
      </p:pic>
    </p:spTree>
    <p:extLst>
      <p:ext uri="{BB962C8B-B14F-4D97-AF65-F5344CB8AC3E}">
        <p14:creationId xmlns:p14="http://schemas.microsoft.com/office/powerpoint/2010/main" val="27028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D522-EEB6-96F7-D5A4-288CDBFA9A56}"/>
              </a:ext>
            </a:extLst>
          </p:cNvPr>
          <p:cNvSpPr>
            <a:spLocks noGrp="1"/>
          </p:cNvSpPr>
          <p:nvPr>
            <p:ph type="title"/>
          </p:nvPr>
        </p:nvSpPr>
        <p:spPr/>
        <p:txBody>
          <a:bodyPr/>
          <a:lstStyle/>
          <a:p>
            <a:r>
              <a:rPr lang="en-US"/>
              <a:t>Findings for RNN Model</a:t>
            </a:r>
          </a:p>
        </p:txBody>
      </p:sp>
      <p:pic>
        <p:nvPicPr>
          <p:cNvPr id="8" name="Picture 8" descr="A graph showing the temperature of the year&#10;&#10;Description automatically generated">
            <a:extLst>
              <a:ext uri="{FF2B5EF4-FFF2-40B4-BE49-F238E27FC236}">
                <a16:creationId xmlns:a16="http://schemas.microsoft.com/office/drawing/2014/main" id="{BDC0FBCC-AEEE-75EA-91F6-E371D05E579C}"/>
              </a:ext>
            </a:extLst>
          </p:cNvPr>
          <p:cNvPicPr>
            <a:picLocks noChangeAspect="1"/>
          </p:cNvPicPr>
          <p:nvPr/>
        </p:nvPicPr>
        <p:blipFill>
          <a:blip r:embed="rId2"/>
          <a:stretch>
            <a:fillRect/>
          </a:stretch>
        </p:blipFill>
        <p:spPr>
          <a:xfrm>
            <a:off x="5449407" y="2575113"/>
            <a:ext cx="6841726" cy="3697854"/>
          </a:xfrm>
          <a:prstGeom prst="rect">
            <a:avLst/>
          </a:prstGeom>
        </p:spPr>
      </p:pic>
      <p:pic>
        <p:nvPicPr>
          <p:cNvPr id="6" name="Picture 6" descr="A graph showing the temperature of the year&#10;&#10;Description automatically generated">
            <a:extLst>
              <a:ext uri="{FF2B5EF4-FFF2-40B4-BE49-F238E27FC236}">
                <a16:creationId xmlns:a16="http://schemas.microsoft.com/office/drawing/2014/main" id="{08E5FC57-284F-2700-E77F-960FE6AAF040}"/>
              </a:ext>
            </a:extLst>
          </p:cNvPr>
          <p:cNvPicPr>
            <a:picLocks noChangeAspect="1"/>
          </p:cNvPicPr>
          <p:nvPr/>
        </p:nvPicPr>
        <p:blipFill>
          <a:blip r:embed="rId3"/>
          <a:stretch>
            <a:fillRect/>
          </a:stretch>
        </p:blipFill>
        <p:spPr>
          <a:xfrm>
            <a:off x="-2959" y="1372449"/>
            <a:ext cx="6338657" cy="3691412"/>
          </a:xfrm>
          <a:prstGeom prst="rect">
            <a:avLst/>
          </a:prstGeom>
        </p:spPr>
      </p:pic>
      <p:sp>
        <p:nvSpPr>
          <p:cNvPr id="9" name="TextBox 8">
            <a:extLst>
              <a:ext uri="{FF2B5EF4-FFF2-40B4-BE49-F238E27FC236}">
                <a16:creationId xmlns:a16="http://schemas.microsoft.com/office/drawing/2014/main" id="{202765A2-1B2B-7B43-BC2A-471C21957C1B}"/>
              </a:ext>
            </a:extLst>
          </p:cNvPr>
          <p:cNvSpPr txBox="1"/>
          <p:nvPr/>
        </p:nvSpPr>
        <p:spPr>
          <a:xfrm>
            <a:off x="1405630" y="5223029"/>
            <a:ext cx="2826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22 timestep + 1000 epoch</a:t>
            </a:r>
          </a:p>
        </p:txBody>
      </p:sp>
      <p:sp>
        <p:nvSpPr>
          <p:cNvPr id="10" name="TextBox 9">
            <a:extLst>
              <a:ext uri="{FF2B5EF4-FFF2-40B4-BE49-F238E27FC236}">
                <a16:creationId xmlns:a16="http://schemas.microsoft.com/office/drawing/2014/main" id="{26A7EC7C-03A0-370F-2F02-3A92A7A530B1}"/>
              </a:ext>
            </a:extLst>
          </p:cNvPr>
          <p:cNvSpPr txBox="1"/>
          <p:nvPr/>
        </p:nvSpPr>
        <p:spPr>
          <a:xfrm>
            <a:off x="7831584" y="62705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18 timestep + 2000 epoch</a:t>
            </a:r>
            <a:r>
              <a:rPr lang="en-US">
                <a:cs typeface="Calibri"/>
              </a:rPr>
              <a:t>​</a:t>
            </a:r>
            <a:endParaRPr lang="en-US"/>
          </a:p>
        </p:txBody>
      </p:sp>
      <p:sp>
        <p:nvSpPr>
          <p:cNvPr id="11" name="TextBox 10">
            <a:extLst>
              <a:ext uri="{FF2B5EF4-FFF2-40B4-BE49-F238E27FC236}">
                <a16:creationId xmlns:a16="http://schemas.microsoft.com/office/drawing/2014/main" id="{AC993E35-9BD7-08EC-E535-CED9DD75E8C7}"/>
              </a:ext>
            </a:extLst>
          </p:cNvPr>
          <p:cNvSpPr txBox="1"/>
          <p:nvPr/>
        </p:nvSpPr>
        <p:spPr>
          <a:xfrm>
            <a:off x="7047390" y="14544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Canberra</a:t>
            </a:r>
          </a:p>
        </p:txBody>
      </p:sp>
    </p:spTree>
    <p:extLst>
      <p:ext uri="{BB962C8B-B14F-4D97-AF65-F5344CB8AC3E}">
        <p14:creationId xmlns:p14="http://schemas.microsoft.com/office/powerpoint/2010/main" val="350376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A29FE-863A-3CCF-8D2F-47DDBF338035}"/>
              </a:ext>
            </a:extLst>
          </p:cNvPr>
          <p:cNvSpPr>
            <a:spLocks noGrp="1"/>
          </p:cNvSpPr>
          <p:nvPr>
            <p:ph type="title"/>
          </p:nvPr>
        </p:nvSpPr>
        <p:spPr>
          <a:xfrm>
            <a:off x="1285240" y="1050595"/>
            <a:ext cx="8074815" cy="1618489"/>
          </a:xfrm>
        </p:spPr>
        <p:txBody>
          <a:bodyPr anchor="ctr">
            <a:normAutofit/>
          </a:bodyPr>
          <a:lstStyle/>
          <a:p>
            <a:r>
              <a:rPr lang="en-US" sz="7200">
                <a:latin typeface="+mj-lt"/>
              </a:rPr>
              <a:t>Future Work </a:t>
            </a:r>
          </a:p>
        </p:txBody>
      </p:sp>
      <p:sp>
        <p:nvSpPr>
          <p:cNvPr id="4" name="Content Placeholder 3">
            <a:extLst>
              <a:ext uri="{FF2B5EF4-FFF2-40B4-BE49-F238E27FC236}">
                <a16:creationId xmlns:a16="http://schemas.microsoft.com/office/drawing/2014/main" id="{628A6D7D-9666-4E7D-867B-7207E9B398C9}"/>
              </a:ext>
            </a:extLst>
          </p:cNvPr>
          <p:cNvSpPr>
            <a:spLocks noGrp="1"/>
          </p:cNvSpPr>
          <p:nvPr>
            <p:ph idx="1"/>
          </p:nvPr>
        </p:nvSpPr>
        <p:spPr>
          <a:xfrm>
            <a:off x="1285240" y="2969469"/>
            <a:ext cx="8074815" cy="2800395"/>
          </a:xfrm>
        </p:spPr>
        <p:txBody>
          <a:bodyPr anchor="t">
            <a:normAutofit/>
          </a:bodyPr>
          <a:lstStyle/>
          <a:p>
            <a:pPr marL="0" indent="0">
              <a:buNone/>
            </a:pPr>
            <a:r>
              <a:rPr lang="en-US" sz="3000" dirty="0"/>
              <a:t>Continue evaluating the mathematical concepts of our neural networks and determining how to best tune the hyperparameters of our model</a:t>
            </a:r>
          </a:p>
          <a:p>
            <a:endParaRPr lang="en-US" sz="3000" dirty="0"/>
          </a:p>
        </p:txBody>
      </p:sp>
    </p:spTree>
    <p:extLst>
      <p:ext uri="{BB962C8B-B14F-4D97-AF65-F5344CB8AC3E}">
        <p14:creationId xmlns:p14="http://schemas.microsoft.com/office/powerpoint/2010/main" val="1716282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pic>
        <p:nvPicPr>
          <p:cNvPr id="23" name="Graphic 7" descr="Handshake">
            <a:extLst>
              <a:ext uri="{FF2B5EF4-FFF2-40B4-BE49-F238E27FC236}">
                <a16:creationId xmlns:a16="http://schemas.microsoft.com/office/drawing/2014/main" id="{2B2486E7-7F59-4175-8EA8-7544C51125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9" y="1744516"/>
            <a:ext cx="3368969" cy="3368969"/>
          </a:xfrm>
          <a:prstGeom prst="rect">
            <a:avLst/>
          </a:prstGeom>
        </p:spPr>
      </p:pic>
      <p:sp>
        <p:nvSpPr>
          <p:cNvPr id="34" name="Freeform: Shape 3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3"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sz="2592"/>
          </a:p>
        </p:txBody>
      </p:sp>
      <p:sp>
        <p:nvSpPr>
          <p:cNvPr id="4" name="Title 3">
            <a:extLst>
              <a:ext uri="{FF2B5EF4-FFF2-40B4-BE49-F238E27FC236}">
                <a16:creationId xmlns:a16="http://schemas.microsoft.com/office/drawing/2014/main" id="{2D6DF7F2-3A81-9394-F858-7A82AB9F46AF}"/>
              </a:ext>
            </a:extLst>
          </p:cNvPr>
          <p:cNvSpPr>
            <a:spLocks noGrp="1"/>
          </p:cNvSpPr>
          <p:nvPr>
            <p:ph type="title"/>
          </p:nvPr>
        </p:nvSpPr>
        <p:spPr>
          <a:xfrm>
            <a:off x="5622064" y="762538"/>
            <a:ext cx="5649349" cy="3199862"/>
          </a:xfrm>
        </p:spPr>
        <p:txBody>
          <a:bodyPr vert="horz" lIns="91440" tIns="45720" rIns="91440" bIns="45720" rtlCol="0" anchor="b">
            <a:normAutofit/>
          </a:bodyPr>
          <a:lstStyle/>
          <a:p>
            <a:pPr defTabSz="914378"/>
            <a:r>
              <a:rPr lang="en-US" sz="6600">
                <a:solidFill>
                  <a:srgbClr val="FFFFFF"/>
                </a:solidFill>
                <a:latin typeface="+mj-lt"/>
              </a:rPr>
              <a:t>Thank you!</a:t>
            </a:r>
          </a:p>
        </p:txBody>
      </p:sp>
      <p:sp>
        <p:nvSpPr>
          <p:cNvPr id="36"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Tree>
    <p:extLst>
      <p:ext uri="{BB962C8B-B14F-4D97-AF65-F5344CB8AC3E}">
        <p14:creationId xmlns:p14="http://schemas.microsoft.com/office/powerpoint/2010/main" val="1616048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6DF7F2-3A81-9394-F858-7A82AB9F46AF}"/>
              </a:ext>
            </a:extLst>
          </p:cNvPr>
          <p:cNvSpPr>
            <a:spLocks noGrp="1"/>
          </p:cNvSpPr>
          <p:nvPr>
            <p:ph type="title"/>
          </p:nvPr>
        </p:nvSpPr>
        <p:spPr/>
        <p:txBody>
          <a:bodyPr/>
          <a:lstStyle/>
          <a:p>
            <a:r>
              <a:rPr lang="en-US">
                <a:latin typeface="+mj-lt"/>
              </a:rPr>
              <a:t>References</a:t>
            </a:r>
          </a:p>
        </p:txBody>
      </p:sp>
      <p:sp>
        <p:nvSpPr>
          <p:cNvPr id="2" name="Content Placeholder 1">
            <a:extLst>
              <a:ext uri="{FF2B5EF4-FFF2-40B4-BE49-F238E27FC236}">
                <a16:creationId xmlns:a16="http://schemas.microsoft.com/office/drawing/2014/main" id="{D3778CCE-8C4D-CA07-9E2A-87A08245D6CC}"/>
              </a:ext>
            </a:extLst>
          </p:cNvPr>
          <p:cNvSpPr>
            <a:spLocks noGrp="1"/>
          </p:cNvSpPr>
          <p:nvPr>
            <p:ph idx="1"/>
          </p:nvPr>
        </p:nvSpPr>
        <p:spPr/>
        <p:txBody>
          <a:bodyPr vert="horz" lIns="91440" tIns="45720" rIns="91440" bIns="45720" rtlCol="0" anchor="t">
            <a:normAutofit/>
          </a:bodyPr>
          <a:lstStyle/>
          <a:p>
            <a:pPr marL="228600" marR="0" indent="-228600" algn="l">
              <a:spcBef>
                <a:spcPts val="0"/>
              </a:spcBef>
              <a:spcAft>
                <a:spcPts val="0"/>
              </a:spcAft>
              <a:buFont typeface="+mj-lt"/>
              <a:buAutoNum type="arabicPeriod"/>
            </a:pPr>
            <a:r>
              <a:rPr lang="en-US" sz="1200" dirty="0">
                <a:effectLst/>
                <a:latin typeface="Times New Roman" panose="02020603050405020304" pitchFamily="18" charset="0"/>
                <a:ea typeface="SimSun"/>
                <a:cs typeface="Times New Roman" panose="02020603050405020304" pitchFamily="18" charset="0"/>
              </a:rPr>
              <a:t>A. K. Jain, </a:t>
            </a:r>
            <a:r>
              <a:rPr lang="en-US" sz="1200" dirty="0" err="1">
                <a:effectLst/>
                <a:latin typeface="Times New Roman" panose="02020603050405020304" pitchFamily="18" charset="0"/>
                <a:ea typeface="SimSun"/>
                <a:cs typeface="Times New Roman" panose="02020603050405020304" pitchFamily="18" charset="0"/>
              </a:rPr>
              <a:t>Jianchang</a:t>
            </a:r>
            <a:r>
              <a:rPr lang="en-US" sz="1200" dirty="0">
                <a:effectLst/>
                <a:latin typeface="Times New Roman" panose="02020603050405020304" pitchFamily="18" charset="0"/>
                <a:ea typeface="SimSun"/>
                <a:cs typeface="Times New Roman" panose="02020603050405020304" pitchFamily="18" charset="0"/>
              </a:rPr>
              <a:t> Mao and K. M. Mohiuddin, "Artificial neural networks: a tutorial," in Computer, vol. 29, no. 3, pp. 31-44, March 1996, </a:t>
            </a:r>
            <a:r>
              <a:rPr lang="en-US" sz="1200" dirty="0" err="1">
                <a:effectLst/>
                <a:latin typeface="Times New Roman" panose="02020603050405020304" pitchFamily="18" charset="0"/>
                <a:ea typeface="SimSun"/>
                <a:cs typeface="Times New Roman" panose="02020603050405020304" pitchFamily="18" charset="0"/>
              </a:rPr>
              <a:t>doi</a:t>
            </a:r>
            <a:r>
              <a:rPr lang="en-US" sz="1200" dirty="0">
                <a:effectLst/>
                <a:latin typeface="Times New Roman" panose="02020603050405020304" pitchFamily="18" charset="0"/>
                <a:ea typeface="SimSun"/>
                <a:cs typeface="Times New Roman" panose="02020603050405020304" pitchFamily="18" charset="0"/>
              </a:rPr>
              <a:t>: 10.1109/2.485891.</a:t>
            </a:r>
          </a:p>
          <a:p>
            <a:pPr marL="228600" indent="-228600">
              <a:spcBef>
                <a:spcPts val="0"/>
              </a:spcBef>
              <a:buFont typeface="+mj-lt"/>
              <a:buAutoNum type="arabicPeriod"/>
            </a:pPr>
            <a:endParaRPr lang="en-US" sz="1200" dirty="0">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dirty="0">
                <a:effectLst/>
                <a:latin typeface="Times New Roman" panose="02020603050405020304" pitchFamily="18" charset="0"/>
                <a:ea typeface="SimSun"/>
                <a:cs typeface="Times New Roman" panose="02020603050405020304" pitchFamily="18" charset="0"/>
              </a:rPr>
              <a:t>Introduction to Artificial Neutral Networks | Set 1. (2018, January 21). </a:t>
            </a:r>
            <a:r>
              <a:rPr lang="en-US" sz="1200" dirty="0" err="1">
                <a:effectLst/>
                <a:latin typeface="Times New Roman" panose="02020603050405020304" pitchFamily="18" charset="0"/>
                <a:ea typeface="SimSun"/>
                <a:cs typeface="Times New Roman" panose="02020603050405020304" pitchFamily="18" charset="0"/>
              </a:rPr>
              <a:t>GeeksforGeeks</a:t>
            </a:r>
            <a:r>
              <a:rPr lang="en-US" sz="1200" dirty="0">
                <a:effectLst/>
                <a:latin typeface="Times New Roman" panose="02020603050405020304" pitchFamily="18" charset="0"/>
                <a:ea typeface="SimSun"/>
                <a:cs typeface="Times New Roman" panose="02020603050405020304" pitchFamily="18" charset="0"/>
              </a:rPr>
              <a:t>. https://</a:t>
            </a:r>
            <a:r>
              <a:rPr lang="en-US" sz="1200" dirty="0" err="1">
                <a:effectLst/>
                <a:latin typeface="Times New Roman" panose="02020603050405020304" pitchFamily="18" charset="0"/>
                <a:ea typeface="SimSun"/>
                <a:cs typeface="Times New Roman" panose="02020603050405020304" pitchFamily="18" charset="0"/>
              </a:rPr>
              <a:t>www.geeksforgeeks.org</a:t>
            </a:r>
            <a:r>
              <a:rPr lang="en-US" sz="1200" dirty="0">
                <a:effectLst/>
                <a:latin typeface="Times New Roman" panose="02020603050405020304" pitchFamily="18" charset="0"/>
                <a:ea typeface="SimSun"/>
                <a:cs typeface="Times New Roman" panose="02020603050405020304" pitchFamily="18" charset="0"/>
              </a:rPr>
              <a:t>/introduction-to-artificial-neutral-networks/</a:t>
            </a:r>
          </a:p>
          <a:p>
            <a:pPr marL="228600" indent="-228600">
              <a:spcBef>
                <a:spcPts val="0"/>
              </a:spcBef>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dirty="0">
                <a:effectLst/>
                <a:latin typeface="Times New Roman" panose="02020603050405020304" pitchFamily="18" charset="0"/>
                <a:ea typeface="SimSun"/>
                <a:cs typeface="Times New Roman" panose="02020603050405020304" pitchFamily="18" charset="0"/>
              </a:rPr>
              <a:t>Roy, R. (2022, November 17). Neural Networks: Forward pass and Backpropagation. Medium. https://</a:t>
            </a:r>
            <a:r>
              <a:rPr lang="en-US" sz="1200" dirty="0" err="1">
                <a:effectLst/>
                <a:latin typeface="Times New Roman" panose="02020603050405020304" pitchFamily="18" charset="0"/>
                <a:ea typeface="SimSun"/>
                <a:cs typeface="Times New Roman" panose="02020603050405020304" pitchFamily="18" charset="0"/>
              </a:rPr>
              <a:t>towardsdatascience.com</a:t>
            </a:r>
            <a:r>
              <a:rPr lang="en-US" sz="1200" dirty="0">
                <a:effectLst/>
                <a:latin typeface="Times New Roman" panose="02020603050405020304" pitchFamily="18" charset="0"/>
                <a:ea typeface="SimSun"/>
                <a:cs typeface="Times New Roman" panose="02020603050405020304" pitchFamily="18" charset="0"/>
              </a:rPr>
              <a:t>/neural-networks-forward-pass-and-backpropagation-be3b75a1cfcc</a:t>
            </a:r>
          </a:p>
          <a:p>
            <a:pPr marL="228600" indent="-228600">
              <a:spcBef>
                <a:spcPts val="0"/>
              </a:spcBef>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dirty="0">
                <a:effectLst/>
                <a:latin typeface="Times New Roman" panose="02020603050405020304" pitchFamily="18" charset="0"/>
                <a:ea typeface="SimSun"/>
                <a:cs typeface="Times New Roman" panose="02020603050405020304" pitchFamily="18" charset="0"/>
              </a:rPr>
              <a:t>Han, J., </a:t>
            </a:r>
            <a:r>
              <a:rPr lang="en-US" sz="1200" dirty="0" err="1">
                <a:effectLst/>
                <a:latin typeface="Times New Roman" panose="02020603050405020304" pitchFamily="18" charset="0"/>
                <a:ea typeface="SimSun"/>
                <a:cs typeface="Times New Roman" panose="02020603050405020304" pitchFamily="18" charset="0"/>
              </a:rPr>
              <a:t>Kamber</a:t>
            </a:r>
            <a:r>
              <a:rPr lang="en-US" sz="1200" dirty="0">
                <a:effectLst/>
                <a:latin typeface="Times New Roman" panose="02020603050405020304" pitchFamily="18" charset="0"/>
                <a:ea typeface="SimSun"/>
                <a:cs typeface="Times New Roman" panose="02020603050405020304" pitchFamily="18" charset="0"/>
              </a:rPr>
              <a:t>, M., &amp; Pei, J. (2012). Data mining: Concepts and techniques, third edition (3rd ed.). Morgan Kaufmann Publishers.</a:t>
            </a:r>
          </a:p>
          <a:p>
            <a:pPr marL="228600" indent="-228600">
              <a:spcBef>
                <a:spcPts val="0"/>
              </a:spcBef>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i="1" dirty="0">
                <a:effectLst/>
                <a:latin typeface="Times New Roman" panose="02020603050405020304" pitchFamily="18" charset="0"/>
                <a:ea typeface="SimSun"/>
                <a:cs typeface="Times New Roman" panose="02020603050405020304" pitchFamily="18" charset="0"/>
              </a:rPr>
              <a:t>What is Gradient Descent? | IBM</a:t>
            </a:r>
            <a:r>
              <a:rPr lang="en-US" sz="1200" dirty="0">
                <a:effectLst/>
                <a:latin typeface="Times New Roman" panose="02020603050405020304" pitchFamily="18" charset="0"/>
                <a:ea typeface="SimSun"/>
                <a:cs typeface="Times New Roman" panose="02020603050405020304" pitchFamily="18" charset="0"/>
              </a:rPr>
              <a:t>. (n.d.). Retrieved June 30, 2023, from https://</a:t>
            </a:r>
            <a:r>
              <a:rPr lang="en-US" sz="1200" dirty="0" err="1">
                <a:effectLst/>
                <a:latin typeface="Times New Roman" panose="02020603050405020304" pitchFamily="18" charset="0"/>
                <a:ea typeface="SimSun"/>
                <a:cs typeface="Times New Roman" panose="02020603050405020304" pitchFamily="18" charset="0"/>
              </a:rPr>
              <a:t>www.ibm.com</a:t>
            </a:r>
            <a:r>
              <a:rPr lang="en-US" sz="1200" dirty="0">
                <a:effectLst/>
                <a:latin typeface="Times New Roman" panose="02020603050405020304" pitchFamily="18" charset="0"/>
                <a:ea typeface="SimSun"/>
                <a:cs typeface="Times New Roman" panose="02020603050405020304" pitchFamily="18" charset="0"/>
              </a:rPr>
              <a:t>/topics/gradient-descent</a:t>
            </a:r>
          </a:p>
          <a:p>
            <a:pPr marL="228600" indent="-228600">
              <a:spcBef>
                <a:spcPts val="0"/>
              </a:spcBef>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dirty="0" err="1">
                <a:effectLst/>
                <a:latin typeface="Times New Roman" panose="02020603050405020304" pitchFamily="18" charset="0"/>
                <a:ea typeface="SimSun"/>
                <a:cs typeface="Times New Roman" panose="02020603050405020304" pitchFamily="18" charset="0"/>
              </a:rPr>
              <a:t>Kamali</a:t>
            </a:r>
            <a:r>
              <a:rPr lang="en-US" sz="1200" dirty="0">
                <a:effectLst/>
                <a:latin typeface="Times New Roman" panose="02020603050405020304" pitchFamily="18" charset="0"/>
                <a:ea typeface="SimSun"/>
                <a:cs typeface="Times New Roman" panose="02020603050405020304" pitchFamily="18" charset="0"/>
              </a:rPr>
              <a:t>, K. (2023, January 24). Deep Learning (Part 3) - Convolutional neural networks (CNN) [Text]. Galaxy Training Network. https://</a:t>
            </a:r>
            <a:r>
              <a:rPr lang="en-US" sz="1200" dirty="0" err="1">
                <a:effectLst/>
                <a:latin typeface="Times New Roman" panose="02020603050405020304" pitchFamily="18" charset="0"/>
                <a:ea typeface="SimSun"/>
                <a:cs typeface="Times New Roman" panose="02020603050405020304" pitchFamily="18" charset="0"/>
              </a:rPr>
              <a:t>training.galaxyproject.org</a:t>
            </a:r>
            <a:r>
              <a:rPr lang="en-US" sz="1200" dirty="0">
                <a:effectLst/>
                <a:latin typeface="Times New Roman" panose="02020603050405020304" pitchFamily="18" charset="0"/>
                <a:ea typeface="SimSun"/>
                <a:cs typeface="Times New Roman" panose="02020603050405020304" pitchFamily="18" charset="0"/>
              </a:rPr>
              <a:t>/training-material/topics/statistics/tutorials/CNN/</a:t>
            </a:r>
            <a:r>
              <a:rPr lang="en-US" sz="1200" dirty="0" err="1">
                <a:effectLst/>
                <a:latin typeface="Times New Roman" panose="02020603050405020304" pitchFamily="18" charset="0"/>
                <a:ea typeface="SimSun"/>
                <a:cs typeface="Times New Roman" panose="02020603050405020304" pitchFamily="18" charset="0"/>
              </a:rPr>
              <a:t>tutorial.html</a:t>
            </a:r>
            <a:endParaRPr lang="en-US" sz="1200" dirty="0">
              <a:effectLst/>
              <a:latin typeface="Times New Roman" panose="02020603050405020304" pitchFamily="18" charset="0"/>
              <a:ea typeface="SimSun"/>
              <a:cs typeface="Times New Roman" panose="02020603050405020304" pitchFamily="18" charset="0"/>
            </a:endParaRPr>
          </a:p>
          <a:p>
            <a:pPr marL="228600" indent="-228600">
              <a:spcBef>
                <a:spcPts val="0"/>
              </a:spcBef>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dirty="0">
                <a:effectLst/>
                <a:latin typeface="Times New Roman" panose="02020603050405020304" pitchFamily="18" charset="0"/>
                <a:ea typeface="SimSun"/>
                <a:cs typeface="Times New Roman" panose="02020603050405020304" pitchFamily="18" charset="0"/>
              </a:rPr>
              <a:t>Brandon Rohrer. (2018, October 17). How convolutional neural networks work, in depth. https://</a:t>
            </a:r>
            <a:r>
              <a:rPr lang="en-US" sz="1200" dirty="0" err="1">
                <a:effectLst/>
                <a:latin typeface="Times New Roman" panose="02020603050405020304" pitchFamily="18" charset="0"/>
                <a:ea typeface="SimSun"/>
                <a:cs typeface="Times New Roman" panose="02020603050405020304" pitchFamily="18" charset="0"/>
              </a:rPr>
              <a:t>www.youtube.com</a:t>
            </a:r>
            <a:r>
              <a:rPr lang="en-US" sz="1200" dirty="0">
                <a:effectLst/>
                <a:latin typeface="Times New Roman" panose="02020603050405020304" pitchFamily="18" charset="0"/>
                <a:ea typeface="SimSun"/>
                <a:cs typeface="Times New Roman" panose="02020603050405020304" pitchFamily="18" charset="0"/>
              </a:rPr>
              <a:t>/</a:t>
            </a:r>
            <a:r>
              <a:rPr lang="en-US" sz="1200" dirty="0" err="1">
                <a:effectLst/>
                <a:latin typeface="Times New Roman" panose="02020603050405020304" pitchFamily="18" charset="0"/>
                <a:ea typeface="SimSun"/>
                <a:cs typeface="Times New Roman" panose="02020603050405020304" pitchFamily="18" charset="0"/>
              </a:rPr>
              <a:t>watch?v</a:t>
            </a:r>
            <a:r>
              <a:rPr lang="en-US" sz="1200" dirty="0">
                <a:effectLst/>
                <a:latin typeface="Times New Roman" panose="02020603050405020304" pitchFamily="18" charset="0"/>
                <a:ea typeface="SimSun"/>
                <a:cs typeface="Times New Roman" panose="02020603050405020304" pitchFamily="18" charset="0"/>
              </a:rPr>
              <a:t>=JB8T_zN7ZC0</a:t>
            </a:r>
          </a:p>
          <a:p>
            <a:pPr marL="228600" indent="-228600">
              <a:spcBef>
                <a:spcPts val="0"/>
              </a:spcBef>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Flores, T. (2023, February 14). Intro to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PyTorch</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2: Convolutional Neural Networks. Medium. https://</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towardsdatascience.com</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/intro-to-pytorch-2-convolutional-neural-networks-487d8a35139a</a:t>
            </a:r>
          </a:p>
          <a:p>
            <a:pPr marL="228600" indent="-228600">
              <a:spcBef>
                <a:spcPts val="0"/>
              </a:spcBef>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dirty="0" err="1">
                <a:effectLst/>
                <a:latin typeface="Times New Roman" panose="02020603050405020304" pitchFamily="18" charset="0"/>
                <a:ea typeface="SimSun"/>
                <a:cs typeface="Times New Roman" panose="02020603050405020304" pitchFamily="18" charset="0"/>
              </a:rPr>
              <a:t>Narkhede</a:t>
            </a:r>
            <a:r>
              <a:rPr lang="en-US" sz="1200" dirty="0">
                <a:effectLst/>
                <a:latin typeface="Times New Roman" panose="02020603050405020304" pitchFamily="18" charset="0"/>
                <a:ea typeface="SimSun"/>
                <a:cs typeface="Times New Roman" panose="02020603050405020304" pitchFamily="18" charset="0"/>
              </a:rPr>
              <a:t>, S. (2021, June 15). Understanding Confusion Matrix. Medium. https://</a:t>
            </a:r>
            <a:r>
              <a:rPr lang="en-US" sz="1200" dirty="0" err="1">
                <a:effectLst/>
                <a:latin typeface="Times New Roman" panose="02020603050405020304" pitchFamily="18" charset="0"/>
                <a:ea typeface="SimSun"/>
                <a:cs typeface="Times New Roman" panose="02020603050405020304" pitchFamily="18" charset="0"/>
              </a:rPr>
              <a:t>towardsdatascience.com</a:t>
            </a:r>
            <a:r>
              <a:rPr lang="en-US" sz="1200" dirty="0">
                <a:effectLst/>
                <a:latin typeface="Times New Roman" panose="02020603050405020304" pitchFamily="18" charset="0"/>
                <a:ea typeface="SimSun"/>
                <a:cs typeface="Times New Roman" panose="02020603050405020304" pitchFamily="18" charset="0"/>
              </a:rPr>
              <a:t>/understanding-confusion-matrix-a9ad42dcfd62</a:t>
            </a:r>
          </a:p>
          <a:p>
            <a:pPr marL="228600" indent="-228600">
              <a:spcBef>
                <a:spcPts val="0"/>
              </a:spcBef>
              <a:buFont typeface="+mj-lt"/>
              <a:buAutoNum type="arabicPeriod"/>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indent="-228600" algn="l">
              <a:spcBef>
                <a:spcPts val="0"/>
              </a:spcBef>
              <a:spcAft>
                <a:spcPts val="0"/>
              </a:spcAft>
              <a:buFont typeface="+mj-lt"/>
              <a:buAutoNum type="arabicPeriod"/>
            </a:pPr>
            <a:r>
              <a:rPr lang="en-US" sz="1200" dirty="0">
                <a:effectLst/>
                <a:latin typeface="Times New Roman" panose="02020603050405020304" pitchFamily="18" charset="0"/>
                <a:ea typeface="SimSun"/>
                <a:cs typeface="Times New Roman" panose="02020603050405020304" pitchFamily="18" charset="0"/>
              </a:rPr>
              <a:t>Classification: Precision and Recall | Machine Learning. (n.d.). Google for Developers. Retrieved July 12, 2023, from https://</a:t>
            </a:r>
            <a:r>
              <a:rPr lang="en-US" sz="1200" dirty="0" err="1">
                <a:effectLst/>
                <a:latin typeface="Times New Roman" panose="02020603050405020304" pitchFamily="18" charset="0"/>
                <a:ea typeface="SimSun"/>
                <a:cs typeface="Times New Roman" panose="02020603050405020304" pitchFamily="18" charset="0"/>
              </a:rPr>
              <a:t>developers.google.com</a:t>
            </a:r>
            <a:r>
              <a:rPr lang="en-US" sz="1200" dirty="0">
                <a:effectLst/>
                <a:latin typeface="Times New Roman" panose="02020603050405020304" pitchFamily="18" charset="0"/>
                <a:ea typeface="SimSun"/>
                <a:cs typeface="Times New Roman" panose="02020603050405020304" pitchFamily="18" charset="0"/>
              </a:rPr>
              <a:t>/machine-learning/crash-course/classification/precision-and-recall</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indent="-228600">
              <a:spcBef>
                <a:spcPts val="0"/>
              </a:spcBef>
              <a:buFont typeface="+mj-lt"/>
              <a:buAutoNum type="arabicPeriod"/>
            </a:pPr>
            <a:endParaRPr lang="en-US" sz="1200" dirty="0">
              <a:latin typeface="Times New Roman" panose="02020603050405020304" pitchFamily="18" charset="0"/>
              <a:ea typeface="SimSun" panose="02010600030101010101" pitchFamily="2" charset="-122"/>
              <a:cs typeface="Times New Roman" panose="02020603050405020304" pitchFamily="18" charset="0"/>
            </a:endParaRPr>
          </a:p>
          <a:p>
            <a:pPr marL="228600" indent="-228600">
              <a:buFont typeface="+mj-lt"/>
              <a:buAutoNum type="arabicPeriod"/>
            </a:pPr>
            <a:r>
              <a:rPr lang="en-US" sz="1200" dirty="0">
                <a:latin typeface="Times New Roman" panose="02020603050405020304" pitchFamily="18" charset="0"/>
                <a:ea typeface="SimSun"/>
                <a:cs typeface="Times New Roman" panose="02020603050405020304" pitchFamily="18" charset="0"/>
              </a:rPr>
              <a:t>Mittal, A. (2019, October 12). </a:t>
            </a:r>
            <a:r>
              <a:rPr lang="en-US" sz="1200" i="1" dirty="0">
                <a:latin typeface="Times New Roman" panose="02020603050405020304" pitchFamily="18" charset="0"/>
                <a:ea typeface="SimSun"/>
                <a:cs typeface="Times New Roman" panose="02020603050405020304" pitchFamily="18" charset="0"/>
              </a:rPr>
              <a:t>Understanding RNN and LSTM</a:t>
            </a:r>
            <a:r>
              <a:rPr lang="en-US" sz="1200" dirty="0">
                <a:latin typeface="Times New Roman" panose="02020603050405020304" pitchFamily="18" charset="0"/>
                <a:ea typeface="SimSun"/>
                <a:cs typeface="Times New Roman" panose="02020603050405020304" pitchFamily="18" charset="0"/>
              </a:rPr>
              <a:t>. Medium. https://</a:t>
            </a:r>
            <a:r>
              <a:rPr lang="en-US" sz="1200" dirty="0" err="1">
                <a:latin typeface="Times New Roman" panose="02020603050405020304" pitchFamily="18" charset="0"/>
                <a:ea typeface="SimSun"/>
                <a:cs typeface="Times New Roman" panose="02020603050405020304" pitchFamily="18" charset="0"/>
              </a:rPr>
              <a:t>aditi-mittal.medium.com</a:t>
            </a:r>
            <a:r>
              <a:rPr lang="en-US" sz="1200" dirty="0">
                <a:latin typeface="Times New Roman" panose="02020603050405020304" pitchFamily="18" charset="0"/>
                <a:ea typeface="SimSun"/>
                <a:cs typeface="Times New Roman" panose="02020603050405020304" pitchFamily="18" charset="0"/>
              </a:rPr>
              <a:t>/understanding-rnn-and-lstm-f7cdf6dfc14e</a:t>
            </a:r>
          </a:p>
        </p:txBody>
      </p:sp>
    </p:spTree>
    <p:extLst>
      <p:ext uri="{BB962C8B-B14F-4D97-AF65-F5344CB8AC3E}">
        <p14:creationId xmlns:p14="http://schemas.microsoft.com/office/powerpoint/2010/main" val="345359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2BF4-8A06-5809-E622-1F9B4EBED42B}"/>
              </a:ext>
            </a:extLst>
          </p:cNvPr>
          <p:cNvSpPr>
            <a:spLocks noGrp="1"/>
          </p:cNvSpPr>
          <p:nvPr>
            <p:ph type="title"/>
          </p:nvPr>
        </p:nvSpPr>
        <p:spPr/>
        <p:txBody>
          <a:bodyPr/>
          <a:lstStyle/>
          <a:p>
            <a:r>
              <a:rPr lang="en-US">
                <a:latin typeface="+mj-lt"/>
              </a:rPr>
              <a:t>What is our project about?</a:t>
            </a:r>
          </a:p>
        </p:txBody>
      </p:sp>
      <p:sp>
        <p:nvSpPr>
          <p:cNvPr id="3" name="Content Placeholder 2">
            <a:extLst>
              <a:ext uri="{FF2B5EF4-FFF2-40B4-BE49-F238E27FC236}">
                <a16:creationId xmlns:a16="http://schemas.microsoft.com/office/drawing/2014/main" id="{51CCDF37-0B96-1331-FB44-996EC8654299}"/>
              </a:ext>
            </a:extLst>
          </p:cNvPr>
          <p:cNvSpPr>
            <a:spLocks noGrp="1"/>
          </p:cNvSpPr>
          <p:nvPr>
            <p:ph idx="1"/>
          </p:nvPr>
        </p:nvSpPr>
        <p:spPr/>
        <p:txBody>
          <a:bodyPr vert="horz" lIns="91440" tIns="45720" rIns="91440" bIns="45720" rtlCol="0" anchor="t">
            <a:normAutofit/>
          </a:bodyPr>
          <a:lstStyle/>
          <a:p>
            <a:pPr marL="0" indent="0">
              <a:buNone/>
            </a:pPr>
            <a:r>
              <a:rPr lang="en-US" sz="2400" b="1">
                <a:latin typeface="+mj-lt"/>
              </a:rPr>
              <a:t>Objective: </a:t>
            </a:r>
            <a:r>
              <a:rPr lang="en-US" sz="2400">
                <a:latin typeface="+mj-lt"/>
              </a:rPr>
              <a:t>Mathematical understanding of artificial neural networks, how to tune the parameters to improve the performance of each neural network.</a:t>
            </a:r>
          </a:p>
          <a:p>
            <a:pPr marL="0" indent="0">
              <a:buNone/>
            </a:pPr>
            <a:endParaRPr lang="en-US" sz="2400">
              <a:latin typeface="+mj-lt"/>
            </a:endParaRPr>
          </a:p>
          <a:p>
            <a:pPr marL="0" indent="0">
              <a:buNone/>
            </a:pPr>
            <a:r>
              <a:rPr lang="en-US" sz="2400" b="1">
                <a:latin typeface="+mj-lt"/>
              </a:rPr>
              <a:t>Method</a:t>
            </a:r>
            <a:r>
              <a:rPr lang="en-US" sz="2400">
                <a:latin typeface="+mj-lt"/>
              </a:rPr>
              <a:t>: Train 3 types of Neural Networks:</a:t>
            </a:r>
          </a:p>
          <a:p>
            <a:r>
              <a:rPr lang="en-US" sz="2400">
                <a:latin typeface="+mj-lt"/>
              </a:rPr>
              <a:t>Feed-Forward Neural Networks</a:t>
            </a:r>
          </a:p>
          <a:p>
            <a:r>
              <a:rPr lang="en-US" sz="2400">
                <a:latin typeface="+mj-lt"/>
              </a:rPr>
              <a:t>Convolution Neural Networks</a:t>
            </a:r>
          </a:p>
          <a:p>
            <a:r>
              <a:rPr lang="en-US" sz="2400">
                <a:latin typeface="+mj-lt"/>
              </a:rPr>
              <a:t>Recurrent Neural Networks</a:t>
            </a:r>
          </a:p>
          <a:p>
            <a:endParaRPr lang="en-US" sz="2400">
              <a:latin typeface="+mj-lt"/>
            </a:endParaRPr>
          </a:p>
          <a:p>
            <a:endParaRPr lang="en-US" sz="2400">
              <a:latin typeface="+mj-lt"/>
            </a:endParaRPr>
          </a:p>
          <a:p>
            <a:endParaRPr lang="en-US" sz="2400">
              <a:latin typeface="+mj-lt"/>
            </a:endParaRPr>
          </a:p>
          <a:p>
            <a:pPr marL="0" indent="0">
              <a:buNone/>
            </a:pPr>
            <a:endParaRPr lang="en-US" sz="2400">
              <a:latin typeface="+mj-lt"/>
            </a:endParaRPr>
          </a:p>
        </p:txBody>
      </p:sp>
    </p:spTree>
    <p:extLst>
      <p:ext uri="{BB962C8B-B14F-4D97-AF65-F5344CB8AC3E}">
        <p14:creationId xmlns:p14="http://schemas.microsoft.com/office/powerpoint/2010/main" val="191271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2" name="Title 1">
            <a:extLst>
              <a:ext uri="{FF2B5EF4-FFF2-40B4-BE49-F238E27FC236}">
                <a16:creationId xmlns:a16="http://schemas.microsoft.com/office/drawing/2014/main" id="{4B9A12E4-5B92-7774-5DA2-0ABF71BD983C}"/>
              </a:ext>
            </a:extLst>
          </p:cNvPr>
          <p:cNvSpPr>
            <a:spLocks noGrp="1"/>
          </p:cNvSpPr>
          <p:nvPr>
            <p:ph type="title"/>
          </p:nvPr>
        </p:nvSpPr>
        <p:spPr>
          <a:xfrm>
            <a:off x="838200" y="556998"/>
            <a:ext cx="10515600" cy="1133693"/>
          </a:xfrm>
        </p:spPr>
        <p:txBody>
          <a:bodyPr>
            <a:normAutofit/>
          </a:bodyPr>
          <a:lstStyle/>
          <a:p>
            <a:r>
              <a:rPr lang="en-US" sz="5200">
                <a:latin typeface="+mj-lt"/>
              </a:rPr>
              <a:t>Background</a:t>
            </a:r>
          </a:p>
        </p:txBody>
      </p:sp>
      <p:graphicFrame>
        <p:nvGraphicFramePr>
          <p:cNvPr id="6" name="Content Placeholder 2">
            <a:extLst>
              <a:ext uri="{FF2B5EF4-FFF2-40B4-BE49-F238E27FC236}">
                <a16:creationId xmlns:a16="http://schemas.microsoft.com/office/drawing/2014/main" id="{75E41468-1925-D378-3DAB-39D24521D013}"/>
              </a:ext>
            </a:extLst>
          </p:cNvPr>
          <p:cNvGraphicFramePr>
            <a:graphicFrameLocks noGrp="1"/>
          </p:cNvGraphicFramePr>
          <p:nvPr>
            <p:ph idx="1"/>
            <p:extLst>
              <p:ext uri="{D42A27DB-BD31-4B8C-83A1-F6EECF244321}">
                <p14:modId xmlns:p14="http://schemas.microsoft.com/office/powerpoint/2010/main" val="149845553"/>
              </p:ext>
            </p:extLst>
          </p:nvPr>
        </p:nvGraphicFramePr>
        <p:xfrm>
          <a:off x="838200" y="1825626"/>
          <a:ext cx="11063514" cy="44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75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2" name="Title 1">
            <a:extLst>
              <a:ext uri="{FF2B5EF4-FFF2-40B4-BE49-F238E27FC236}">
                <a16:creationId xmlns:a16="http://schemas.microsoft.com/office/drawing/2014/main" id="{4B9A12E4-5B92-7774-5DA2-0ABF71BD983C}"/>
              </a:ext>
            </a:extLst>
          </p:cNvPr>
          <p:cNvSpPr>
            <a:spLocks noGrp="1"/>
          </p:cNvSpPr>
          <p:nvPr>
            <p:ph type="title"/>
          </p:nvPr>
        </p:nvSpPr>
        <p:spPr>
          <a:xfrm>
            <a:off x="838200" y="556998"/>
            <a:ext cx="10515600" cy="1133693"/>
          </a:xfrm>
        </p:spPr>
        <p:txBody>
          <a:bodyPr>
            <a:normAutofit/>
          </a:bodyPr>
          <a:lstStyle/>
          <a:p>
            <a:r>
              <a:rPr lang="en-US" sz="5200">
                <a:latin typeface="+mj-lt"/>
              </a:rPr>
              <a:t>Applications</a:t>
            </a:r>
          </a:p>
        </p:txBody>
      </p:sp>
      <p:graphicFrame>
        <p:nvGraphicFramePr>
          <p:cNvPr id="5" name="Content Placeholder 2">
            <a:extLst>
              <a:ext uri="{FF2B5EF4-FFF2-40B4-BE49-F238E27FC236}">
                <a16:creationId xmlns:a16="http://schemas.microsoft.com/office/drawing/2014/main" id="{D6543F2B-EA92-253D-3441-6F41025E1AD6}"/>
              </a:ext>
            </a:extLst>
          </p:cNvPr>
          <p:cNvGraphicFramePr>
            <a:graphicFrameLocks noGrp="1"/>
          </p:cNvGraphicFramePr>
          <p:nvPr>
            <p:ph idx="1"/>
            <p:extLst>
              <p:ext uri="{D42A27DB-BD31-4B8C-83A1-F6EECF244321}">
                <p14:modId xmlns:p14="http://schemas.microsoft.com/office/powerpoint/2010/main" val="2999057108"/>
              </p:ext>
            </p:extLst>
          </p:nvPr>
        </p:nvGraphicFramePr>
        <p:xfrm>
          <a:off x="602345" y="1654405"/>
          <a:ext cx="11059885" cy="4840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240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22" name="Freeform: Shape 2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92"/>
          </a:p>
        </p:txBody>
      </p:sp>
      <p:sp>
        <p:nvSpPr>
          <p:cNvPr id="7" name="Title 6">
            <a:extLst>
              <a:ext uri="{FF2B5EF4-FFF2-40B4-BE49-F238E27FC236}">
                <a16:creationId xmlns:a16="http://schemas.microsoft.com/office/drawing/2014/main" id="{06E93972-367E-EBA8-2DFF-8BD2D32F6EDA}"/>
              </a:ext>
            </a:extLst>
          </p:cNvPr>
          <p:cNvSpPr>
            <a:spLocks noGrp="1"/>
          </p:cNvSpPr>
          <p:nvPr>
            <p:ph type="title"/>
          </p:nvPr>
        </p:nvSpPr>
        <p:spPr>
          <a:xfrm>
            <a:off x="828675" y="494417"/>
            <a:ext cx="10534650" cy="817403"/>
          </a:xfrm>
        </p:spPr>
        <p:txBody>
          <a:bodyPr vert="horz" lIns="91440" tIns="45720" rIns="91440" bIns="45720" rtlCol="0" anchor="b">
            <a:normAutofit/>
          </a:bodyPr>
          <a:lstStyle/>
          <a:p>
            <a:pPr algn="ctr" defTabSz="914378"/>
            <a:r>
              <a:rPr lang="en-US" sz="3600">
                <a:latin typeface="+mj-lt"/>
              </a:rPr>
              <a:t>FNN Model &amp; Architecture</a:t>
            </a:r>
          </a:p>
        </p:txBody>
      </p:sp>
      <p:sp>
        <p:nvSpPr>
          <p:cNvPr id="11" name="TextBox 10">
            <a:extLst>
              <a:ext uri="{FF2B5EF4-FFF2-40B4-BE49-F238E27FC236}">
                <a16:creationId xmlns:a16="http://schemas.microsoft.com/office/drawing/2014/main" id="{0C20E58D-528E-0E0B-D485-63928311B93E}"/>
              </a:ext>
            </a:extLst>
          </p:cNvPr>
          <p:cNvSpPr txBox="1"/>
          <p:nvPr/>
        </p:nvSpPr>
        <p:spPr>
          <a:xfrm>
            <a:off x="3140766" y="6369933"/>
            <a:ext cx="6159058" cy="184666"/>
          </a:xfrm>
          <a:prstGeom prst="rect">
            <a:avLst/>
          </a:prstGeom>
          <a:noFill/>
        </p:spPr>
        <p:txBody>
          <a:bodyPr wrap="none" rtlCol="0">
            <a:spAutoFit/>
          </a:bodyPr>
          <a:lstStyle/>
          <a:p>
            <a:r>
              <a:rPr lang="en-US" sz="600">
                <a:effectLst/>
                <a:latin typeface="Times New Roman" panose="02020603050405020304" pitchFamily="18" charset="0"/>
                <a:ea typeface="SimSun" panose="02010600030101010101" pitchFamily="2" charset="-122"/>
              </a:rPr>
              <a:t>Roy, R. (2022, November 17). Neural Networks: Forward pass and Backpropagation. Medium. https://towardsdatascience.com/neural-networks-forward-pass-and-backpropagation-be3b75a1cfcc</a:t>
            </a:r>
          </a:p>
        </p:txBody>
      </p:sp>
      <p:pic>
        <p:nvPicPr>
          <p:cNvPr id="3" name="Picture 2">
            <a:extLst>
              <a:ext uri="{FF2B5EF4-FFF2-40B4-BE49-F238E27FC236}">
                <a16:creationId xmlns:a16="http://schemas.microsoft.com/office/drawing/2014/main" id="{26D187A0-997C-9062-E41D-8D8F72AC0E33}"/>
              </a:ext>
            </a:extLst>
          </p:cNvPr>
          <p:cNvPicPr>
            <a:picLocks noChangeAspect="1"/>
          </p:cNvPicPr>
          <p:nvPr/>
        </p:nvPicPr>
        <p:blipFill>
          <a:blip r:embed="rId3"/>
          <a:stretch>
            <a:fillRect/>
          </a:stretch>
        </p:blipFill>
        <p:spPr>
          <a:xfrm>
            <a:off x="1876014" y="1990909"/>
            <a:ext cx="8688562" cy="4274472"/>
          </a:xfrm>
          <a:prstGeom prst="rect">
            <a:avLst/>
          </a:prstGeom>
        </p:spPr>
      </p:pic>
    </p:spTree>
    <p:extLst>
      <p:ext uri="{BB962C8B-B14F-4D97-AF65-F5344CB8AC3E}">
        <p14:creationId xmlns:p14="http://schemas.microsoft.com/office/powerpoint/2010/main" val="389342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FA230-A37F-794C-BC7D-A1D766894F7F}"/>
              </a:ext>
            </a:extLst>
          </p:cNvPr>
          <p:cNvSpPr>
            <a:spLocks noGrp="1"/>
          </p:cNvSpPr>
          <p:nvPr>
            <p:ph type="title"/>
          </p:nvPr>
        </p:nvSpPr>
        <p:spPr/>
        <p:txBody>
          <a:bodyPr/>
          <a:lstStyle/>
          <a:p>
            <a:r>
              <a:rPr lang="en-US">
                <a:latin typeface="+mj-lt"/>
              </a:rPr>
              <a:t>Findings for FNN Model</a:t>
            </a:r>
          </a:p>
        </p:txBody>
      </p:sp>
      <p:sp>
        <p:nvSpPr>
          <p:cNvPr id="5" name="Text Placeholder 4">
            <a:extLst>
              <a:ext uri="{FF2B5EF4-FFF2-40B4-BE49-F238E27FC236}">
                <a16:creationId xmlns:a16="http://schemas.microsoft.com/office/drawing/2014/main" id="{E469F68E-FD47-A09D-CE86-227728B9324C}"/>
              </a:ext>
            </a:extLst>
          </p:cNvPr>
          <p:cNvSpPr>
            <a:spLocks noGrp="1"/>
          </p:cNvSpPr>
          <p:nvPr>
            <p:ph type="body" idx="1"/>
          </p:nvPr>
        </p:nvSpPr>
        <p:spPr>
          <a:xfrm>
            <a:off x="839791" y="1681164"/>
            <a:ext cx="2979176" cy="823912"/>
          </a:xfrm>
        </p:spPr>
        <p:txBody>
          <a:bodyPr/>
          <a:lstStyle/>
          <a:p>
            <a:r>
              <a:rPr lang="en-US" b="0"/>
              <a:t>Learning Rate: 0.1</a:t>
            </a:r>
          </a:p>
          <a:p>
            <a:r>
              <a:rPr lang="en-US" b="0"/>
              <a:t>Iterations: 5000</a:t>
            </a:r>
          </a:p>
        </p:txBody>
      </p:sp>
      <p:sp>
        <p:nvSpPr>
          <p:cNvPr id="10" name="Text Placeholder 4">
            <a:extLst>
              <a:ext uri="{FF2B5EF4-FFF2-40B4-BE49-F238E27FC236}">
                <a16:creationId xmlns:a16="http://schemas.microsoft.com/office/drawing/2014/main" id="{C2178BD2-9D4A-FC04-A42B-EE31CDA2BD41}"/>
              </a:ext>
            </a:extLst>
          </p:cNvPr>
          <p:cNvSpPr txBox="1">
            <a:spLocks/>
          </p:cNvSpPr>
          <p:nvPr/>
        </p:nvSpPr>
        <p:spPr>
          <a:xfrm>
            <a:off x="3971367" y="1681164"/>
            <a:ext cx="2979176" cy="823912"/>
          </a:xfrm>
          <a:prstGeom prst="rect">
            <a:avLst/>
          </a:prstGeom>
        </p:spPr>
        <p:txBody>
          <a:bodyPr vert="horz" lIns="91440" tIns="45720" rIns="91440" bIns="45720" rtlCol="0" anchor="b">
            <a:normAutofit/>
          </a:bodyPr>
          <a:lstStyle>
            <a:lvl1pPr marL="0" indent="0" algn="l" defTabSz="685800" rtl="0" eaLnBrk="1" latinLnBrk="0" hangingPunct="1">
              <a:lnSpc>
                <a:spcPct val="90000"/>
              </a:lnSpc>
              <a:spcBef>
                <a:spcPts val="750"/>
              </a:spcBef>
              <a:buFont typeface="Arial" panose="020B0604020202020204" pitchFamily="34" charset="0"/>
              <a:buNone/>
              <a:defRPr sz="1800" b="1" kern="1200">
                <a:solidFill>
                  <a:schemeClr val="tx1"/>
                </a:solidFill>
                <a:latin typeface="Proxima Nova" panose="02000506030000020004" pitchFamily="2"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b="1" kern="1200">
                <a:solidFill>
                  <a:schemeClr val="tx1"/>
                </a:solidFill>
                <a:latin typeface="Proxima Nova" panose="02000506030000020004" pitchFamily="2"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b="1" kern="1200">
                <a:solidFill>
                  <a:schemeClr val="tx1"/>
                </a:solidFill>
                <a:latin typeface="Proxima Nova" panose="02000506030000020004" pitchFamily="2"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Proxima Nova" panose="02000506030000020004" pitchFamily="2"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Proxima Nova" panose="02000506030000020004" pitchFamily="2" charset="0"/>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9pPr>
          </a:lstStyle>
          <a:p>
            <a:r>
              <a:rPr lang="en-US" b="0"/>
              <a:t>Learning Rate: 0.2</a:t>
            </a:r>
          </a:p>
          <a:p>
            <a:r>
              <a:rPr lang="en-US" b="0"/>
              <a:t>Iterations: 5000</a:t>
            </a:r>
          </a:p>
        </p:txBody>
      </p:sp>
      <p:sp>
        <p:nvSpPr>
          <p:cNvPr id="11" name="Content Placeholder 5">
            <a:extLst>
              <a:ext uri="{FF2B5EF4-FFF2-40B4-BE49-F238E27FC236}">
                <a16:creationId xmlns:a16="http://schemas.microsoft.com/office/drawing/2014/main" id="{D38C0600-6F1D-267B-E33E-51896473AA6F}"/>
              </a:ext>
            </a:extLst>
          </p:cNvPr>
          <p:cNvSpPr txBox="1">
            <a:spLocks/>
          </p:cNvSpPr>
          <p:nvPr/>
        </p:nvSpPr>
        <p:spPr>
          <a:xfrm>
            <a:off x="992191" y="2657475"/>
            <a:ext cx="2979176" cy="36845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roxima Nova" panose="02000506030000020004"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roxima Nova" panose="02000506030000020004"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roxima Nova" panose="02000506030000020004"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roxima Nova" panose="02000506030000020004"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roxima Nova" panose="02000506030000020004"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p>
        </p:txBody>
      </p:sp>
      <p:sp>
        <p:nvSpPr>
          <p:cNvPr id="12" name="Content Placeholder 5">
            <a:extLst>
              <a:ext uri="{FF2B5EF4-FFF2-40B4-BE49-F238E27FC236}">
                <a16:creationId xmlns:a16="http://schemas.microsoft.com/office/drawing/2014/main" id="{1DCA3C14-1E1E-20CD-FD52-CFF741C1E283}"/>
              </a:ext>
            </a:extLst>
          </p:cNvPr>
          <p:cNvSpPr txBox="1">
            <a:spLocks/>
          </p:cNvSpPr>
          <p:nvPr/>
        </p:nvSpPr>
        <p:spPr>
          <a:xfrm>
            <a:off x="6950542" y="2667414"/>
            <a:ext cx="2979176" cy="36845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roxima Nova" panose="02000506030000020004"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roxima Nova" panose="02000506030000020004"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roxima Nova" panose="02000506030000020004"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roxima Nova" panose="02000506030000020004"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roxima Nova" panose="02000506030000020004"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p>
        </p:txBody>
      </p:sp>
      <p:sp>
        <p:nvSpPr>
          <p:cNvPr id="13" name="Text Placeholder 4">
            <a:extLst>
              <a:ext uri="{FF2B5EF4-FFF2-40B4-BE49-F238E27FC236}">
                <a16:creationId xmlns:a16="http://schemas.microsoft.com/office/drawing/2014/main" id="{1FB7AD23-A631-59DA-04C2-C95D363EEA4F}"/>
              </a:ext>
            </a:extLst>
          </p:cNvPr>
          <p:cNvSpPr txBox="1">
            <a:spLocks/>
          </p:cNvSpPr>
          <p:nvPr/>
        </p:nvSpPr>
        <p:spPr>
          <a:xfrm>
            <a:off x="6798142" y="1685927"/>
            <a:ext cx="2979176" cy="823912"/>
          </a:xfrm>
          <a:prstGeom prst="rect">
            <a:avLst/>
          </a:prstGeom>
        </p:spPr>
        <p:txBody>
          <a:bodyPr vert="horz" lIns="91440" tIns="45720" rIns="91440" bIns="45720" rtlCol="0" anchor="b">
            <a:normAutofit/>
          </a:bodyPr>
          <a:lstStyle>
            <a:lvl1pPr marL="0" indent="0" algn="l" defTabSz="685800" rtl="0" eaLnBrk="1" latinLnBrk="0" hangingPunct="1">
              <a:lnSpc>
                <a:spcPct val="90000"/>
              </a:lnSpc>
              <a:spcBef>
                <a:spcPts val="750"/>
              </a:spcBef>
              <a:buFont typeface="Arial" panose="020B0604020202020204" pitchFamily="34" charset="0"/>
              <a:buNone/>
              <a:defRPr sz="1800" b="1" kern="1200">
                <a:solidFill>
                  <a:schemeClr val="tx1"/>
                </a:solidFill>
                <a:latin typeface="Proxima Nova" panose="02000506030000020004" pitchFamily="2"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b="1" kern="1200">
                <a:solidFill>
                  <a:schemeClr val="tx1"/>
                </a:solidFill>
                <a:latin typeface="Proxima Nova" panose="02000506030000020004" pitchFamily="2"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b="1" kern="1200">
                <a:solidFill>
                  <a:schemeClr val="tx1"/>
                </a:solidFill>
                <a:latin typeface="Proxima Nova" panose="02000506030000020004" pitchFamily="2"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Proxima Nova" panose="02000506030000020004" pitchFamily="2"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Proxima Nova" panose="02000506030000020004" pitchFamily="2" charset="0"/>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9pPr>
          </a:lstStyle>
          <a:p>
            <a:r>
              <a:rPr lang="en-US" b="0"/>
              <a:t>Learning Rate: 0.01</a:t>
            </a:r>
          </a:p>
          <a:p>
            <a:r>
              <a:rPr lang="en-US" b="0"/>
              <a:t>Iterations: 5000</a:t>
            </a:r>
          </a:p>
        </p:txBody>
      </p:sp>
      <p:pic>
        <p:nvPicPr>
          <p:cNvPr id="14" name="Picture 13">
            <a:extLst>
              <a:ext uri="{FF2B5EF4-FFF2-40B4-BE49-F238E27FC236}">
                <a16:creationId xmlns:a16="http://schemas.microsoft.com/office/drawing/2014/main" id="{5EA7E27C-6816-2512-6F66-A609C2CE24D4}"/>
              </a:ext>
            </a:extLst>
          </p:cNvPr>
          <p:cNvPicPr>
            <a:picLocks noChangeAspect="1"/>
          </p:cNvPicPr>
          <p:nvPr/>
        </p:nvPicPr>
        <p:blipFill>
          <a:blip r:embed="rId3"/>
          <a:stretch>
            <a:fillRect/>
          </a:stretch>
        </p:blipFill>
        <p:spPr>
          <a:xfrm>
            <a:off x="770215" y="2493583"/>
            <a:ext cx="2798346" cy="3997637"/>
          </a:xfrm>
          <a:prstGeom prst="rect">
            <a:avLst/>
          </a:prstGeom>
        </p:spPr>
      </p:pic>
      <p:pic>
        <p:nvPicPr>
          <p:cNvPr id="15" name="Content Placeholder 14">
            <a:extLst>
              <a:ext uri="{FF2B5EF4-FFF2-40B4-BE49-F238E27FC236}">
                <a16:creationId xmlns:a16="http://schemas.microsoft.com/office/drawing/2014/main" id="{F1E38BEF-F226-B240-3505-6B74108242CB}"/>
              </a:ext>
            </a:extLst>
          </p:cNvPr>
          <p:cNvPicPr>
            <a:picLocks noGrp="1" noChangeAspect="1"/>
          </p:cNvPicPr>
          <p:nvPr>
            <p:ph sz="half" idx="2"/>
          </p:nvPr>
        </p:nvPicPr>
        <p:blipFill>
          <a:blip r:embed="rId4"/>
          <a:stretch>
            <a:fillRect/>
          </a:stretch>
        </p:blipFill>
        <p:spPr>
          <a:xfrm>
            <a:off x="3818967" y="2493583"/>
            <a:ext cx="2673640" cy="4039593"/>
          </a:xfrm>
          <a:prstGeom prst="rect">
            <a:avLst/>
          </a:prstGeom>
        </p:spPr>
      </p:pic>
      <p:pic>
        <p:nvPicPr>
          <p:cNvPr id="16" name="Picture 15">
            <a:extLst>
              <a:ext uri="{FF2B5EF4-FFF2-40B4-BE49-F238E27FC236}">
                <a16:creationId xmlns:a16="http://schemas.microsoft.com/office/drawing/2014/main" id="{BE597F4E-BB1D-CFEB-1063-7EFF76261760}"/>
              </a:ext>
            </a:extLst>
          </p:cNvPr>
          <p:cNvPicPr>
            <a:picLocks noChangeAspect="1"/>
          </p:cNvPicPr>
          <p:nvPr/>
        </p:nvPicPr>
        <p:blipFill>
          <a:blip r:embed="rId5"/>
          <a:stretch>
            <a:fillRect/>
          </a:stretch>
        </p:blipFill>
        <p:spPr>
          <a:xfrm>
            <a:off x="6798142" y="2505076"/>
            <a:ext cx="2618511" cy="4087891"/>
          </a:xfrm>
          <a:prstGeom prst="rect">
            <a:avLst/>
          </a:prstGeom>
        </p:spPr>
      </p:pic>
    </p:spTree>
    <p:extLst>
      <p:ext uri="{BB962C8B-B14F-4D97-AF65-F5344CB8AC3E}">
        <p14:creationId xmlns:p14="http://schemas.microsoft.com/office/powerpoint/2010/main" val="273716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1033" name="Freeform: Shape 103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592"/>
          </a:p>
        </p:txBody>
      </p:sp>
      <p:sp>
        <p:nvSpPr>
          <p:cNvPr id="7" name="Title 6">
            <a:extLst>
              <a:ext uri="{FF2B5EF4-FFF2-40B4-BE49-F238E27FC236}">
                <a16:creationId xmlns:a16="http://schemas.microsoft.com/office/drawing/2014/main" id="{06E93972-367E-EBA8-2DFF-8BD2D32F6EDA}"/>
              </a:ext>
            </a:extLst>
          </p:cNvPr>
          <p:cNvSpPr>
            <a:spLocks noGrp="1"/>
          </p:cNvSpPr>
          <p:nvPr>
            <p:ph type="title"/>
          </p:nvPr>
        </p:nvSpPr>
        <p:spPr>
          <a:xfrm>
            <a:off x="828675" y="494417"/>
            <a:ext cx="10534650" cy="817403"/>
          </a:xfrm>
        </p:spPr>
        <p:txBody>
          <a:bodyPr vert="horz" lIns="91440" tIns="45720" rIns="91440" bIns="45720" rtlCol="0" anchor="b">
            <a:normAutofit/>
          </a:bodyPr>
          <a:lstStyle/>
          <a:p>
            <a:pPr algn="ctr" defTabSz="914378"/>
            <a:r>
              <a:rPr lang="en-US" sz="3600">
                <a:latin typeface="+mj-lt"/>
              </a:rPr>
              <a:t>CNN Model &amp; Architecture</a:t>
            </a:r>
          </a:p>
        </p:txBody>
      </p:sp>
      <p:sp>
        <p:nvSpPr>
          <p:cNvPr id="2" name="TextBox 1">
            <a:extLst>
              <a:ext uri="{FF2B5EF4-FFF2-40B4-BE49-F238E27FC236}">
                <a16:creationId xmlns:a16="http://schemas.microsoft.com/office/drawing/2014/main" id="{33826842-93AF-47E0-C9EB-A0154CE610DB}"/>
              </a:ext>
            </a:extLst>
          </p:cNvPr>
          <p:cNvSpPr txBox="1"/>
          <p:nvPr/>
        </p:nvSpPr>
        <p:spPr>
          <a:xfrm>
            <a:off x="2517912" y="6104511"/>
            <a:ext cx="7156173" cy="276999"/>
          </a:xfrm>
          <a:prstGeom prst="rect">
            <a:avLst/>
          </a:prstGeom>
          <a:noFill/>
        </p:spPr>
        <p:txBody>
          <a:bodyPr wrap="square" rtlCol="0">
            <a:spAutoFit/>
          </a:bodyPr>
          <a:lstStyle/>
          <a:p>
            <a:r>
              <a:rPr lang="en-US" sz="600" err="1">
                <a:effectLst/>
              </a:rPr>
              <a:t>Kamali</a:t>
            </a:r>
            <a:r>
              <a:rPr lang="en-US" sz="600">
                <a:effectLst/>
              </a:rPr>
              <a:t>, K. (2023, January 24). </a:t>
            </a:r>
            <a:r>
              <a:rPr lang="en-US" sz="600" i="1">
                <a:effectLst/>
              </a:rPr>
              <a:t>Deep Learning (Part 3) - Convolutional neural networks (CNN)</a:t>
            </a:r>
            <a:r>
              <a:rPr lang="en-US" sz="600">
                <a:effectLst/>
              </a:rPr>
              <a:t> [Text]. Galaxy Training Network. https://training.galaxyproject.org/training-material/topics/statistics/tutorials/CNN/tutorial.html</a:t>
            </a:r>
          </a:p>
          <a:p>
            <a:endParaRPr lang="en-US" sz="600"/>
          </a:p>
        </p:txBody>
      </p:sp>
      <p:pic>
        <p:nvPicPr>
          <p:cNvPr id="3" name="Picture 2">
            <a:extLst>
              <a:ext uri="{FF2B5EF4-FFF2-40B4-BE49-F238E27FC236}">
                <a16:creationId xmlns:a16="http://schemas.microsoft.com/office/drawing/2014/main" id="{422D9ADD-FF4B-0533-5170-484D1EB03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817" y="2159184"/>
            <a:ext cx="9580365" cy="373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0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E4ADF-F9D0-57AC-87E1-6F488347D675}"/>
              </a:ext>
            </a:extLst>
          </p:cNvPr>
          <p:cNvSpPr>
            <a:spLocks noGrp="1"/>
          </p:cNvSpPr>
          <p:nvPr>
            <p:ph type="title"/>
          </p:nvPr>
        </p:nvSpPr>
        <p:spPr>
          <a:xfrm>
            <a:off x="864362" y="538087"/>
            <a:ext cx="5167185" cy="1680519"/>
          </a:xfrm>
        </p:spPr>
        <p:txBody>
          <a:bodyPr vert="horz" lIns="91440" tIns="45720" rIns="91440" bIns="45720" rtlCol="0" anchor="ctr">
            <a:normAutofit/>
          </a:bodyPr>
          <a:lstStyle/>
          <a:p>
            <a:pPr defTabSz="914400"/>
            <a:r>
              <a:rPr lang="en-US" sz="4000">
                <a:latin typeface="+mj-lt"/>
              </a:rPr>
              <a:t>Findings for CNN Model</a:t>
            </a:r>
          </a:p>
        </p:txBody>
      </p:sp>
      <p:sp>
        <p:nvSpPr>
          <p:cNvPr id="7" name="TextBox 6">
            <a:extLst>
              <a:ext uri="{FF2B5EF4-FFF2-40B4-BE49-F238E27FC236}">
                <a16:creationId xmlns:a16="http://schemas.microsoft.com/office/drawing/2014/main" id="{B827B0EA-D1FC-CD53-D50B-FF146E125980}"/>
              </a:ext>
            </a:extLst>
          </p:cNvPr>
          <p:cNvSpPr txBox="1"/>
          <p:nvPr/>
        </p:nvSpPr>
        <p:spPr>
          <a:xfrm>
            <a:off x="7995997" y="6038821"/>
            <a:ext cx="2052709" cy="710119"/>
          </a:xfrm>
          <a:prstGeom prst="rect">
            <a:avLst/>
          </a:prstGeom>
        </p:spPr>
        <p:txBody>
          <a:bodyPr vert="horz" lIns="91440" tIns="45720" rIns="91440" bIns="45720" rtlCol="0" anchor="ctr">
            <a:normAutofit/>
          </a:bodyPr>
          <a:lstStyle/>
          <a:p>
            <a:pPr defTabSz="914400">
              <a:lnSpc>
                <a:spcPct val="90000"/>
              </a:lnSpc>
              <a:spcAft>
                <a:spcPts val="600"/>
              </a:spcAft>
            </a:pPr>
            <a:r>
              <a:rPr lang="en-US" sz="2000"/>
              <a:t>Confusion Matrix</a:t>
            </a:r>
          </a:p>
        </p:txBody>
      </p:sp>
      <p:pic>
        <p:nvPicPr>
          <p:cNvPr id="2050" name="Picture 1">
            <a:extLst>
              <a:ext uri="{FF2B5EF4-FFF2-40B4-BE49-F238E27FC236}">
                <a16:creationId xmlns:a16="http://schemas.microsoft.com/office/drawing/2014/main" id="{2D24B51E-B2E7-62CD-021A-D963C89310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9147" y="2218615"/>
            <a:ext cx="5066410" cy="37111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Content Placeholder 3">
            <a:extLst>
              <a:ext uri="{FF2B5EF4-FFF2-40B4-BE49-F238E27FC236}">
                <a16:creationId xmlns:a16="http://schemas.microsoft.com/office/drawing/2014/main" id="{D28042CD-8C94-1038-59EC-4FECA2430928}"/>
              </a:ext>
            </a:extLst>
          </p:cNvPr>
          <p:cNvGraphicFramePr>
            <a:graphicFrameLocks noGrp="1"/>
          </p:cNvGraphicFramePr>
          <p:nvPr>
            <p:ph idx="1"/>
            <p:extLst>
              <p:ext uri="{D42A27DB-BD31-4B8C-83A1-F6EECF244321}">
                <p14:modId xmlns:p14="http://schemas.microsoft.com/office/powerpoint/2010/main" val="3387567759"/>
              </p:ext>
            </p:extLst>
          </p:nvPr>
        </p:nvGraphicFramePr>
        <p:xfrm>
          <a:off x="1193053" y="2218606"/>
          <a:ext cx="4509802" cy="3711155"/>
        </p:xfrm>
        <a:graphic>
          <a:graphicData uri="http://schemas.openxmlformats.org/drawingml/2006/table">
            <a:tbl>
              <a:tblPr firstRow="1" bandRow="1">
                <a:solidFill>
                  <a:srgbClr val="F7F7F7"/>
                </a:solidFill>
                <a:tableStyleId>{00A15C55-8517-42AA-B614-E9B94910E393}</a:tableStyleId>
              </a:tblPr>
              <a:tblGrid>
                <a:gridCol w="2038902">
                  <a:extLst>
                    <a:ext uri="{9D8B030D-6E8A-4147-A177-3AD203B41FA5}">
                      <a16:colId xmlns:a16="http://schemas.microsoft.com/office/drawing/2014/main" val="3542821469"/>
                    </a:ext>
                  </a:extLst>
                </a:gridCol>
                <a:gridCol w="2470900">
                  <a:extLst>
                    <a:ext uri="{9D8B030D-6E8A-4147-A177-3AD203B41FA5}">
                      <a16:colId xmlns:a16="http://schemas.microsoft.com/office/drawing/2014/main" val="518020983"/>
                    </a:ext>
                  </a:extLst>
                </a:gridCol>
              </a:tblGrid>
              <a:tr h="379550">
                <a:tc>
                  <a:txBody>
                    <a:bodyPr/>
                    <a:lstStyle/>
                    <a:p>
                      <a:pPr marL="0" marR="0" algn="just">
                        <a:spcBef>
                          <a:spcPts val="0"/>
                        </a:spcBef>
                        <a:spcAft>
                          <a:spcPts val="0"/>
                        </a:spcAft>
                      </a:pPr>
                      <a:r>
                        <a:rPr lang="en-US" sz="900" b="1" cap="all" spc="60">
                          <a:solidFill>
                            <a:schemeClr val="tx1"/>
                          </a:solidFill>
                          <a:effectLst/>
                          <a:latin typeface="Proxima Nova" panose="02000506030000020004"/>
                        </a:rPr>
                        <a:t> </a:t>
                      </a:r>
                      <a:endParaRPr lang="en-US" sz="900" b="1" cap="all" spc="60">
                        <a:solidFill>
                          <a:schemeClr val="tx1"/>
                        </a:solidFill>
                        <a:effectLst/>
                        <a:latin typeface="Proxima Nova" panose="02000506030000020004"/>
                        <a:ea typeface="SimSun" panose="02010600030101010101" pitchFamily="2" charset="-122"/>
                      </a:endParaRPr>
                    </a:p>
                  </a:txBody>
                  <a:tcPr marL="105430" marR="105430" marT="105430" marB="105430" anchor="ctr">
                    <a:lnL w="12700" cmpd="sng">
                      <a:noFill/>
                    </a:lnL>
                    <a:lnR w="12700" cmpd="sng">
                      <a:noFill/>
                    </a:lnR>
                    <a:lnT w="12700" cmpd="sng">
                      <a:noFill/>
                    </a:lnT>
                    <a:lnB w="38100" cmpd="sng">
                      <a:noFill/>
                    </a:lnB>
                    <a:noFill/>
                  </a:tcPr>
                </a:tc>
                <a:tc>
                  <a:txBody>
                    <a:bodyPr/>
                    <a:lstStyle/>
                    <a:p>
                      <a:pPr marL="0" marR="0" algn="ctr">
                        <a:spcBef>
                          <a:spcPts val="0"/>
                        </a:spcBef>
                        <a:spcAft>
                          <a:spcPts val="0"/>
                        </a:spcAft>
                      </a:pPr>
                      <a:r>
                        <a:rPr lang="en-US" sz="900" b="1" cap="all" spc="60">
                          <a:solidFill>
                            <a:schemeClr val="tx1"/>
                          </a:solidFill>
                          <a:effectLst/>
                          <a:latin typeface="Proxima Nova" panose="02000506030000020004"/>
                        </a:rPr>
                        <a:t>Accuracy </a:t>
                      </a:r>
                      <a:endParaRPr lang="en-US" sz="900" b="1" cap="all" spc="60">
                        <a:solidFill>
                          <a:schemeClr val="tx1"/>
                        </a:solidFill>
                        <a:effectLst/>
                        <a:latin typeface="Proxima Nova" panose="02000506030000020004"/>
                        <a:ea typeface="SimSun" panose="02010600030101010101" pitchFamily="2" charset="-122"/>
                      </a:endParaRPr>
                    </a:p>
                  </a:txBody>
                  <a:tcPr marL="105430" marR="105430" marT="105430" marB="105430" anchor="ctr">
                    <a:lnL w="12700" cmpd="sng">
                      <a:noFill/>
                    </a:lnL>
                    <a:lnR w="12700" cmpd="sng">
                      <a:noFill/>
                    </a:lnR>
                    <a:lnT w="12700" cmpd="sng">
                      <a:noFill/>
                    </a:lnT>
                    <a:lnB w="38100" cmpd="sng">
                      <a:noFill/>
                    </a:lnB>
                    <a:noFill/>
                  </a:tcPr>
                </a:tc>
                <a:extLst>
                  <a:ext uri="{0D108BD9-81ED-4DB2-BD59-A6C34878D82A}">
                    <a16:rowId xmlns:a16="http://schemas.microsoft.com/office/drawing/2014/main" val="3529051384"/>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Airplane</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0.882</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91533606"/>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Automobile</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0.828</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344864506"/>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Bird</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0.548</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55891376"/>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Cat</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0.458</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878515424"/>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Deer</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0.654</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173890160"/>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Dog</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0.750</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829186257"/>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Frog</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0.579</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2316964"/>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Horse</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0.889</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018202170"/>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Ship</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0.733</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78948574"/>
                  </a:ext>
                </a:extLst>
              </a:tr>
              <a:tr h="285834">
                <a:tc>
                  <a:txBody>
                    <a:bodyPr/>
                    <a:lstStyle/>
                    <a:p>
                      <a:pPr marL="0" marR="0" algn="just">
                        <a:spcBef>
                          <a:spcPts val="0"/>
                        </a:spcBef>
                        <a:spcAft>
                          <a:spcPts val="0"/>
                        </a:spcAft>
                      </a:pPr>
                      <a:r>
                        <a:rPr lang="en-US" sz="1200" cap="none" spc="0">
                          <a:solidFill>
                            <a:schemeClr val="tx1"/>
                          </a:solidFill>
                          <a:effectLst/>
                          <a:latin typeface="Proxima Nova" panose="02000506030000020004"/>
                        </a:rPr>
                        <a:t>Truck</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rPr>
                        <a:t>0.833</a:t>
                      </a:r>
                      <a:endParaRPr lang="en-US" sz="1200" cap="none" spc="0">
                        <a:solidFill>
                          <a:schemeClr val="tx1"/>
                        </a:solidFill>
                        <a:effectLst/>
                        <a:latin typeface="Proxima Nova" panose="02000506030000020004"/>
                        <a:ea typeface="SimSun" panose="02010600030101010101" pitchFamily="2" charset="-122"/>
                      </a:endParaRPr>
                    </a:p>
                  </a:txBody>
                  <a:tcPr marL="52715" marR="52715" marT="0" marB="70287"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682750282"/>
                  </a:ext>
                </a:extLst>
              </a:tr>
              <a:tr h="473265">
                <a:tc>
                  <a:txBody>
                    <a:bodyPr/>
                    <a:lstStyle/>
                    <a:p>
                      <a:pPr marL="0" marR="0" algn="just">
                        <a:spcBef>
                          <a:spcPts val="0"/>
                        </a:spcBef>
                        <a:spcAft>
                          <a:spcPts val="0"/>
                        </a:spcAft>
                      </a:pPr>
                      <a:r>
                        <a:rPr lang="en-US" sz="1200" cap="none" spc="0">
                          <a:solidFill>
                            <a:schemeClr val="tx1"/>
                          </a:solidFill>
                          <a:effectLst/>
                          <a:latin typeface="Proxima Nova" panose="02000506030000020004"/>
                          <a:ea typeface="SimSun" panose="02010600030101010101" pitchFamily="2" charset="-122"/>
                        </a:rPr>
                        <a:t>Avg Accuracy &amp; Loss:</a:t>
                      </a:r>
                    </a:p>
                  </a:txBody>
                  <a:tcPr marL="52715" marR="52715" marT="0" marB="7028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marL="0" marR="0" algn="just">
                        <a:spcBef>
                          <a:spcPts val="0"/>
                        </a:spcBef>
                        <a:spcAft>
                          <a:spcPts val="0"/>
                        </a:spcAft>
                      </a:pPr>
                      <a:r>
                        <a:rPr lang="en-US" sz="1200" cap="none" spc="0">
                          <a:solidFill>
                            <a:schemeClr val="tx1"/>
                          </a:solidFill>
                          <a:effectLst/>
                          <a:latin typeface="Proxima Nova" panose="02000506030000020004"/>
                          <a:ea typeface="SimSun" panose="02010600030101010101" pitchFamily="2" charset="-122"/>
                        </a:rPr>
                        <a:t>76.3% and 0.69 loss</a:t>
                      </a:r>
                    </a:p>
                  </a:txBody>
                  <a:tcPr marL="52715" marR="52715" marT="0" marB="7028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046160844"/>
                  </a:ext>
                </a:extLst>
              </a:tr>
            </a:tbl>
          </a:graphicData>
        </a:graphic>
      </p:graphicFrame>
      <p:sp>
        <p:nvSpPr>
          <p:cNvPr id="5" name="Rectangle 1">
            <a:extLst>
              <a:ext uri="{FF2B5EF4-FFF2-40B4-BE49-F238E27FC236}">
                <a16:creationId xmlns:a16="http://schemas.microsoft.com/office/drawing/2014/main" id="{81C29D48-87D1-F361-7317-50D588F8EED2}"/>
              </a:ext>
            </a:extLst>
          </p:cNvPr>
          <p:cNvSpPr>
            <a:spLocks noChangeArrowheads="1"/>
          </p:cNvSpPr>
          <p:nvPr/>
        </p:nvSpPr>
        <p:spPr bwMode="auto">
          <a:xfrm>
            <a:off x="-4873752" y="-1170432"/>
            <a:ext cx="21729318" cy="583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0337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5407F-FC5C-E481-E0A5-D57EA4A7375D}"/>
              </a:ext>
            </a:extLst>
          </p:cNvPr>
          <p:cNvSpPr>
            <a:spLocks noGrp="1"/>
          </p:cNvSpPr>
          <p:nvPr>
            <p:ph type="title"/>
          </p:nvPr>
        </p:nvSpPr>
        <p:spPr>
          <a:xfrm>
            <a:off x="838200" y="365125"/>
            <a:ext cx="10515600" cy="1860400"/>
          </a:xfrm>
        </p:spPr>
        <p:txBody>
          <a:bodyPr vert="horz" lIns="91440" tIns="45720" rIns="91440" bIns="45720" rtlCol="0" anchor="ctr">
            <a:normAutofit/>
          </a:bodyPr>
          <a:lstStyle/>
          <a:p>
            <a:pPr defTabSz="914400"/>
            <a:r>
              <a:rPr lang="en-US" sz="5200" kern="1200">
                <a:solidFill>
                  <a:schemeClr val="tx1"/>
                </a:solidFill>
                <a:latin typeface="+mj-lt"/>
                <a:ea typeface="+mj-ea"/>
                <a:cs typeface="+mj-cs"/>
              </a:rPr>
              <a:t>Findings for CNN Model</a:t>
            </a:r>
          </a:p>
        </p:txBody>
      </p:sp>
      <p:pic>
        <p:nvPicPr>
          <p:cNvPr id="3074" name="Picture 1">
            <a:extLst>
              <a:ext uri="{FF2B5EF4-FFF2-40B4-BE49-F238E27FC236}">
                <a16:creationId xmlns:a16="http://schemas.microsoft.com/office/drawing/2014/main" id="{FA00A5FF-AD33-A08A-761D-185521DED4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0624" y="2018921"/>
            <a:ext cx="5358851" cy="393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0B979E0C-6899-173F-6413-EA2154F494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94236" y="2018921"/>
            <a:ext cx="5377140" cy="393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9D68B32-C8FC-DAE1-EA98-28351B8A3E50}"/>
              </a:ext>
            </a:extLst>
          </p:cNvPr>
          <p:cNvSpPr txBox="1"/>
          <p:nvPr/>
        </p:nvSpPr>
        <p:spPr>
          <a:xfrm>
            <a:off x="420623" y="6101141"/>
            <a:ext cx="5358851" cy="646331"/>
          </a:xfrm>
          <a:prstGeom prst="rect">
            <a:avLst/>
          </a:prstGeom>
          <a:noFill/>
        </p:spPr>
        <p:txBody>
          <a:bodyPr wrap="square" rtlCol="0">
            <a:spAutoFit/>
          </a:bodyPr>
          <a:lstStyle/>
          <a:p>
            <a:r>
              <a:rPr lang="en-US" dirty="0"/>
              <a:t>Precision: The fraction of identified positive cases correctly predicted</a:t>
            </a:r>
          </a:p>
        </p:txBody>
      </p:sp>
      <p:sp>
        <p:nvSpPr>
          <p:cNvPr id="5" name="TextBox 4">
            <a:extLst>
              <a:ext uri="{FF2B5EF4-FFF2-40B4-BE49-F238E27FC236}">
                <a16:creationId xmlns:a16="http://schemas.microsoft.com/office/drawing/2014/main" id="{6BE43F88-791E-57B9-DF7B-4951B9535462}"/>
              </a:ext>
            </a:extLst>
          </p:cNvPr>
          <p:cNvSpPr txBox="1"/>
          <p:nvPr/>
        </p:nvSpPr>
        <p:spPr>
          <a:xfrm>
            <a:off x="6412528" y="6131918"/>
            <a:ext cx="5492990" cy="584775"/>
          </a:xfrm>
          <a:prstGeom prst="rect">
            <a:avLst/>
          </a:prstGeom>
          <a:noFill/>
        </p:spPr>
        <p:txBody>
          <a:bodyPr wrap="square" rtlCol="0">
            <a:spAutoFit/>
          </a:bodyPr>
          <a:lstStyle/>
          <a:p>
            <a:r>
              <a:rPr lang="en-US" sz="1600" dirty="0"/>
              <a:t>Recall: The fraction of actual positive cases that are correctly predicted </a:t>
            </a:r>
          </a:p>
        </p:txBody>
      </p:sp>
    </p:spTree>
    <p:extLst>
      <p:ext uri="{BB962C8B-B14F-4D97-AF65-F5344CB8AC3E}">
        <p14:creationId xmlns:p14="http://schemas.microsoft.com/office/powerpoint/2010/main" val="367526113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DDDDDD"/>
      </a:lt2>
      <a:accent1>
        <a:srgbClr val="FFBB00"/>
      </a:accent1>
      <a:accent2>
        <a:srgbClr val="DDDDDD"/>
      </a:accent2>
      <a:accent3>
        <a:srgbClr val="3C3C3C"/>
      </a:accent3>
      <a:accent4>
        <a:srgbClr val="FFC000"/>
      </a:accent4>
      <a:accent5>
        <a:srgbClr val="CC9900"/>
      </a:accent5>
      <a:accent6>
        <a:srgbClr val="70AD47"/>
      </a:accent6>
      <a:hlink>
        <a:srgbClr val="CC9900"/>
      </a:hlink>
      <a:folHlink>
        <a:srgbClr val="66666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PPT-White-169" id="{F0690388-2FB2-BE46-8F7D-1F018C6770E2}" vid="{6300AA86-1663-EC49-A6F8-16E317BF14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5AEF2EE8525D468B7AC1E4241F9665" ma:contentTypeVersion="8" ma:contentTypeDescription="Create a new document." ma:contentTypeScope="" ma:versionID="df315fc4de465054d38284bf5d20ee56">
  <xsd:schema xmlns:xsd="http://www.w3.org/2001/XMLSchema" xmlns:xs="http://www.w3.org/2001/XMLSchema" xmlns:p="http://schemas.microsoft.com/office/2006/metadata/properties" xmlns:ns1="http://schemas.microsoft.com/sharepoint/v3" xmlns:ns3="8e574d95-6a05-441a-868a-8ac37969fa2f" xmlns:ns4="19694c2b-07c4-4158-a54e-25d3240a4a57" targetNamespace="http://schemas.microsoft.com/office/2006/metadata/properties" ma:root="true" ma:fieldsID="c2aa2b09d37ace45b7361650fcbab663" ns1:_="" ns3:_="" ns4:_="">
    <xsd:import namespace="http://schemas.microsoft.com/sharepoint/v3"/>
    <xsd:import namespace="8e574d95-6a05-441a-868a-8ac37969fa2f"/>
    <xsd:import namespace="19694c2b-07c4-4158-a54e-25d3240a4a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574d95-6a05-441a-868a-8ac37969fa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694c2b-07c4-4158-a54e-25d3240a4a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8e574d95-6a05-441a-868a-8ac37969fa2f" xsi:nil="true"/>
  </documentManagement>
</p:properties>
</file>

<file path=customXml/itemProps1.xml><?xml version="1.0" encoding="utf-8"?>
<ds:datastoreItem xmlns:ds="http://schemas.openxmlformats.org/officeDocument/2006/customXml" ds:itemID="{534F0F27-F485-49F8-8158-7B9F7785B732}">
  <ds:schemaRefs>
    <ds:schemaRef ds:uri="19694c2b-07c4-4158-a54e-25d3240a4a57"/>
    <ds:schemaRef ds:uri="8e574d95-6a05-441a-868a-8ac37969fa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F9BA0C-9719-4ABD-AC95-C3E256FBEFAD}">
  <ds:schemaRefs>
    <ds:schemaRef ds:uri="http://schemas.microsoft.com/sharepoint/v3/contenttype/forms"/>
  </ds:schemaRefs>
</ds:datastoreItem>
</file>

<file path=customXml/itemProps3.xml><?xml version="1.0" encoding="utf-8"?>
<ds:datastoreItem xmlns:ds="http://schemas.openxmlformats.org/officeDocument/2006/customXml" ds:itemID="{8FA9620D-5BC2-4C23-9C9A-11A55C35570E}">
  <ds:schemaRef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19694c2b-07c4-4158-a54e-25d3240a4a57"/>
    <ds:schemaRef ds:uri="8e574d95-6a05-441a-868a-8ac37969fa2f"/>
    <ds:schemaRef ds:uri="http://schemas.microsoft.com/office/2006/documentManagement/typ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27</TotalTime>
  <Words>1647</Words>
  <Application>Microsoft Macintosh PowerPoint</Application>
  <PresentationFormat>Widescreen</PresentationFormat>
  <Paragraphs>180</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Proxima Nova</vt:lpstr>
      <vt:lpstr>Times New Roman</vt:lpstr>
      <vt:lpstr>Office Theme</vt:lpstr>
      <vt:lpstr>Training Neural Networks</vt:lpstr>
      <vt:lpstr>What is our project about?</vt:lpstr>
      <vt:lpstr>Background</vt:lpstr>
      <vt:lpstr>Applications</vt:lpstr>
      <vt:lpstr>FNN Model &amp; Architecture</vt:lpstr>
      <vt:lpstr>Findings for FNN Model</vt:lpstr>
      <vt:lpstr>CNN Model &amp; Architecture</vt:lpstr>
      <vt:lpstr>Findings for CNN Model</vt:lpstr>
      <vt:lpstr>Findings for CNN Model</vt:lpstr>
      <vt:lpstr>RNN Architecture</vt:lpstr>
      <vt:lpstr>LSTM (Long Short Term Memory)</vt:lpstr>
      <vt:lpstr>Findings for RNN Model</vt:lpstr>
      <vt:lpstr>Future Work </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Romerico</dc:creator>
  <cp:lastModifiedBy>David, Romerico</cp:lastModifiedBy>
  <cp:revision>3</cp:revision>
  <dcterms:created xsi:type="dcterms:W3CDTF">2023-07-05T15:02:43Z</dcterms:created>
  <dcterms:modified xsi:type="dcterms:W3CDTF">2024-05-26T02:50:32Z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0x010100355AEF2EE8525D468B7AC1E4241F9665</vt:lpwstr>
  </property>
</Properties>
</file>