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71" r:id="rId2"/>
    <p:sldId id="296" r:id="rId3"/>
    <p:sldId id="297" r:id="rId4"/>
    <p:sldId id="295" r:id="rId5"/>
    <p:sldId id="298" r:id="rId6"/>
    <p:sldId id="299" r:id="rId7"/>
    <p:sldId id="305" r:id="rId8"/>
    <p:sldId id="300" r:id="rId9"/>
    <p:sldId id="302" r:id="rId10"/>
    <p:sldId id="303" r:id="rId11"/>
    <p:sldId id="301" r:id="rId12"/>
    <p:sldId id="304" r:id="rId13"/>
    <p:sldId id="306" r:id="rId14"/>
    <p:sldId id="307" r:id="rId15"/>
    <p:sldId id="310" r:id="rId16"/>
    <p:sldId id="311" r:id="rId17"/>
    <p:sldId id="308" r:id="rId18"/>
    <p:sldId id="315" r:id="rId19"/>
    <p:sldId id="314" r:id="rId20"/>
    <p:sldId id="312" r:id="rId21"/>
    <p:sldId id="309" r:id="rId22"/>
    <p:sldId id="288" r:id="rId23"/>
    <p:sldId id="290" r:id="rId24"/>
    <p:sldId id="289" r:id="rId25"/>
    <p:sldId id="291" r:id="rId26"/>
    <p:sldId id="292" r:id="rId27"/>
    <p:sldId id="294" r:id="rId28"/>
    <p:sldId id="293" r:id="rId29"/>
    <p:sldId id="31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A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72"/>
    <p:restoredTop sz="92742"/>
  </p:normalViewPr>
  <p:slideViewPr>
    <p:cSldViewPr snapToGrid="0" snapToObjects="1">
      <p:cViewPr varScale="1">
        <p:scale>
          <a:sx n="99" d="100"/>
          <a:sy n="99" d="100"/>
        </p:scale>
        <p:origin x="1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shjr3/Desktop/Demographic%20Methods/Practical%202/p2%20-%20standardization%20-%20141020%20+%20answers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shjr3/Desktop/Demographic%20Methods/Practical%202/p2%20-%20standardization%20-%20141020%20+%20answers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shjr3/Desktop/Demographic%20Methods/Practical%202/p2%20-%20standardization%20-%20141020%20+%20answers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GB" dirty="0"/>
              <a:t>Age-specific death rates </a:t>
            </a:r>
            <a:r>
              <a:rPr lang="en-GB" dirty="0" err="1"/>
              <a:t>nMx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GB"/>
        </a:p>
      </c:txPr>
    </c:title>
    <c:autoTitleDeleted val="0"/>
    <c:plotArea>
      <c:layout>
        <c:manualLayout>
          <c:layoutTarget val="inner"/>
          <c:xMode val="edge"/>
          <c:yMode val="edge"/>
          <c:x val="0.15529396325459316"/>
          <c:y val="0.16435185185185186"/>
          <c:w val="0.80165048118985127"/>
          <c:h val="0.60966827063283768"/>
        </c:manualLayout>
      </c:layout>
      <c:scatterChart>
        <c:scatterStyle val="lineMarker"/>
        <c:varyColors val="0"/>
        <c:ser>
          <c:idx val="0"/>
          <c:order val="0"/>
          <c:tx>
            <c:strRef>
              <c:f>'Ex.2 - ASDR + plots'!$I$5</c:f>
              <c:strCache>
                <c:ptCount val="1"/>
                <c:pt idx="0">
                  <c:v>Sweden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'Ex.2 - ASDR + plots'!$C$6:$C$24</c:f>
              <c:numCache>
                <c:formatCode>0.00</c:formatCode>
                <c:ptCount val="19"/>
                <c:pt idx="0">
                  <c:v>0.5</c:v>
                </c:pt>
                <c:pt idx="1">
                  <c:v>3</c:v>
                </c:pt>
                <c:pt idx="2">
                  <c:v>7.5</c:v>
                </c:pt>
                <c:pt idx="3">
                  <c:v>12.5</c:v>
                </c:pt>
                <c:pt idx="4">
                  <c:v>17.5</c:v>
                </c:pt>
                <c:pt idx="5">
                  <c:v>22.5</c:v>
                </c:pt>
                <c:pt idx="6">
                  <c:v>27.5</c:v>
                </c:pt>
                <c:pt idx="7">
                  <c:v>32.5</c:v>
                </c:pt>
                <c:pt idx="8">
                  <c:v>37.5</c:v>
                </c:pt>
                <c:pt idx="9">
                  <c:v>42.5</c:v>
                </c:pt>
                <c:pt idx="10">
                  <c:v>47.5</c:v>
                </c:pt>
                <c:pt idx="11">
                  <c:v>52.5</c:v>
                </c:pt>
                <c:pt idx="12">
                  <c:v>57.5</c:v>
                </c:pt>
                <c:pt idx="13">
                  <c:v>62.5</c:v>
                </c:pt>
                <c:pt idx="14">
                  <c:v>67.5</c:v>
                </c:pt>
                <c:pt idx="15">
                  <c:v>72.5</c:v>
                </c:pt>
                <c:pt idx="16">
                  <c:v>77.5</c:v>
                </c:pt>
                <c:pt idx="17">
                  <c:v>82.5</c:v>
                </c:pt>
                <c:pt idx="18">
                  <c:v>87.5</c:v>
                </c:pt>
              </c:numCache>
            </c:numRef>
          </c:xVal>
          <c:yVal>
            <c:numRef>
              <c:f>'Ex.2 - ASDR + plots'!$I$6:$I$24</c:f>
              <c:numCache>
                <c:formatCode>0.0000</c:formatCode>
                <c:ptCount val="19"/>
                <c:pt idx="0">
                  <c:v>4.6712542066402133E-3</c:v>
                </c:pt>
                <c:pt idx="1">
                  <c:v>1.8278750952018278E-4</c:v>
                </c:pt>
                <c:pt idx="2">
                  <c:v>1.264418449088803E-4</c:v>
                </c:pt>
                <c:pt idx="3">
                  <c:v>1.374370080379826E-4</c:v>
                </c:pt>
                <c:pt idx="4">
                  <c:v>2.3022603667764959E-4</c:v>
                </c:pt>
                <c:pt idx="5">
                  <c:v>3.0295010725130231E-4</c:v>
                </c:pt>
                <c:pt idx="6">
                  <c:v>3.1500011250004017E-4</c:v>
                </c:pt>
                <c:pt idx="7">
                  <c:v>4.9823659832521326E-4</c:v>
                </c:pt>
                <c:pt idx="8">
                  <c:v>6.866527941888958E-4</c:v>
                </c:pt>
                <c:pt idx="9">
                  <c:v>1.1744171711469708E-3</c:v>
                </c:pt>
                <c:pt idx="10">
                  <c:v>2.0082955411466338E-3</c:v>
                </c:pt>
                <c:pt idx="11">
                  <c:v>3.0466911612929862E-3</c:v>
                </c:pt>
                <c:pt idx="12">
                  <c:v>4.6113338235642953E-3</c:v>
                </c:pt>
                <c:pt idx="13">
                  <c:v>7.5905543881735456E-3</c:v>
                </c:pt>
                <c:pt idx="14">
                  <c:v>1.2259498661344714E-2</c:v>
                </c:pt>
                <c:pt idx="15">
                  <c:v>2.025806683499717E-2</c:v>
                </c:pt>
                <c:pt idx="16">
                  <c:v>3.6637298888659547E-2</c:v>
                </c:pt>
                <c:pt idx="17">
                  <c:v>6.8153866933964607E-2</c:v>
                </c:pt>
                <c:pt idx="18">
                  <c:v>0.15729032492153625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130-A646-B6BD-F22FC1D2E913}"/>
            </c:ext>
          </c:extLst>
        </c:ser>
        <c:ser>
          <c:idx val="1"/>
          <c:order val="1"/>
          <c:tx>
            <c:strRef>
              <c:f>'Ex.2 - ASDR + plots'!$J$5</c:f>
              <c:strCache>
                <c:ptCount val="1"/>
                <c:pt idx="0">
                  <c:v>Kazakhstan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'Ex.2 - ASDR + plots'!$C$6:$C$24</c:f>
              <c:numCache>
                <c:formatCode>0.00</c:formatCode>
                <c:ptCount val="19"/>
                <c:pt idx="0">
                  <c:v>0.5</c:v>
                </c:pt>
                <c:pt idx="1">
                  <c:v>3</c:v>
                </c:pt>
                <c:pt idx="2">
                  <c:v>7.5</c:v>
                </c:pt>
                <c:pt idx="3">
                  <c:v>12.5</c:v>
                </c:pt>
                <c:pt idx="4">
                  <c:v>17.5</c:v>
                </c:pt>
                <c:pt idx="5">
                  <c:v>22.5</c:v>
                </c:pt>
                <c:pt idx="6">
                  <c:v>27.5</c:v>
                </c:pt>
                <c:pt idx="7">
                  <c:v>32.5</c:v>
                </c:pt>
                <c:pt idx="8">
                  <c:v>37.5</c:v>
                </c:pt>
                <c:pt idx="9">
                  <c:v>42.5</c:v>
                </c:pt>
                <c:pt idx="10">
                  <c:v>47.5</c:v>
                </c:pt>
                <c:pt idx="11">
                  <c:v>52.5</c:v>
                </c:pt>
                <c:pt idx="12">
                  <c:v>57.5</c:v>
                </c:pt>
                <c:pt idx="13">
                  <c:v>62.5</c:v>
                </c:pt>
                <c:pt idx="14">
                  <c:v>67.5</c:v>
                </c:pt>
                <c:pt idx="15">
                  <c:v>72.5</c:v>
                </c:pt>
                <c:pt idx="16">
                  <c:v>77.5</c:v>
                </c:pt>
                <c:pt idx="17">
                  <c:v>82.5</c:v>
                </c:pt>
                <c:pt idx="18">
                  <c:v>87.5</c:v>
                </c:pt>
              </c:numCache>
            </c:numRef>
          </c:xVal>
          <c:yVal>
            <c:numRef>
              <c:f>'Ex.2 - ASDR + plots'!$J$6:$J$24</c:f>
              <c:numCache>
                <c:formatCode>0.0000</c:formatCode>
                <c:ptCount val="19"/>
                <c:pt idx="0">
                  <c:v>2.1369730810326407E-2</c:v>
                </c:pt>
                <c:pt idx="1">
                  <c:v>1.6164121479997561E-3</c:v>
                </c:pt>
                <c:pt idx="2">
                  <c:v>4.504458390065622E-4</c:v>
                </c:pt>
                <c:pt idx="3">
                  <c:v>3.6857923835203029E-4</c:v>
                </c:pt>
                <c:pt idx="4">
                  <c:v>7.7899247529371904E-4</c:v>
                </c:pt>
                <c:pt idx="5">
                  <c:v>1.0802776297456772E-3</c:v>
                </c:pt>
                <c:pt idx="6">
                  <c:v>1.025841101033071E-3</c:v>
                </c:pt>
                <c:pt idx="7">
                  <c:v>1.3177443494029866E-3</c:v>
                </c:pt>
                <c:pt idx="8">
                  <c:v>1.8161791702362012E-3</c:v>
                </c:pt>
                <c:pt idx="9">
                  <c:v>2.8791219600160659E-3</c:v>
                </c:pt>
                <c:pt idx="10">
                  <c:v>4.3047903960336939E-3</c:v>
                </c:pt>
                <c:pt idx="11">
                  <c:v>5.7147622754205648E-3</c:v>
                </c:pt>
                <c:pt idx="12">
                  <c:v>1.0818904262966288E-2</c:v>
                </c:pt>
                <c:pt idx="13">
                  <c:v>1.392402696110516E-2</c:v>
                </c:pt>
                <c:pt idx="14">
                  <c:v>2.6794460032702822E-2</c:v>
                </c:pt>
                <c:pt idx="15">
                  <c:v>3.998111535799978E-2</c:v>
                </c:pt>
                <c:pt idx="16">
                  <c:v>5.4690261944942871E-2</c:v>
                </c:pt>
                <c:pt idx="17">
                  <c:v>0.10159385003832454</c:v>
                </c:pt>
                <c:pt idx="18">
                  <c:v>0.18030200203596877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130-A646-B6BD-F22FC1D2E9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7100496"/>
        <c:axId val="1467258464"/>
      </c:scatterChart>
      <c:valAx>
        <c:axId val="1227100496"/>
        <c:scaling>
          <c:orientation val="minMax"/>
          <c:max val="9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67258464"/>
        <c:crosses val="autoZero"/>
        <c:crossBetween val="midCat"/>
        <c:majorUnit val="10"/>
        <c:minorUnit val="5"/>
      </c:valAx>
      <c:valAx>
        <c:axId val="1467258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2271004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GB" dirty="0"/>
              <a:t>Age-specific death rates </a:t>
            </a:r>
            <a:r>
              <a:rPr lang="en-GB" dirty="0" err="1"/>
              <a:t>nMx</a:t>
            </a:r>
            <a:endParaRPr lang="en-GB" dirty="0"/>
          </a:p>
          <a:p>
            <a:pPr>
              <a:defRPr/>
            </a:pPr>
            <a:r>
              <a:rPr lang="en-GB" dirty="0"/>
              <a:t>(</a:t>
            </a:r>
            <a:r>
              <a:rPr lang="en-GB" i="1" dirty="0"/>
              <a:t>log-scale</a:t>
            </a:r>
            <a:r>
              <a:rPr lang="en-GB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GB"/>
        </a:p>
      </c:txPr>
    </c:title>
    <c:autoTitleDeleted val="0"/>
    <c:plotArea>
      <c:layout>
        <c:manualLayout>
          <c:layoutTarget val="inner"/>
          <c:xMode val="edge"/>
          <c:yMode val="edge"/>
          <c:x val="0.15529396325459316"/>
          <c:y val="0.16435185185185186"/>
          <c:w val="0.80165048118985127"/>
          <c:h val="0.60966827063283768"/>
        </c:manualLayout>
      </c:layout>
      <c:scatterChart>
        <c:scatterStyle val="lineMarker"/>
        <c:varyColors val="0"/>
        <c:ser>
          <c:idx val="0"/>
          <c:order val="0"/>
          <c:tx>
            <c:strRef>
              <c:f>'Ex.2 - ASDR + plots'!$I$5</c:f>
              <c:strCache>
                <c:ptCount val="1"/>
                <c:pt idx="0">
                  <c:v>Sweden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'Ex.2 - ASDR + plots'!$C$6:$C$24</c:f>
              <c:numCache>
                <c:formatCode>0.00</c:formatCode>
                <c:ptCount val="19"/>
                <c:pt idx="0">
                  <c:v>0.5</c:v>
                </c:pt>
                <c:pt idx="1">
                  <c:v>3</c:v>
                </c:pt>
                <c:pt idx="2">
                  <c:v>7.5</c:v>
                </c:pt>
                <c:pt idx="3">
                  <c:v>12.5</c:v>
                </c:pt>
                <c:pt idx="4">
                  <c:v>17.5</c:v>
                </c:pt>
                <c:pt idx="5">
                  <c:v>22.5</c:v>
                </c:pt>
                <c:pt idx="6">
                  <c:v>27.5</c:v>
                </c:pt>
                <c:pt idx="7">
                  <c:v>32.5</c:v>
                </c:pt>
                <c:pt idx="8">
                  <c:v>37.5</c:v>
                </c:pt>
                <c:pt idx="9">
                  <c:v>42.5</c:v>
                </c:pt>
                <c:pt idx="10">
                  <c:v>47.5</c:v>
                </c:pt>
                <c:pt idx="11">
                  <c:v>52.5</c:v>
                </c:pt>
                <c:pt idx="12">
                  <c:v>57.5</c:v>
                </c:pt>
                <c:pt idx="13">
                  <c:v>62.5</c:v>
                </c:pt>
                <c:pt idx="14">
                  <c:v>67.5</c:v>
                </c:pt>
                <c:pt idx="15">
                  <c:v>72.5</c:v>
                </c:pt>
                <c:pt idx="16">
                  <c:v>77.5</c:v>
                </c:pt>
                <c:pt idx="17">
                  <c:v>82.5</c:v>
                </c:pt>
                <c:pt idx="18">
                  <c:v>87.5</c:v>
                </c:pt>
              </c:numCache>
            </c:numRef>
          </c:xVal>
          <c:yVal>
            <c:numRef>
              <c:f>'Ex.2 - ASDR + plots'!$I$6:$I$24</c:f>
              <c:numCache>
                <c:formatCode>0.0000</c:formatCode>
                <c:ptCount val="19"/>
                <c:pt idx="0">
                  <c:v>4.6712542066402133E-3</c:v>
                </c:pt>
                <c:pt idx="1">
                  <c:v>1.8278750952018278E-4</c:v>
                </c:pt>
                <c:pt idx="2">
                  <c:v>1.264418449088803E-4</c:v>
                </c:pt>
                <c:pt idx="3">
                  <c:v>1.374370080379826E-4</c:v>
                </c:pt>
                <c:pt idx="4">
                  <c:v>2.3022603667764959E-4</c:v>
                </c:pt>
                <c:pt idx="5">
                  <c:v>3.0295010725130231E-4</c:v>
                </c:pt>
                <c:pt idx="6">
                  <c:v>3.1500011250004017E-4</c:v>
                </c:pt>
                <c:pt idx="7">
                  <c:v>4.9823659832521326E-4</c:v>
                </c:pt>
                <c:pt idx="8">
                  <c:v>6.866527941888958E-4</c:v>
                </c:pt>
                <c:pt idx="9">
                  <c:v>1.1744171711469708E-3</c:v>
                </c:pt>
                <c:pt idx="10">
                  <c:v>2.0082955411466338E-3</c:v>
                </c:pt>
                <c:pt idx="11">
                  <c:v>3.0466911612929862E-3</c:v>
                </c:pt>
                <c:pt idx="12">
                  <c:v>4.6113338235642953E-3</c:v>
                </c:pt>
                <c:pt idx="13">
                  <c:v>7.5905543881735456E-3</c:v>
                </c:pt>
                <c:pt idx="14">
                  <c:v>1.2259498661344714E-2</c:v>
                </c:pt>
                <c:pt idx="15">
                  <c:v>2.025806683499717E-2</c:v>
                </c:pt>
                <c:pt idx="16">
                  <c:v>3.6637298888659547E-2</c:v>
                </c:pt>
                <c:pt idx="17">
                  <c:v>6.8153866933964607E-2</c:v>
                </c:pt>
                <c:pt idx="18">
                  <c:v>0.15729032492153625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51E-4142-B7D0-22E8D72897F9}"/>
            </c:ext>
          </c:extLst>
        </c:ser>
        <c:ser>
          <c:idx val="1"/>
          <c:order val="1"/>
          <c:tx>
            <c:strRef>
              <c:f>'Ex.2 - ASDR + plots'!$J$5</c:f>
              <c:strCache>
                <c:ptCount val="1"/>
                <c:pt idx="0">
                  <c:v>Kazakhstan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'Ex.2 - ASDR + plots'!$C$6:$C$24</c:f>
              <c:numCache>
                <c:formatCode>0.00</c:formatCode>
                <c:ptCount val="19"/>
                <c:pt idx="0">
                  <c:v>0.5</c:v>
                </c:pt>
                <c:pt idx="1">
                  <c:v>3</c:v>
                </c:pt>
                <c:pt idx="2">
                  <c:v>7.5</c:v>
                </c:pt>
                <c:pt idx="3">
                  <c:v>12.5</c:v>
                </c:pt>
                <c:pt idx="4">
                  <c:v>17.5</c:v>
                </c:pt>
                <c:pt idx="5">
                  <c:v>22.5</c:v>
                </c:pt>
                <c:pt idx="6">
                  <c:v>27.5</c:v>
                </c:pt>
                <c:pt idx="7">
                  <c:v>32.5</c:v>
                </c:pt>
                <c:pt idx="8">
                  <c:v>37.5</c:v>
                </c:pt>
                <c:pt idx="9">
                  <c:v>42.5</c:v>
                </c:pt>
                <c:pt idx="10">
                  <c:v>47.5</c:v>
                </c:pt>
                <c:pt idx="11">
                  <c:v>52.5</c:v>
                </c:pt>
                <c:pt idx="12">
                  <c:v>57.5</c:v>
                </c:pt>
                <c:pt idx="13">
                  <c:v>62.5</c:v>
                </c:pt>
                <c:pt idx="14">
                  <c:v>67.5</c:v>
                </c:pt>
                <c:pt idx="15">
                  <c:v>72.5</c:v>
                </c:pt>
                <c:pt idx="16">
                  <c:v>77.5</c:v>
                </c:pt>
                <c:pt idx="17">
                  <c:v>82.5</c:v>
                </c:pt>
                <c:pt idx="18">
                  <c:v>87.5</c:v>
                </c:pt>
              </c:numCache>
            </c:numRef>
          </c:xVal>
          <c:yVal>
            <c:numRef>
              <c:f>'Ex.2 - ASDR + plots'!$J$6:$J$24</c:f>
              <c:numCache>
                <c:formatCode>0.0000</c:formatCode>
                <c:ptCount val="19"/>
                <c:pt idx="0">
                  <c:v>2.1369730810326407E-2</c:v>
                </c:pt>
                <c:pt idx="1">
                  <c:v>1.6164121479997561E-3</c:v>
                </c:pt>
                <c:pt idx="2">
                  <c:v>4.504458390065622E-4</c:v>
                </c:pt>
                <c:pt idx="3">
                  <c:v>3.6857923835203029E-4</c:v>
                </c:pt>
                <c:pt idx="4">
                  <c:v>7.7899247529371904E-4</c:v>
                </c:pt>
                <c:pt idx="5">
                  <c:v>1.0802776297456772E-3</c:v>
                </c:pt>
                <c:pt idx="6">
                  <c:v>1.025841101033071E-3</c:v>
                </c:pt>
                <c:pt idx="7">
                  <c:v>1.3177443494029866E-3</c:v>
                </c:pt>
                <c:pt idx="8">
                  <c:v>1.8161791702362012E-3</c:v>
                </c:pt>
                <c:pt idx="9">
                  <c:v>2.8791219600160659E-3</c:v>
                </c:pt>
                <c:pt idx="10">
                  <c:v>4.3047903960336939E-3</c:v>
                </c:pt>
                <c:pt idx="11">
                  <c:v>5.7147622754205648E-3</c:v>
                </c:pt>
                <c:pt idx="12">
                  <c:v>1.0818904262966288E-2</c:v>
                </c:pt>
                <c:pt idx="13">
                  <c:v>1.392402696110516E-2</c:v>
                </c:pt>
                <c:pt idx="14">
                  <c:v>2.6794460032702822E-2</c:v>
                </c:pt>
                <c:pt idx="15">
                  <c:v>3.998111535799978E-2</c:v>
                </c:pt>
                <c:pt idx="16">
                  <c:v>5.4690261944942871E-2</c:v>
                </c:pt>
                <c:pt idx="17">
                  <c:v>0.10159385003832454</c:v>
                </c:pt>
                <c:pt idx="18">
                  <c:v>0.18030200203596877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51E-4142-B7D0-22E8D72897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7100496"/>
        <c:axId val="1467258464"/>
      </c:scatterChart>
      <c:valAx>
        <c:axId val="1227100496"/>
        <c:scaling>
          <c:orientation val="minMax"/>
          <c:max val="9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67258464"/>
        <c:crosses val="autoZero"/>
        <c:crossBetween val="midCat"/>
        <c:majorUnit val="10"/>
        <c:minorUnit val="5"/>
      </c:valAx>
      <c:valAx>
        <c:axId val="146725846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.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2271004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Relative age distributions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'Ex. 2 - Direct standardization'!$I$12</c:f>
              <c:strCache>
                <c:ptCount val="1"/>
                <c:pt idx="0">
                  <c:v>Kazakhstan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'Ex. 2 - Direct standardization'!$B$13:$B$31</c:f>
              <c:strCache>
                <c:ptCount val="19"/>
                <c:pt idx="0">
                  <c:v>0-1</c:v>
                </c:pt>
                <c:pt idx="1">
                  <c:v>1-4</c:v>
                </c:pt>
                <c:pt idx="2">
                  <c:v>5-9</c:v>
                </c:pt>
                <c:pt idx="3">
                  <c:v>10-14</c:v>
                </c:pt>
                <c:pt idx="4">
                  <c:v>15-19</c:v>
                </c:pt>
                <c:pt idx="5">
                  <c:v>20-24</c:v>
                </c:pt>
                <c:pt idx="6">
                  <c:v>25-29</c:v>
                </c:pt>
                <c:pt idx="7">
                  <c:v>30-34</c:v>
                </c:pt>
                <c:pt idx="8">
                  <c:v>35-39</c:v>
                </c:pt>
                <c:pt idx="9">
                  <c:v>40-44</c:v>
                </c:pt>
                <c:pt idx="10">
                  <c:v>45-49</c:v>
                </c:pt>
                <c:pt idx="11">
                  <c:v>50-54</c:v>
                </c:pt>
                <c:pt idx="12">
                  <c:v>55-59</c:v>
                </c:pt>
                <c:pt idx="13">
                  <c:v>60-64</c:v>
                </c:pt>
                <c:pt idx="14">
                  <c:v>65-69</c:v>
                </c:pt>
                <c:pt idx="15">
                  <c:v>70-74</c:v>
                </c:pt>
                <c:pt idx="16">
                  <c:v>75-79</c:v>
                </c:pt>
                <c:pt idx="17">
                  <c:v>80-84</c:v>
                </c:pt>
                <c:pt idx="18">
                  <c:v>85+</c:v>
                </c:pt>
              </c:strCache>
            </c:strRef>
          </c:cat>
          <c:val>
            <c:numRef>
              <c:f>'Ex. 2 - Direct standardization'!$M$13:$M$31</c:f>
              <c:numCache>
                <c:formatCode>0.0000</c:formatCode>
                <c:ptCount val="19"/>
                <c:pt idx="0">
                  <c:v>2.0011587725288143E-2</c:v>
                </c:pt>
                <c:pt idx="1">
                  <c:v>8.6765162331615867E-2</c:v>
                </c:pt>
                <c:pt idx="2">
                  <c:v>0.10106255302418937</c:v>
                </c:pt>
                <c:pt idx="3">
                  <c:v>9.2944362824554025E-2</c:v>
                </c:pt>
                <c:pt idx="4">
                  <c:v>8.2787974516200971E-2</c:v>
                </c:pt>
                <c:pt idx="5">
                  <c:v>7.1617200414766991E-2</c:v>
                </c:pt>
                <c:pt idx="6">
                  <c:v>8.427046762449332E-2</c:v>
                </c:pt>
                <c:pt idx="7">
                  <c:v>8.4184824218345847E-2</c:v>
                </c:pt>
                <c:pt idx="8">
                  <c:v>7.0448886405804892E-2</c:v>
                </c:pt>
                <c:pt idx="9">
                  <c:v>5.6098845136029321E-2</c:v>
                </c:pt>
                <c:pt idx="10">
                  <c:v>3.2739807285092529E-2</c:v>
                </c:pt>
                <c:pt idx="11">
                  <c:v>5.7893563064585471E-2</c:v>
                </c:pt>
                <c:pt idx="12">
                  <c:v>3.4703282958916455E-2</c:v>
                </c:pt>
                <c:pt idx="13">
                  <c:v>4.3030581018662216E-2</c:v>
                </c:pt>
                <c:pt idx="14">
                  <c:v>2.9457538114189677E-2</c:v>
                </c:pt>
                <c:pt idx="15">
                  <c:v>1.7775087770121604E-2</c:v>
                </c:pt>
                <c:pt idx="16">
                  <c:v>1.7234097341490725E-2</c:v>
                </c:pt>
                <c:pt idx="17">
                  <c:v>1.0198577744669991E-2</c:v>
                </c:pt>
                <c:pt idx="18">
                  <c:v>6.775600480982566E-3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0A-814B-A8B1-B2E6F2A25469}"/>
            </c:ext>
          </c:extLst>
        </c:ser>
        <c:ser>
          <c:idx val="1"/>
          <c:order val="1"/>
          <c:tx>
            <c:strRef>
              <c:f>'Ex. 2 - Direct standardization'!$H$12</c:f>
              <c:strCache>
                <c:ptCount val="1"/>
                <c:pt idx="0">
                  <c:v>Sweden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chemeClr val="bg1"/>
              </a:solidFill>
            </a:ln>
            <a:effectLst/>
          </c:spPr>
          <c:invertIfNegative val="0"/>
          <c:val>
            <c:numRef>
              <c:f>'Ex. 2 - Direct standardization'!$L$13:$L$31</c:f>
              <c:numCache>
                <c:formatCode>0.0000</c:formatCode>
                <c:ptCount val="19"/>
                <c:pt idx="0">
                  <c:v>-1.3619295906549561E-2</c:v>
                </c:pt>
                <c:pt idx="1">
                  <c:v>-5.2394624155364E-2</c:v>
                </c:pt>
                <c:pt idx="2">
                  <c:v>-5.5905537127271906E-2</c:v>
                </c:pt>
                <c:pt idx="3">
                  <c:v>-5.4751270616666084E-2</c:v>
                </c:pt>
                <c:pt idx="4">
                  <c:v>-6.0417027232435118E-2</c:v>
                </c:pt>
                <c:pt idx="5">
                  <c:v>-6.548353209200658E-2</c:v>
                </c:pt>
                <c:pt idx="6">
                  <c:v>-7.0941329194209327E-2</c:v>
                </c:pt>
                <c:pt idx="7">
                  <c:v>-6.4073192627744038E-2</c:v>
                </c:pt>
                <c:pt idx="8">
                  <c:v>-6.5420368950276475E-2</c:v>
                </c:pt>
                <c:pt idx="9">
                  <c:v>-7.0286211121319067E-2</c:v>
                </c:pt>
                <c:pt idx="10">
                  <c:v>-7.3007470808709396E-2</c:v>
                </c:pt>
                <c:pt idx="11">
                  <c:v>-5.523468527539472E-2</c:v>
                </c:pt>
                <c:pt idx="12">
                  <c:v>-4.8064414547224023E-2</c:v>
                </c:pt>
                <c:pt idx="13">
                  <c:v>-4.9266794497920291E-2</c:v>
                </c:pt>
                <c:pt idx="14">
                  <c:v>-5.1186999611672092E-2</c:v>
                </c:pt>
                <c:pt idx="15">
                  <c:v>-5.0753522599293256E-2</c:v>
                </c:pt>
                <c:pt idx="16">
                  <c:v>-4.1980002594933404E-2</c:v>
                </c:pt>
                <c:pt idx="17">
                  <c:v>-3.2075702735556905E-2</c:v>
                </c:pt>
                <c:pt idx="18">
                  <c:v>-2.5138018305453761E-2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0A-814B-A8B1-B2E6F2A254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466263168"/>
        <c:axId val="1523962784"/>
      </c:barChart>
      <c:catAx>
        <c:axId val="1466263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3962784"/>
        <c:crosses val="autoZero"/>
        <c:auto val="1"/>
        <c:lblAlgn val="ctr"/>
        <c:lblOffset val="100"/>
        <c:tickLblSkip val="1"/>
        <c:noMultiLvlLbl val="0"/>
      </c:catAx>
      <c:valAx>
        <c:axId val="1523962784"/>
        <c:scaling>
          <c:orientation val="minMax"/>
          <c:max val="0.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00;[Red]#,##0.00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6263168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9B8F4-58FF-42FA-8638-A4B0B3080BAC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C75A9-AA76-4212-B4F8-B8667CC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596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ECE98-3B20-4F4A-9B9C-E43A6F42C307}" type="datetimeFigureOut">
              <a:rPr lang="en-US" smtClean="0"/>
              <a:t>10/7/25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7398D-A3C2-2D4A-BB3F-7B427B5B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124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ECF8B-020E-4F90-821C-87BB73EFB1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2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D1957-F24B-48E9-B7C5-EAC21572A71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33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 baseline="0">
                <a:latin typeface="Corbel" panose="020B0503020204020204" pitchFamily="34" charset="0"/>
              </a:defRPr>
            </a:lvl1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86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Slide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 baseline="0">
                <a:latin typeface="Corbel" panose="020B0503020204020204" pitchFamily="34" charset="0"/>
              </a:defRPr>
            </a:lvl1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91919"/>
            <a:ext cx="5111750" cy="4807281"/>
          </a:xfrm>
          <a:prstGeom prst="rect">
            <a:avLst/>
          </a:prstGeom>
        </p:spPr>
        <p:txBody>
          <a:bodyPr/>
          <a:lstStyle>
            <a:lvl1pPr>
              <a:defRPr sz="2000" baseline="0">
                <a:latin typeface="Corbel" panose="020B0503020204020204" pitchFamily="34" charset="0"/>
              </a:defRPr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marL="257244" marR="0" lvl="0" indent="-257244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1" y="1491919"/>
            <a:ext cx="3008313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latin typeface="Corbel" panose="020B0503020204020204" pitchFamily="34" charset="0"/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697132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72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Slide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91919"/>
            <a:ext cx="5111750" cy="4807281"/>
          </a:xfrm>
          <a:prstGeom prst="rect">
            <a:avLst/>
          </a:prstGeom>
        </p:spPr>
        <p:txBody>
          <a:bodyPr/>
          <a:lstStyle>
            <a:lvl1pPr>
              <a:defRPr sz="2000" baseline="0">
                <a:latin typeface="Corbel" panose="020B0503020204020204" pitchFamily="34" charset="0"/>
              </a:defRPr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marL="257244" marR="0" lvl="0" indent="-257244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1" y="1491919"/>
            <a:ext cx="3008313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latin typeface="Corbel" panose="020B0503020204020204" pitchFamily="34" charset="0"/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9132"/>
            <a:ext cx="6697133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0D0D-4FC2-458D-8C10-3F61A9FB8AA5}" type="datetimeFigureOut">
              <a:rPr lang="en-US" smtClean="0"/>
              <a:pPr/>
              <a:t>10/7/25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52E2-6965-4E74-AA20-2B9101FF9B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2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9D917-DD86-4D68-9996-9AB9E59BA9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5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22473-E417-4BA1-9E20-362F804ED9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1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64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8" r:id="rId2"/>
    <p:sldLayoutId id="2147483650" r:id="rId3"/>
    <p:sldLayoutId id="2147483663" r:id="rId4"/>
    <p:sldLayoutId id="2147483656" r:id="rId5"/>
    <p:sldLayoutId id="2147483665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defTabSz="342991" rtl="0" eaLnBrk="1" latinLnBrk="0" hangingPunct="1">
        <a:spcBef>
          <a:spcPct val="0"/>
        </a:spcBef>
        <a:buNone/>
        <a:defRPr sz="3301" kern="1200" baseline="0">
          <a:solidFill>
            <a:schemeClr val="bg2"/>
          </a:solidFill>
          <a:latin typeface="Merriweather" charset="0"/>
          <a:ea typeface="+mj-ea"/>
          <a:cs typeface="+mj-cs"/>
        </a:defRPr>
      </a:lvl1pPr>
    </p:titleStyle>
    <p:bodyStyle>
      <a:lvl1pPr marL="257244" indent="-257244" algn="l" defTabSz="342991" rtl="0" eaLnBrk="1" latinLnBrk="0" hangingPunct="1">
        <a:spcBef>
          <a:spcPct val="20000"/>
        </a:spcBef>
        <a:buFont typeface="Arial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557361" indent="-214370" algn="l" defTabSz="342991" rtl="0" eaLnBrk="1" latinLnBrk="0" hangingPunct="1">
        <a:spcBef>
          <a:spcPct val="20000"/>
        </a:spcBef>
        <a:buFont typeface="Arial"/>
        <a:buChar char="–"/>
        <a:defRPr sz="2101" kern="1200">
          <a:solidFill>
            <a:schemeClr val="tx1"/>
          </a:solidFill>
          <a:latin typeface="+mn-lt"/>
          <a:ea typeface="+mn-ea"/>
          <a:cs typeface="+mn-cs"/>
        </a:defRPr>
      </a:lvl2pPr>
      <a:lvl3pPr marL="857479" indent="-171496" algn="l" defTabSz="3429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470" indent="-171496" algn="l" defTabSz="342991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461" indent="-171496" algn="l" defTabSz="342991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3175" y="2795071"/>
            <a:ext cx="747106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2057 Demographic Methods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2:</a:t>
            </a:r>
          </a:p>
          <a:p>
            <a:pPr algn="ctr"/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Mortality and Standardisation</a:t>
            </a:r>
          </a:p>
          <a:p>
            <a:pPr algn="ctr"/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09/10/2025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Julio E Romero Prieto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685" y="5256476"/>
            <a:ext cx="1872928" cy="116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94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B36E-0F15-9EE9-9AF1-B42ECC000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78924"/>
            <a:ext cx="6705600" cy="623236"/>
          </a:xfrm>
        </p:spPr>
        <p:txBody>
          <a:bodyPr>
            <a:noAutofit/>
          </a:bodyPr>
          <a:lstStyle/>
          <a:p>
            <a:r>
              <a:rPr lang="en-GB" sz="2500" dirty="0"/>
              <a:t>1. Age-specific mortality rates and (direct) age-standardisation</a:t>
            </a:r>
            <a:endParaRPr lang="en-US" sz="25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3BE67C-A760-E41E-58F4-B4F740048C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842203"/>
              </p:ext>
            </p:extLst>
          </p:nvPr>
        </p:nvGraphicFramePr>
        <p:xfrm>
          <a:off x="457199" y="1177447"/>
          <a:ext cx="8311023" cy="5523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3620">
                  <a:extLst>
                    <a:ext uri="{9D8B030D-6E8A-4147-A177-3AD203B41FA5}">
                      <a16:colId xmlns:a16="http://schemas.microsoft.com/office/drawing/2014/main" val="4001131795"/>
                    </a:ext>
                  </a:extLst>
                </a:gridCol>
                <a:gridCol w="808952">
                  <a:extLst>
                    <a:ext uri="{9D8B030D-6E8A-4147-A177-3AD203B41FA5}">
                      <a16:colId xmlns:a16="http://schemas.microsoft.com/office/drawing/2014/main" val="3060651104"/>
                    </a:ext>
                  </a:extLst>
                </a:gridCol>
                <a:gridCol w="744750">
                  <a:extLst>
                    <a:ext uri="{9D8B030D-6E8A-4147-A177-3AD203B41FA5}">
                      <a16:colId xmlns:a16="http://schemas.microsoft.com/office/drawing/2014/main" val="2316058612"/>
                    </a:ext>
                  </a:extLst>
                </a:gridCol>
                <a:gridCol w="808952">
                  <a:extLst>
                    <a:ext uri="{9D8B030D-6E8A-4147-A177-3AD203B41FA5}">
                      <a16:colId xmlns:a16="http://schemas.microsoft.com/office/drawing/2014/main" val="1176439190"/>
                    </a:ext>
                  </a:extLst>
                </a:gridCol>
                <a:gridCol w="744750">
                  <a:extLst>
                    <a:ext uri="{9D8B030D-6E8A-4147-A177-3AD203B41FA5}">
                      <a16:colId xmlns:a16="http://schemas.microsoft.com/office/drawing/2014/main" val="2821137497"/>
                    </a:ext>
                  </a:extLst>
                </a:gridCol>
                <a:gridCol w="221499">
                  <a:extLst>
                    <a:ext uri="{9D8B030D-6E8A-4147-A177-3AD203B41FA5}">
                      <a16:colId xmlns:a16="http://schemas.microsoft.com/office/drawing/2014/main" val="229495996"/>
                    </a:ext>
                  </a:extLst>
                </a:gridCol>
                <a:gridCol w="744750">
                  <a:extLst>
                    <a:ext uri="{9D8B030D-6E8A-4147-A177-3AD203B41FA5}">
                      <a16:colId xmlns:a16="http://schemas.microsoft.com/office/drawing/2014/main" val="1134263196"/>
                    </a:ext>
                  </a:extLst>
                </a:gridCol>
                <a:gridCol w="968021">
                  <a:extLst>
                    <a:ext uri="{9D8B030D-6E8A-4147-A177-3AD203B41FA5}">
                      <a16:colId xmlns:a16="http://schemas.microsoft.com/office/drawing/2014/main" val="971071168"/>
                    </a:ext>
                  </a:extLst>
                </a:gridCol>
                <a:gridCol w="275573">
                  <a:extLst>
                    <a:ext uri="{9D8B030D-6E8A-4147-A177-3AD203B41FA5}">
                      <a16:colId xmlns:a16="http://schemas.microsoft.com/office/drawing/2014/main" val="3369727663"/>
                    </a:ext>
                  </a:extLst>
                </a:gridCol>
                <a:gridCol w="801666">
                  <a:extLst>
                    <a:ext uri="{9D8B030D-6E8A-4147-A177-3AD203B41FA5}">
                      <a16:colId xmlns:a16="http://schemas.microsoft.com/office/drawing/2014/main" val="2666063044"/>
                    </a:ext>
                  </a:extLst>
                </a:gridCol>
                <a:gridCol w="933740">
                  <a:extLst>
                    <a:ext uri="{9D8B030D-6E8A-4147-A177-3AD203B41FA5}">
                      <a16:colId xmlns:a16="http://schemas.microsoft.com/office/drawing/2014/main" val="636748713"/>
                    </a:ext>
                  </a:extLst>
                </a:gridCol>
                <a:gridCol w="744750">
                  <a:extLst>
                    <a:ext uri="{9D8B030D-6E8A-4147-A177-3AD203B41FA5}">
                      <a16:colId xmlns:a16="http://schemas.microsoft.com/office/drawing/2014/main" val="2646731902"/>
                    </a:ext>
                  </a:extLst>
                </a:gridCol>
              </a:tblGrid>
              <a:tr h="30500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Sweden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Kazakhstan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baseline="-25000">
                          <a:effectLst/>
                        </a:rPr>
                        <a:t>n</a:t>
                      </a:r>
                      <a:r>
                        <a:rPr lang="en-GB" sz="1200" u="none" strike="noStrike">
                          <a:effectLst/>
                        </a:rPr>
                        <a:t>m</a:t>
                      </a:r>
                      <a:r>
                        <a:rPr lang="en-GB" sz="1200" u="none" strike="noStrike" baseline="-25000">
                          <a:effectLst/>
                        </a:rPr>
                        <a:t>x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Age distributions 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956271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Age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Pop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Deaths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Pop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Deaths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Sweden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Kazakhstan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Sweden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Kazakhstan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534850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0-1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59,727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279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174,078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3,720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0.0047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0.0214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0.0136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0.0200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0.0168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0478531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1-4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229,775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  42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754,758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1,220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0.0002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0.0016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0.0696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9252433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5-9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245,172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  31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879,129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396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0.0005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0206102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10-14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240,110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  33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808,510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298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0.0004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2914279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15-19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264,957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  61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720,161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561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0.0008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0409772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20-24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287,176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  87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622,988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673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0.0011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0285731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25-29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311,111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  98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733,057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752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0.0010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6512172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30-34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280,991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140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732,312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965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0.0013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7667692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35-39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286,899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197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612,825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1,113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0.0018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9497168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40-44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308,238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362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487,996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1,405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0.0012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0.0029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344500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45-49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320,172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643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284,799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1,226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0.0020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0.0043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3483186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50-54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242,230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738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503,608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2,878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0.0030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0.0057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3994999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55-59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210,785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972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301,879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3,266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0.0046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0.0108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5816245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60-64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216,058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1,640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374,317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5,212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0.0076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0.0139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8202614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65-69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224,479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2,752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256,247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6,866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0.0123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0.0268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2018836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70-74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222,578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4,509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154,623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6,182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0.0203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0.0400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5489995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75-79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184,102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6,745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149,917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8,199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0.0366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0.0547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8611717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80-84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140,667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9,587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88,716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9,013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0.0682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0.1016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0461376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85+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110,242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17,340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58,940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10,627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0.1573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0.1803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401087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Total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  4,385,469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     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  8,698,860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84541720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2279715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CB61A3DA-5D62-9400-F6A4-309918779914}"/>
              </a:ext>
            </a:extLst>
          </p:cNvPr>
          <p:cNvGrpSpPr/>
          <p:nvPr/>
        </p:nvGrpSpPr>
        <p:grpSpPr>
          <a:xfrm>
            <a:off x="1102290" y="2129425"/>
            <a:ext cx="5574082" cy="538618"/>
            <a:chOff x="1102290" y="2129425"/>
            <a:chExt cx="5574082" cy="538618"/>
          </a:xfrm>
        </p:grpSpPr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41F689C7-EEEE-1D25-9040-5DC44620F056}"/>
                </a:ext>
              </a:extLst>
            </p:cNvPr>
            <p:cNvCxnSpPr>
              <a:cxnSpLocks/>
            </p:cNvCxnSpPr>
            <p:nvPr/>
          </p:nvCxnSpPr>
          <p:spPr>
            <a:xfrm>
              <a:off x="1102290" y="2129425"/>
              <a:ext cx="5574082" cy="538618"/>
            </a:xfrm>
            <a:prstGeom prst="bentConnector3">
              <a:avLst>
                <a:gd name="adj1" fmla="val -2584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53CF473-B486-EC44-6B7F-D36E383EF8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6372" y="2229632"/>
              <a:ext cx="0" cy="43841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2A09D5-9A71-8D20-4D51-02AE8E9C12F4}"/>
              </a:ext>
            </a:extLst>
          </p:cNvPr>
          <p:cNvGrpSpPr/>
          <p:nvPr/>
        </p:nvGrpSpPr>
        <p:grpSpPr>
          <a:xfrm>
            <a:off x="1102290" y="2229632"/>
            <a:ext cx="5736921" cy="4359058"/>
            <a:chOff x="1102290" y="2229632"/>
            <a:chExt cx="5736921" cy="4359058"/>
          </a:xfrm>
        </p:grpSpPr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0A83C811-AEC0-8D87-5C03-5AAF9446308F}"/>
                </a:ext>
              </a:extLst>
            </p:cNvPr>
            <p:cNvCxnSpPr>
              <a:cxnSpLocks/>
            </p:cNvCxnSpPr>
            <p:nvPr/>
          </p:nvCxnSpPr>
          <p:spPr>
            <a:xfrm>
              <a:off x="1102290" y="6400800"/>
              <a:ext cx="5736921" cy="187890"/>
            </a:xfrm>
            <a:prstGeom prst="bentConnector3">
              <a:avLst>
                <a:gd name="adj1" fmla="val -1528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67DDF67-D358-F19A-CF8B-66F5191E31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9211" y="2229632"/>
              <a:ext cx="0" cy="435905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B24D6D1-35AC-FE58-56C2-5DA6F04B9397}"/>
              </a:ext>
            </a:extLst>
          </p:cNvPr>
          <p:cNvGrpSpPr/>
          <p:nvPr/>
        </p:nvGrpSpPr>
        <p:grpSpPr>
          <a:xfrm>
            <a:off x="2632553" y="2229632"/>
            <a:ext cx="4995798" cy="4584528"/>
            <a:chOff x="2632553" y="2229632"/>
            <a:chExt cx="4995798" cy="4584528"/>
          </a:xfrm>
        </p:grpSpPr>
        <p:cxnSp>
          <p:nvCxnSpPr>
            <p:cNvPr id="51" name="Elbow Connector 50">
              <a:extLst>
                <a:ext uri="{FF2B5EF4-FFF2-40B4-BE49-F238E27FC236}">
                  <a16:creationId xmlns:a16="http://schemas.microsoft.com/office/drawing/2014/main" id="{18D308FF-6A91-2347-CB61-50FB63C16B43}"/>
                </a:ext>
              </a:extLst>
            </p:cNvPr>
            <p:cNvCxnSpPr>
              <a:cxnSpLocks/>
            </p:cNvCxnSpPr>
            <p:nvPr/>
          </p:nvCxnSpPr>
          <p:spPr>
            <a:xfrm>
              <a:off x="2632553" y="6400800"/>
              <a:ext cx="4995798" cy="413360"/>
            </a:xfrm>
            <a:prstGeom prst="bentConnector3">
              <a:avLst>
                <a:gd name="adj1" fmla="val -2904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8146F6C-DB05-7C1B-669E-6F974B46B0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8351" y="2229632"/>
              <a:ext cx="0" cy="458452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E4DAA05-711F-C0EF-D49A-1E709C31B6D0}"/>
              </a:ext>
            </a:extLst>
          </p:cNvPr>
          <p:cNvGrpSpPr/>
          <p:nvPr/>
        </p:nvGrpSpPr>
        <p:grpSpPr>
          <a:xfrm>
            <a:off x="2713973" y="2116897"/>
            <a:ext cx="4753626" cy="1027134"/>
            <a:chOff x="2713973" y="2116897"/>
            <a:chExt cx="4753626" cy="1027134"/>
          </a:xfrm>
        </p:grpSpPr>
        <p:cxnSp>
          <p:nvCxnSpPr>
            <p:cNvPr id="48" name="Elbow Connector 47">
              <a:extLst>
                <a:ext uri="{FF2B5EF4-FFF2-40B4-BE49-F238E27FC236}">
                  <a16:creationId xmlns:a16="http://schemas.microsoft.com/office/drawing/2014/main" id="{E6B8B238-11E8-46C0-527A-659699763DD8}"/>
                </a:ext>
              </a:extLst>
            </p:cNvPr>
            <p:cNvCxnSpPr>
              <a:cxnSpLocks/>
            </p:cNvCxnSpPr>
            <p:nvPr/>
          </p:nvCxnSpPr>
          <p:spPr>
            <a:xfrm>
              <a:off x="2713973" y="2116897"/>
              <a:ext cx="4751538" cy="1014609"/>
            </a:xfrm>
            <a:prstGeom prst="bentConnector3">
              <a:avLst>
                <a:gd name="adj1" fmla="val -2724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0B73DBB-92FF-65FD-BE0E-EE13ECB57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65511" y="2229632"/>
              <a:ext cx="2088" cy="9143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047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B36E-0F15-9EE9-9AF1-B42ECC000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78924"/>
            <a:ext cx="6705600" cy="623236"/>
          </a:xfrm>
        </p:spPr>
        <p:txBody>
          <a:bodyPr>
            <a:noAutofit/>
          </a:bodyPr>
          <a:lstStyle/>
          <a:p>
            <a:r>
              <a:rPr lang="en-GB" sz="2500" dirty="0"/>
              <a:t>1. Age-specific mortality rates and (direct) age-standardisation</a:t>
            </a:r>
            <a:endParaRPr lang="en-US" sz="25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3BE67C-A760-E41E-58F4-B4F740048C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188975"/>
              </p:ext>
            </p:extLst>
          </p:nvPr>
        </p:nvGraphicFramePr>
        <p:xfrm>
          <a:off x="457199" y="1177447"/>
          <a:ext cx="8311023" cy="55401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3620">
                  <a:extLst>
                    <a:ext uri="{9D8B030D-6E8A-4147-A177-3AD203B41FA5}">
                      <a16:colId xmlns:a16="http://schemas.microsoft.com/office/drawing/2014/main" val="4001131795"/>
                    </a:ext>
                  </a:extLst>
                </a:gridCol>
                <a:gridCol w="808952">
                  <a:extLst>
                    <a:ext uri="{9D8B030D-6E8A-4147-A177-3AD203B41FA5}">
                      <a16:colId xmlns:a16="http://schemas.microsoft.com/office/drawing/2014/main" val="3060651104"/>
                    </a:ext>
                  </a:extLst>
                </a:gridCol>
                <a:gridCol w="744750">
                  <a:extLst>
                    <a:ext uri="{9D8B030D-6E8A-4147-A177-3AD203B41FA5}">
                      <a16:colId xmlns:a16="http://schemas.microsoft.com/office/drawing/2014/main" val="2316058612"/>
                    </a:ext>
                  </a:extLst>
                </a:gridCol>
                <a:gridCol w="808952">
                  <a:extLst>
                    <a:ext uri="{9D8B030D-6E8A-4147-A177-3AD203B41FA5}">
                      <a16:colId xmlns:a16="http://schemas.microsoft.com/office/drawing/2014/main" val="1176439190"/>
                    </a:ext>
                  </a:extLst>
                </a:gridCol>
                <a:gridCol w="744750">
                  <a:extLst>
                    <a:ext uri="{9D8B030D-6E8A-4147-A177-3AD203B41FA5}">
                      <a16:colId xmlns:a16="http://schemas.microsoft.com/office/drawing/2014/main" val="2821137497"/>
                    </a:ext>
                  </a:extLst>
                </a:gridCol>
                <a:gridCol w="221499">
                  <a:extLst>
                    <a:ext uri="{9D8B030D-6E8A-4147-A177-3AD203B41FA5}">
                      <a16:colId xmlns:a16="http://schemas.microsoft.com/office/drawing/2014/main" val="229495996"/>
                    </a:ext>
                  </a:extLst>
                </a:gridCol>
                <a:gridCol w="744750">
                  <a:extLst>
                    <a:ext uri="{9D8B030D-6E8A-4147-A177-3AD203B41FA5}">
                      <a16:colId xmlns:a16="http://schemas.microsoft.com/office/drawing/2014/main" val="1134263196"/>
                    </a:ext>
                  </a:extLst>
                </a:gridCol>
                <a:gridCol w="968021">
                  <a:extLst>
                    <a:ext uri="{9D8B030D-6E8A-4147-A177-3AD203B41FA5}">
                      <a16:colId xmlns:a16="http://schemas.microsoft.com/office/drawing/2014/main" val="971071168"/>
                    </a:ext>
                  </a:extLst>
                </a:gridCol>
                <a:gridCol w="275573">
                  <a:extLst>
                    <a:ext uri="{9D8B030D-6E8A-4147-A177-3AD203B41FA5}">
                      <a16:colId xmlns:a16="http://schemas.microsoft.com/office/drawing/2014/main" val="3369727663"/>
                    </a:ext>
                  </a:extLst>
                </a:gridCol>
                <a:gridCol w="801666">
                  <a:extLst>
                    <a:ext uri="{9D8B030D-6E8A-4147-A177-3AD203B41FA5}">
                      <a16:colId xmlns:a16="http://schemas.microsoft.com/office/drawing/2014/main" val="2666063044"/>
                    </a:ext>
                  </a:extLst>
                </a:gridCol>
                <a:gridCol w="933740">
                  <a:extLst>
                    <a:ext uri="{9D8B030D-6E8A-4147-A177-3AD203B41FA5}">
                      <a16:colId xmlns:a16="http://schemas.microsoft.com/office/drawing/2014/main" val="636748713"/>
                    </a:ext>
                  </a:extLst>
                </a:gridCol>
                <a:gridCol w="744750">
                  <a:extLst>
                    <a:ext uri="{9D8B030D-6E8A-4147-A177-3AD203B41FA5}">
                      <a16:colId xmlns:a16="http://schemas.microsoft.com/office/drawing/2014/main" val="2646731902"/>
                    </a:ext>
                  </a:extLst>
                </a:gridCol>
              </a:tblGrid>
              <a:tr h="30500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Sweden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Kazakhstan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baseline="-25000">
                          <a:effectLst/>
                        </a:rPr>
                        <a:t>n</a:t>
                      </a:r>
                      <a:r>
                        <a:rPr lang="en-GB" sz="1200" u="none" strike="noStrike">
                          <a:effectLst/>
                        </a:rPr>
                        <a:t>m</a:t>
                      </a:r>
                      <a:r>
                        <a:rPr lang="en-GB" sz="1200" u="none" strike="noStrike" baseline="-25000">
                          <a:effectLst/>
                        </a:rPr>
                        <a:t>x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Age distributions 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956271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Age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Pop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Deaths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Pop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Deaths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Sweden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Kazakhstan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Sweden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Kazakhstan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534850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0-1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59,727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279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174,078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3,720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0.0047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0.0214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0.0136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0.0200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0.0168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0478531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1-4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229,775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  42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754,758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1,220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0.0002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0.0016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0.0696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9252433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5-9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245,172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  31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879,129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396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0.0005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0206102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10-14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240,110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  33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808,510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298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0.0004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0.0929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2914279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15-19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264,957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  61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720,161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561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0.0008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0409772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20-24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287,176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  87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622,988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673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0.0011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0.0686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0285731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25-29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311,111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  98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733,057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752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0.0010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6512172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30-34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280,991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140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732,312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965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0.0013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7667692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35-39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286,899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197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612,825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1,113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0.0018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9497168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40-44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308,238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362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487,996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1,405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0.0012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0.0029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344500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45-49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320,172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643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284,799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1,226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0.0020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0.0043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3483186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50-54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242,230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738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503,608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2,878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0.0030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0.0057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3994999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55-59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210,785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972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301,879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3,266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0.0046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0.0108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5816245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60-64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216,058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1,640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374,317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5,212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0.0076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0.0139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8202614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65-69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224,479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2,752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256,247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6,866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0.0123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0.0268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2018836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70-74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222,578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4,509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154,623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6,182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0.0203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0.0400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0.0343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5489995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75-79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184,102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6,745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149,917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8,199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0.0366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0.0547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0.0296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8611717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80-84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140,667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9,587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88,716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9,013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0.0682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0.1016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0461376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85+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110,242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17,340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58,940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10,627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0.1573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0.1803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0.0251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0.0068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0.0160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401087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Total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  4,385,469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     46,256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  8,698,860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     64,572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84541720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CDR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10.55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7.42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2279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88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B36E-0F15-9EE9-9AF1-B42ECC000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78924"/>
            <a:ext cx="6705600" cy="623236"/>
          </a:xfrm>
        </p:spPr>
        <p:txBody>
          <a:bodyPr>
            <a:noAutofit/>
          </a:bodyPr>
          <a:lstStyle/>
          <a:p>
            <a:r>
              <a:rPr lang="en-GB" sz="2500" dirty="0"/>
              <a:t>1. Age-specific mortality rates and (direct) age-standardisation</a:t>
            </a:r>
            <a:endParaRPr lang="en-US" sz="25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3BE67C-A760-E41E-58F4-B4F740048C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7426302"/>
              </p:ext>
            </p:extLst>
          </p:nvPr>
        </p:nvGraphicFramePr>
        <p:xfrm>
          <a:off x="457199" y="1177447"/>
          <a:ext cx="8311023" cy="55401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3620">
                  <a:extLst>
                    <a:ext uri="{9D8B030D-6E8A-4147-A177-3AD203B41FA5}">
                      <a16:colId xmlns:a16="http://schemas.microsoft.com/office/drawing/2014/main" val="4001131795"/>
                    </a:ext>
                  </a:extLst>
                </a:gridCol>
                <a:gridCol w="808952">
                  <a:extLst>
                    <a:ext uri="{9D8B030D-6E8A-4147-A177-3AD203B41FA5}">
                      <a16:colId xmlns:a16="http://schemas.microsoft.com/office/drawing/2014/main" val="3060651104"/>
                    </a:ext>
                  </a:extLst>
                </a:gridCol>
                <a:gridCol w="744750">
                  <a:extLst>
                    <a:ext uri="{9D8B030D-6E8A-4147-A177-3AD203B41FA5}">
                      <a16:colId xmlns:a16="http://schemas.microsoft.com/office/drawing/2014/main" val="2316058612"/>
                    </a:ext>
                  </a:extLst>
                </a:gridCol>
                <a:gridCol w="808952">
                  <a:extLst>
                    <a:ext uri="{9D8B030D-6E8A-4147-A177-3AD203B41FA5}">
                      <a16:colId xmlns:a16="http://schemas.microsoft.com/office/drawing/2014/main" val="1176439190"/>
                    </a:ext>
                  </a:extLst>
                </a:gridCol>
                <a:gridCol w="744750">
                  <a:extLst>
                    <a:ext uri="{9D8B030D-6E8A-4147-A177-3AD203B41FA5}">
                      <a16:colId xmlns:a16="http://schemas.microsoft.com/office/drawing/2014/main" val="2821137497"/>
                    </a:ext>
                  </a:extLst>
                </a:gridCol>
                <a:gridCol w="221499">
                  <a:extLst>
                    <a:ext uri="{9D8B030D-6E8A-4147-A177-3AD203B41FA5}">
                      <a16:colId xmlns:a16="http://schemas.microsoft.com/office/drawing/2014/main" val="229495996"/>
                    </a:ext>
                  </a:extLst>
                </a:gridCol>
                <a:gridCol w="744750">
                  <a:extLst>
                    <a:ext uri="{9D8B030D-6E8A-4147-A177-3AD203B41FA5}">
                      <a16:colId xmlns:a16="http://schemas.microsoft.com/office/drawing/2014/main" val="1134263196"/>
                    </a:ext>
                  </a:extLst>
                </a:gridCol>
                <a:gridCol w="968021">
                  <a:extLst>
                    <a:ext uri="{9D8B030D-6E8A-4147-A177-3AD203B41FA5}">
                      <a16:colId xmlns:a16="http://schemas.microsoft.com/office/drawing/2014/main" val="971071168"/>
                    </a:ext>
                  </a:extLst>
                </a:gridCol>
                <a:gridCol w="275573">
                  <a:extLst>
                    <a:ext uri="{9D8B030D-6E8A-4147-A177-3AD203B41FA5}">
                      <a16:colId xmlns:a16="http://schemas.microsoft.com/office/drawing/2014/main" val="3369727663"/>
                    </a:ext>
                  </a:extLst>
                </a:gridCol>
                <a:gridCol w="801666">
                  <a:extLst>
                    <a:ext uri="{9D8B030D-6E8A-4147-A177-3AD203B41FA5}">
                      <a16:colId xmlns:a16="http://schemas.microsoft.com/office/drawing/2014/main" val="2666063044"/>
                    </a:ext>
                  </a:extLst>
                </a:gridCol>
                <a:gridCol w="933740">
                  <a:extLst>
                    <a:ext uri="{9D8B030D-6E8A-4147-A177-3AD203B41FA5}">
                      <a16:colId xmlns:a16="http://schemas.microsoft.com/office/drawing/2014/main" val="636748713"/>
                    </a:ext>
                  </a:extLst>
                </a:gridCol>
                <a:gridCol w="744750">
                  <a:extLst>
                    <a:ext uri="{9D8B030D-6E8A-4147-A177-3AD203B41FA5}">
                      <a16:colId xmlns:a16="http://schemas.microsoft.com/office/drawing/2014/main" val="2646731902"/>
                    </a:ext>
                  </a:extLst>
                </a:gridCol>
              </a:tblGrid>
              <a:tr h="30500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Sweden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Kazakhstan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baseline="-25000">
                          <a:effectLst/>
                        </a:rPr>
                        <a:t>n</a:t>
                      </a:r>
                      <a:r>
                        <a:rPr lang="en-GB" sz="1200" u="none" strike="noStrike">
                          <a:effectLst/>
                        </a:rPr>
                        <a:t>m</a:t>
                      </a:r>
                      <a:r>
                        <a:rPr lang="en-GB" sz="1200" u="none" strike="noStrike" baseline="-25000">
                          <a:effectLst/>
                        </a:rPr>
                        <a:t>x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Age distributions 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956271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Age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Pop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Deaths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Pop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Deaths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Sweden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Kazakhstan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Sweden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Kazakhstan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534850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0-1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59,727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279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174,078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3,720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0.0047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0.0214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0.0136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0.0200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0.0168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0478531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1-4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229,775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  42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754,758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1,220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0.0002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0.0016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0.0696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9252433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5-9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245,172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  31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879,129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396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0.0005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0206102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10-14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240,110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  33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808,510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298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0.0004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0.0929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2914279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15-19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264,957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  61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720,161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561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0.0008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0409772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20-24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287,176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  87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622,988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673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0.0011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0.0686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0285731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25-29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311,111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  98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733,057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752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0.0010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6512172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30-34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280,991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140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732,312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965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0.0013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7667692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35-39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286,899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197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612,825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1,113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0.0018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9497168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40-44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308,238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362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487,996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1,405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0.0012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0.0029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344500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45-49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320,172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643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284,799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1,226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0.0020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0.0043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3483186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50-54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242,230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738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503,608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2,878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0.0030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0.0057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3994999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55-59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210,785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972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301,879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3,266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0.0046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0.0108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5816245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60-64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216,058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1,640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374,317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5,212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0.0076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0.0139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8202614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65-69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224,479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2,752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256,247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6,866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0.0123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0.0268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2018836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70-74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222,578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4,509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154,623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6,182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0.0203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0.0400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0.0343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5489995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75-79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184,102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6,745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149,917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8,199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0.0366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0.0547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0.0296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8611717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80-84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140,667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9,587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88,716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9,013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0.0682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0.1016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0461376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85+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110,242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17,340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58,940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10,627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0.1573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0.1803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0.0251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0.0068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0.0160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401087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Total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  4,385,469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     46,256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  8,698,860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     64,572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84541720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CDR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10.55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7.42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227971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DFA291A-090B-1CA3-D725-AA525BD550E0}"/>
              </a:ext>
            </a:extLst>
          </p:cNvPr>
          <p:cNvSpPr/>
          <p:nvPr/>
        </p:nvSpPr>
        <p:spPr>
          <a:xfrm>
            <a:off x="4308953" y="1503123"/>
            <a:ext cx="751562" cy="4759891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43DC8D-A787-3B22-1BCA-BA3FD933B7B5}"/>
              </a:ext>
            </a:extLst>
          </p:cNvPr>
          <p:cNvSpPr/>
          <p:nvPr/>
        </p:nvSpPr>
        <p:spPr>
          <a:xfrm>
            <a:off x="8060499" y="1503123"/>
            <a:ext cx="751562" cy="4759891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51CBC-2064-EC3E-C576-50EB96B3BF57}"/>
              </a:ext>
            </a:extLst>
          </p:cNvPr>
          <p:cNvSpPr/>
          <p:nvPr/>
        </p:nvSpPr>
        <p:spPr>
          <a:xfrm>
            <a:off x="5123145" y="1503122"/>
            <a:ext cx="977030" cy="475989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D60154-519D-3DD0-2934-BF6B39F34DF4}"/>
              </a:ext>
            </a:extLst>
          </p:cNvPr>
          <p:cNvSpPr/>
          <p:nvPr/>
        </p:nvSpPr>
        <p:spPr>
          <a:xfrm>
            <a:off x="8060499" y="1503122"/>
            <a:ext cx="751562" cy="475989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651FB434-1F95-176C-7A9A-D3019519B714}"/>
              </a:ext>
            </a:extLst>
          </p:cNvPr>
          <p:cNvCxnSpPr>
            <a:stCxn id="3" idx="2"/>
          </p:cNvCxnSpPr>
          <p:nvPr/>
        </p:nvCxnSpPr>
        <p:spPr>
          <a:xfrm rot="16200000" flipH="1">
            <a:off x="5486400" y="5461347"/>
            <a:ext cx="363254" cy="1966587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AB9D7B9-56B4-9560-4D0A-66AEFA7DDEFB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6432115" y="5442558"/>
            <a:ext cx="263047" cy="190395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5A955B0-E8F4-53AA-8428-C4C23F0DA1D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62802" y="6263012"/>
            <a:ext cx="1317323" cy="363256"/>
          </a:xfrm>
          <a:prstGeom prst="bentConnector3">
            <a:avLst>
              <a:gd name="adj1" fmla="val 1506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A798F48A-446A-69DF-4F71-2B484CC56FCD}"/>
              </a:ext>
            </a:extLst>
          </p:cNvPr>
          <p:cNvCxnSpPr/>
          <p:nvPr/>
        </p:nvCxnSpPr>
        <p:spPr>
          <a:xfrm rot="10800000" flipV="1">
            <a:off x="8060499" y="6263012"/>
            <a:ext cx="532356" cy="263048"/>
          </a:xfrm>
          <a:prstGeom prst="bentConnector3">
            <a:avLst>
              <a:gd name="adj1" fmla="val -882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57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B1987-A167-188B-85F6-C84A44D55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53872"/>
            <a:ext cx="6705600" cy="623236"/>
          </a:xfrm>
        </p:spPr>
        <p:txBody>
          <a:bodyPr>
            <a:normAutofit fontScale="90000"/>
          </a:bodyPr>
          <a:lstStyle/>
          <a:p>
            <a:r>
              <a:rPr lang="en-GB" dirty="0"/>
              <a:t>2. Compare the mortality regime in the two populations via indirect standardisation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C06EF-AF9F-9FD4-7966-16C7444C4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sz="2200" dirty="0"/>
              <a:t>Useful approach, in the case of </a:t>
            </a:r>
            <a:r>
              <a:rPr lang="en-GB" sz="2200" dirty="0">
                <a:solidFill>
                  <a:srgbClr val="0070C0"/>
                </a:solidFill>
              </a:rPr>
              <a:t>incomplete information</a:t>
            </a:r>
            <a:r>
              <a:rPr lang="en-GB" sz="2200" dirty="0"/>
              <a:t>, when direct standardisation is not possible.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200" dirty="0"/>
              <a:t>One population (Sweden) has full information: the age distribution; and the age-specific death rates (ASDR).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200" dirty="0"/>
              <a:t>The other population (Kazakhstan) does have </a:t>
            </a:r>
            <a:r>
              <a:rPr lang="en-GB" sz="2200" dirty="0">
                <a:solidFill>
                  <a:srgbClr val="FF0000"/>
                </a:solidFill>
              </a:rPr>
              <a:t>the age distribution</a:t>
            </a:r>
            <a:r>
              <a:rPr lang="en-GB" sz="2200" dirty="0"/>
              <a:t> and the </a:t>
            </a:r>
            <a:r>
              <a:rPr lang="en-GB" sz="2200" dirty="0">
                <a:solidFill>
                  <a:schemeClr val="accent3">
                    <a:lumMod val="75000"/>
                  </a:schemeClr>
                </a:solidFill>
              </a:rPr>
              <a:t>total number of deaths</a:t>
            </a:r>
            <a:r>
              <a:rPr lang="en-GB" sz="2200" dirty="0"/>
              <a:t>, but not the ASDR.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200" dirty="0"/>
              <a:t>The aim is to calculate the expected number of deaths in Kazakhstan, as if this population would have the ASDRs of Sweden (i.e., a </a:t>
            </a:r>
            <a:r>
              <a:rPr lang="en-GB" sz="2200" dirty="0">
                <a:solidFill>
                  <a:srgbClr val="0070C0"/>
                </a:solidFill>
              </a:rPr>
              <a:t>counterfactual</a:t>
            </a:r>
            <a:r>
              <a:rPr lang="en-GB" sz="2200" dirty="0"/>
              <a:t>).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200" dirty="0"/>
              <a:t>A </a:t>
            </a:r>
            <a:r>
              <a:rPr lang="en-GB" sz="2200" i="1" dirty="0">
                <a:solidFill>
                  <a:schemeClr val="accent3">
                    <a:lumMod val="75000"/>
                  </a:schemeClr>
                </a:solidFill>
              </a:rPr>
              <a:t>Comparative Mortality Ratio</a:t>
            </a:r>
            <a:r>
              <a:rPr lang="en-GB" sz="2200" dirty="0"/>
              <a:t> is calculated, dividing the observed number of deaths by the expected number of deaths in Kazakhstan.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200" dirty="0"/>
              <a:t>The ratio would measure the effect of a different mortality schedule, using the same age distribution–as a </a:t>
            </a:r>
            <a:r>
              <a:rPr lang="en-GB" sz="2200" i="1" dirty="0">
                <a:solidFill>
                  <a:schemeClr val="accent3">
                    <a:lumMod val="75000"/>
                  </a:schemeClr>
                </a:solidFill>
              </a:rPr>
              <a:t>standard</a:t>
            </a:r>
            <a:r>
              <a:rPr lang="en-GB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9092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B1987-A167-188B-85F6-C84A44D55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53872"/>
            <a:ext cx="6705600" cy="623236"/>
          </a:xfrm>
        </p:spPr>
        <p:txBody>
          <a:bodyPr>
            <a:normAutofit fontScale="90000"/>
          </a:bodyPr>
          <a:lstStyle/>
          <a:p>
            <a:r>
              <a:rPr lang="en-GB" dirty="0"/>
              <a:t>2. Compare the mortality regime in the two populations via indirect standardisation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40DAD20-B1E7-A0CA-2DA4-16B259632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120521"/>
              </p:ext>
            </p:extLst>
          </p:nvPr>
        </p:nvGraphicFramePr>
        <p:xfrm>
          <a:off x="936171" y="1299863"/>
          <a:ext cx="7271657" cy="5096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662">
                  <a:extLst>
                    <a:ext uri="{9D8B030D-6E8A-4147-A177-3AD203B41FA5}">
                      <a16:colId xmlns:a16="http://schemas.microsoft.com/office/drawing/2014/main" val="3755157843"/>
                    </a:ext>
                  </a:extLst>
                </a:gridCol>
                <a:gridCol w="997341">
                  <a:extLst>
                    <a:ext uri="{9D8B030D-6E8A-4147-A177-3AD203B41FA5}">
                      <a16:colId xmlns:a16="http://schemas.microsoft.com/office/drawing/2014/main" val="44075029"/>
                    </a:ext>
                  </a:extLst>
                </a:gridCol>
                <a:gridCol w="908025">
                  <a:extLst>
                    <a:ext uri="{9D8B030D-6E8A-4147-A177-3AD203B41FA5}">
                      <a16:colId xmlns:a16="http://schemas.microsoft.com/office/drawing/2014/main" val="2195401599"/>
                    </a:ext>
                  </a:extLst>
                </a:gridCol>
                <a:gridCol w="193515">
                  <a:extLst>
                    <a:ext uri="{9D8B030D-6E8A-4147-A177-3AD203B41FA5}">
                      <a16:colId xmlns:a16="http://schemas.microsoft.com/office/drawing/2014/main" val="855458112"/>
                    </a:ext>
                  </a:extLst>
                </a:gridCol>
                <a:gridCol w="997341">
                  <a:extLst>
                    <a:ext uri="{9D8B030D-6E8A-4147-A177-3AD203B41FA5}">
                      <a16:colId xmlns:a16="http://schemas.microsoft.com/office/drawing/2014/main" val="3223193353"/>
                    </a:ext>
                  </a:extLst>
                </a:gridCol>
                <a:gridCol w="997341">
                  <a:extLst>
                    <a:ext uri="{9D8B030D-6E8A-4147-A177-3AD203B41FA5}">
                      <a16:colId xmlns:a16="http://schemas.microsoft.com/office/drawing/2014/main" val="3079507996"/>
                    </a:ext>
                  </a:extLst>
                </a:gridCol>
                <a:gridCol w="193515">
                  <a:extLst>
                    <a:ext uri="{9D8B030D-6E8A-4147-A177-3AD203B41FA5}">
                      <a16:colId xmlns:a16="http://schemas.microsoft.com/office/drawing/2014/main" val="51227463"/>
                    </a:ext>
                  </a:extLst>
                </a:gridCol>
                <a:gridCol w="1131311">
                  <a:extLst>
                    <a:ext uri="{9D8B030D-6E8A-4147-A177-3AD203B41FA5}">
                      <a16:colId xmlns:a16="http://schemas.microsoft.com/office/drawing/2014/main" val="461054073"/>
                    </a:ext>
                  </a:extLst>
                </a:gridCol>
                <a:gridCol w="1060606">
                  <a:extLst>
                    <a:ext uri="{9D8B030D-6E8A-4147-A177-3AD203B41FA5}">
                      <a16:colId xmlns:a16="http://schemas.microsoft.com/office/drawing/2014/main" val="181170271"/>
                    </a:ext>
                  </a:extLst>
                </a:gridCol>
              </a:tblGrid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 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 dirty="0">
                          <a:effectLst/>
                        </a:rPr>
                        <a:t>Sweden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 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 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Kazakhstan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 dirty="0">
                          <a:effectLst/>
                        </a:rPr>
                        <a:t> 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585668581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Age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Pop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Deaths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 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Pop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Deaths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300" u="none" strike="noStrike" dirty="0" err="1">
                          <a:effectLst/>
                        </a:rPr>
                        <a:t>m</a:t>
                      </a:r>
                      <a:r>
                        <a:rPr lang="en-GB" sz="1300" u="none" strike="noStrike" baseline="-25000" dirty="0" err="1">
                          <a:effectLst/>
                        </a:rPr>
                        <a:t>x</a:t>
                      </a:r>
                      <a:r>
                        <a:rPr lang="en-GB" sz="1300" u="none" strike="noStrike" dirty="0">
                          <a:effectLst/>
                        </a:rPr>
                        <a:t> (S)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Pop (K)*</a:t>
                      </a:r>
                      <a:r>
                        <a:rPr lang="en-GB" sz="13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300" u="none" strike="noStrike" dirty="0" err="1">
                          <a:effectLst/>
                        </a:rPr>
                        <a:t>m</a:t>
                      </a:r>
                      <a:r>
                        <a:rPr lang="en-GB" sz="1300" u="none" strike="noStrike" baseline="-25000" dirty="0" err="1">
                          <a:effectLst/>
                        </a:rPr>
                        <a:t>x</a:t>
                      </a:r>
                      <a:r>
                        <a:rPr lang="en-GB" sz="1300" u="none" strike="noStrike" dirty="0">
                          <a:effectLst/>
                        </a:rPr>
                        <a:t>(S)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989581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0-1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59,727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     279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174,078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N/A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9879897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1-4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229,775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   42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754,758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1350788321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5-9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245,172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        31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879,129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2048075047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10-14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240,110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        33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808,510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2178564850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15-19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264,957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        61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720,161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316401841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20-24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287,176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   87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622,988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1054880237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25-29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311,111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   98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733,057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1083244518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30-34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280,991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140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732,312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521054330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35-39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286,899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197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612,825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3578410495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40-44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308,238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362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487,996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1584462039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45-49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320,172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643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284,799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2910290605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50-54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242,230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738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503,608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159278589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55-59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210,785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972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301,879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560926159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60-64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216,058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1,640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374,317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2983144687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65-69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224,479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2,752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256,247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64613502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70-74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222,578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4,509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154,623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1588453566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75-79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184,102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6,745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149,917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2072453255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80-84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140,667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9,587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88,716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4274716999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 dirty="0">
                          <a:effectLst/>
                        </a:rPr>
                        <a:t>85+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110,242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17,340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 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58,940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592565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9449756"/>
                  </a:ext>
                </a:extLst>
              </a:tr>
              <a:tr h="23525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Observed deaths 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50292" marB="50292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64,572.00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Expected deaths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</a:t>
                      </a:r>
                      <a:r>
                        <a:rPr lang="en-GB" sz="1400" u="none" strike="noStrike" dirty="0">
                          <a:effectLst/>
                        </a:rPr>
                        <a:t>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3244148221"/>
                  </a:ext>
                </a:extLst>
              </a:tr>
              <a:tr h="235254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Comparative/Standardised Mortality Ratio: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50292" marB="50292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3912406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466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B1987-A167-188B-85F6-C84A44D55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53872"/>
            <a:ext cx="6705600" cy="623236"/>
          </a:xfrm>
        </p:spPr>
        <p:txBody>
          <a:bodyPr>
            <a:normAutofit fontScale="90000"/>
          </a:bodyPr>
          <a:lstStyle/>
          <a:p>
            <a:r>
              <a:rPr lang="en-GB" dirty="0"/>
              <a:t>2. Compare the mortality regime in the two populations via indirect standardisation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40DAD20-B1E7-A0CA-2DA4-16B259632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535666"/>
              </p:ext>
            </p:extLst>
          </p:nvPr>
        </p:nvGraphicFramePr>
        <p:xfrm>
          <a:off x="936171" y="1299863"/>
          <a:ext cx="7271657" cy="5096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662">
                  <a:extLst>
                    <a:ext uri="{9D8B030D-6E8A-4147-A177-3AD203B41FA5}">
                      <a16:colId xmlns:a16="http://schemas.microsoft.com/office/drawing/2014/main" val="3755157843"/>
                    </a:ext>
                  </a:extLst>
                </a:gridCol>
                <a:gridCol w="997341">
                  <a:extLst>
                    <a:ext uri="{9D8B030D-6E8A-4147-A177-3AD203B41FA5}">
                      <a16:colId xmlns:a16="http://schemas.microsoft.com/office/drawing/2014/main" val="44075029"/>
                    </a:ext>
                  </a:extLst>
                </a:gridCol>
                <a:gridCol w="908025">
                  <a:extLst>
                    <a:ext uri="{9D8B030D-6E8A-4147-A177-3AD203B41FA5}">
                      <a16:colId xmlns:a16="http://schemas.microsoft.com/office/drawing/2014/main" val="2195401599"/>
                    </a:ext>
                  </a:extLst>
                </a:gridCol>
                <a:gridCol w="193515">
                  <a:extLst>
                    <a:ext uri="{9D8B030D-6E8A-4147-A177-3AD203B41FA5}">
                      <a16:colId xmlns:a16="http://schemas.microsoft.com/office/drawing/2014/main" val="855458112"/>
                    </a:ext>
                  </a:extLst>
                </a:gridCol>
                <a:gridCol w="997341">
                  <a:extLst>
                    <a:ext uri="{9D8B030D-6E8A-4147-A177-3AD203B41FA5}">
                      <a16:colId xmlns:a16="http://schemas.microsoft.com/office/drawing/2014/main" val="3223193353"/>
                    </a:ext>
                  </a:extLst>
                </a:gridCol>
                <a:gridCol w="997341">
                  <a:extLst>
                    <a:ext uri="{9D8B030D-6E8A-4147-A177-3AD203B41FA5}">
                      <a16:colId xmlns:a16="http://schemas.microsoft.com/office/drawing/2014/main" val="3079507996"/>
                    </a:ext>
                  </a:extLst>
                </a:gridCol>
                <a:gridCol w="193515">
                  <a:extLst>
                    <a:ext uri="{9D8B030D-6E8A-4147-A177-3AD203B41FA5}">
                      <a16:colId xmlns:a16="http://schemas.microsoft.com/office/drawing/2014/main" val="51227463"/>
                    </a:ext>
                  </a:extLst>
                </a:gridCol>
                <a:gridCol w="1131311">
                  <a:extLst>
                    <a:ext uri="{9D8B030D-6E8A-4147-A177-3AD203B41FA5}">
                      <a16:colId xmlns:a16="http://schemas.microsoft.com/office/drawing/2014/main" val="461054073"/>
                    </a:ext>
                  </a:extLst>
                </a:gridCol>
                <a:gridCol w="1060606">
                  <a:extLst>
                    <a:ext uri="{9D8B030D-6E8A-4147-A177-3AD203B41FA5}">
                      <a16:colId xmlns:a16="http://schemas.microsoft.com/office/drawing/2014/main" val="181170271"/>
                    </a:ext>
                  </a:extLst>
                </a:gridCol>
              </a:tblGrid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 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 dirty="0">
                          <a:effectLst/>
                        </a:rPr>
                        <a:t>Sweden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 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 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Kazakhstan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 dirty="0">
                          <a:effectLst/>
                        </a:rPr>
                        <a:t> 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585668581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Age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Pop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Deaths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 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Pop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Deaths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300" u="none" strike="noStrike" dirty="0" err="1">
                          <a:effectLst/>
                        </a:rPr>
                        <a:t>m</a:t>
                      </a:r>
                      <a:r>
                        <a:rPr lang="en-GB" sz="1300" u="none" strike="noStrike" baseline="-25000" dirty="0" err="1">
                          <a:effectLst/>
                        </a:rPr>
                        <a:t>x</a:t>
                      </a:r>
                      <a:r>
                        <a:rPr lang="en-GB" sz="1300" u="none" strike="noStrike" dirty="0">
                          <a:effectLst/>
                        </a:rPr>
                        <a:t> (S)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Pop (K)*</a:t>
                      </a:r>
                      <a:r>
                        <a:rPr lang="en-GB" sz="13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300" u="none" strike="noStrike" dirty="0" err="1">
                          <a:effectLst/>
                        </a:rPr>
                        <a:t>m</a:t>
                      </a:r>
                      <a:r>
                        <a:rPr lang="en-GB" sz="1300" u="none" strike="noStrike" baseline="-25000" dirty="0" err="1">
                          <a:effectLst/>
                        </a:rPr>
                        <a:t>x</a:t>
                      </a:r>
                      <a:r>
                        <a:rPr lang="en-GB" sz="1300" u="none" strike="noStrike" dirty="0">
                          <a:effectLst/>
                        </a:rPr>
                        <a:t>(S)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989581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0-1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59,727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     279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174,078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N/A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34299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u="none" strike="noStrike" dirty="0">
                          <a:effectLst/>
                        </a:rPr>
                        <a:t>0.0047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9879897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1-4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229,775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   42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754,758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1350788321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5-9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245,172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        31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879,129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2048075047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10-14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240,110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        33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808,510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2178564850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15-19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264,957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        61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720,161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316401841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20-24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287,176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   87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622,988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1054880237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25-29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311,111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   98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733,057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1083244518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30-34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280,991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140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732,312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521054330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35-39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286,899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197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612,825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3578410495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40-44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308,238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362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487,996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1584462039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45-49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320,172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643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284,799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2910290605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50-54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242,230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738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503,608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159278589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55-59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210,785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972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301,879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560926159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60-64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216,058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1,640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374,317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2983144687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65-69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224,479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2,752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256,247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64613502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70-74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222,578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4,509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154,623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1588453566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75-79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184,102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6,745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149,917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2072453255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80-84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140,667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9,587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88,716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4274716999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 dirty="0">
                          <a:effectLst/>
                        </a:rPr>
                        <a:t>85+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110,242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17,340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 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58,940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592565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9449756"/>
                  </a:ext>
                </a:extLst>
              </a:tr>
              <a:tr h="23525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Observed deaths 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50292" marB="50292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64,572.00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Expected deaths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</a:t>
                      </a:r>
                      <a:r>
                        <a:rPr lang="en-GB" sz="1400" u="none" strike="noStrike" dirty="0">
                          <a:effectLst/>
                        </a:rPr>
                        <a:t>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3244148221"/>
                  </a:ext>
                </a:extLst>
              </a:tr>
              <a:tr h="235254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Comparative/Standardised Mortality Ratio: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50292" marB="50292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3912406367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758C4B0B-75B9-8EB8-9DD8-295B1E75CF44}"/>
              </a:ext>
            </a:extLst>
          </p:cNvPr>
          <p:cNvGrpSpPr/>
          <p:nvPr/>
        </p:nvGrpSpPr>
        <p:grpSpPr>
          <a:xfrm>
            <a:off x="2198914" y="1824474"/>
            <a:ext cx="4713515" cy="563671"/>
            <a:chOff x="1252603" y="1878904"/>
            <a:chExt cx="5423769" cy="563671"/>
          </a:xfrm>
        </p:grpSpPr>
        <p:cxnSp>
          <p:nvCxnSpPr>
            <p:cNvPr id="4" name="Elbow Connector 3">
              <a:extLst>
                <a:ext uri="{FF2B5EF4-FFF2-40B4-BE49-F238E27FC236}">
                  <a16:creationId xmlns:a16="http://schemas.microsoft.com/office/drawing/2014/main" id="{D84DBB0F-C8A6-0198-B273-A6D515F01F31}"/>
                </a:ext>
              </a:extLst>
            </p:cNvPr>
            <p:cNvCxnSpPr>
              <a:cxnSpLocks/>
            </p:cNvCxnSpPr>
            <p:nvPr/>
          </p:nvCxnSpPr>
          <p:spPr>
            <a:xfrm>
              <a:off x="1252603" y="1878904"/>
              <a:ext cx="5423769" cy="563671"/>
            </a:xfrm>
            <a:prstGeom prst="bentConnector3">
              <a:avLst>
                <a:gd name="adj1" fmla="val -4273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14A697C-02F7-51C3-C8F0-96EE37197D23}"/>
                </a:ext>
              </a:extLst>
            </p:cNvPr>
            <p:cNvCxnSpPr/>
            <p:nvPr/>
          </p:nvCxnSpPr>
          <p:spPr>
            <a:xfrm flipV="1">
              <a:off x="6676372" y="2004164"/>
              <a:ext cx="0" cy="43841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F65B258-5D23-37CE-7A5E-2E6333C2EE92}"/>
              </a:ext>
            </a:extLst>
          </p:cNvPr>
          <p:cNvGrpSpPr/>
          <p:nvPr/>
        </p:nvGrpSpPr>
        <p:grpSpPr>
          <a:xfrm>
            <a:off x="3331029" y="1824474"/>
            <a:ext cx="3701142" cy="716071"/>
            <a:chOff x="1252603" y="1878904"/>
            <a:chExt cx="5423769" cy="563671"/>
          </a:xfrm>
        </p:grpSpPr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F9D777EA-F9FC-7ABE-8584-DA5FD32A580A}"/>
                </a:ext>
              </a:extLst>
            </p:cNvPr>
            <p:cNvCxnSpPr>
              <a:cxnSpLocks/>
            </p:cNvCxnSpPr>
            <p:nvPr/>
          </p:nvCxnSpPr>
          <p:spPr>
            <a:xfrm>
              <a:off x="1252603" y="1878904"/>
              <a:ext cx="5423769" cy="563671"/>
            </a:xfrm>
            <a:prstGeom prst="bentConnector3">
              <a:avLst>
                <a:gd name="adj1" fmla="val -4273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86CEF43-90F8-7594-28C2-E7E56540E9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6372" y="1977505"/>
              <a:ext cx="0" cy="46507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945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B1987-A167-188B-85F6-C84A44D55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53872"/>
            <a:ext cx="6705600" cy="623236"/>
          </a:xfrm>
        </p:spPr>
        <p:txBody>
          <a:bodyPr>
            <a:normAutofit fontScale="90000"/>
          </a:bodyPr>
          <a:lstStyle/>
          <a:p>
            <a:r>
              <a:rPr lang="en-GB" dirty="0"/>
              <a:t>2. Compare the mortality regime in the two populations via indirect standardisation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40DAD20-B1E7-A0CA-2DA4-16B259632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528739"/>
              </p:ext>
            </p:extLst>
          </p:nvPr>
        </p:nvGraphicFramePr>
        <p:xfrm>
          <a:off x="936171" y="1299863"/>
          <a:ext cx="7271657" cy="5096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662">
                  <a:extLst>
                    <a:ext uri="{9D8B030D-6E8A-4147-A177-3AD203B41FA5}">
                      <a16:colId xmlns:a16="http://schemas.microsoft.com/office/drawing/2014/main" val="3755157843"/>
                    </a:ext>
                  </a:extLst>
                </a:gridCol>
                <a:gridCol w="997341">
                  <a:extLst>
                    <a:ext uri="{9D8B030D-6E8A-4147-A177-3AD203B41FA5}">
                      <a16:colId xmlns:a16="http://schemas.microsoft.com/office/drawing/2014/main" val="44075029"/>
                    </a:ext>
                  </a:extLst>
                </a:gridCol>
                <a:gridCol w="908025">
                  <a:extLst>
                    <a:ext uri="{9D8B030D-6E8A-4147-A177-3AD203B41FA5}">
                      <a16:colId xmlns:a16="http://schemas.microsoft.com/office/drawing/2014/main" val="2195401599"/>
                    </a:ext>
                  </a:extLst>
                </a:gridCol>
                <a:gridCol w="193515">
                  <a:extLst>
                    <a:ext uri="{9D8B030D-6E8A-4147-A177-3AD203B41FA5}">
                      <a16:colId xmlns:a16="http://schemas.microsoft.com/office/drawing/2014/main" val="855458112"/>
                    </a:ext>
                  </a:extLst>
                </a:gridCol>
                <a:gridCol w="997341">
                  <a:extLst>
                    <a:ext uri="{9D8B030D-6E8A-4147-A177-3AD203B41FA5}">
                      <a16:colId xmlns:a16="http://schemas.microsoft.com/office/drawing/2014/main" val="3223193353"/>
                    </a:ext>
                  </a:extLst>
                </a:gridCol>
                <a:gridCol w="997341">
                  <a:extLst>
                    <a:ext uri="{9D8B030D-6E8A-4147-A177-3AD203B41FA5}">
                      <a16:colId xmlns:a16="http://schemas.microsoft.com/office/drawing/2014/main" val="3079507996"/>
                    </a:ext>
                  </a:extLst>
                </a:gridCol>
                <a:gridCol w="193515">
                  <a:extLst>
                    <a:ext uri="{9D8B030D-6E8A-4147-A177-3AD203B41FA5}">
                      <a16:colId xmlns:a16="http://schemas.microsoft.com/office/drawing/2014/main" val="51227463"/>
                    </a:ext>
                  </a:extLst>
                </a:gridCol>
                <a:gridCol w="1131311">
                  <a:extLst>
                    <a:ext uri="{9D8B030D-6E8A-4147-A177-3AD203B41FA5}">
                      <a16:colId xmlns:a16="http://schemas.microsoft.com/office/drawing/2014/main" val="461054073"/>
                    </a:ext>
                  </a:extLst>
                </a:gridCol>
                <a:gridCol w="1060606">
                  <a:extLst>
                    <a:ext uri="{9D8B030D-6E8A-4147-A177-3AD203B41FA5}">
                      <a16:colId xmlns:a16="http://schemas.microsoft.com/office/drawing/2014/main" val="181170271"/>
                    </a:ext>
                  </a:extLst>
                </a:gridCol>
              </a:tblGrid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 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 dirty="0">
                          <a:effectLst/>
                        </a:rPr>
                        <a:t>Sweden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 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 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Kazakhstan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 dirty="0">
                          <a:effectLst/>
                        </a:rPr>
                        <a:t> 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585668581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Age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Pop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Deaths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 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Pop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Deaths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300" u="none" strike="noStrike" dirty="0" err="1">
                          <a:effectLst/>
                        </a:rPr>
                        <a:t>m</a:t>
                      </a:r>
                      <a:r>
                        <a:rPr lang="en-GB" sz="1300" u="none" strike="noStrike" baseline="-25000" dirty="0" err="1">
                          <a:effectLst/>
                        </a:rPr>
                        <a:t>x</a:t>
                      </a:r>
                      <a:r>
                        <a:rPr lang="en-GB" sz="1300" u="none" strike="noStrike" dirty="0">
                          <a:effectLst/>
                        </a:rPr>
                        <a:t> (S)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Pop (K)*</a:t>
                      </a:r>
                      <a:r>
                        <a:rPr lang="en-GB" sz="13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300" u="none" strike="noStrike" dirty="0" err="1">
                          <a:effectLst/>
                        </a:rPr>
                        <a:t>m</a:t>
                      </a:r>
                      <a:r>
                        <a:rPr lang="en-GB" sz="1300" u="none" strike="noStrike" baseline="-25000" dirty="0" err="1">
                          <a:effectLst/>
                        </a:rPr>
                        <a:t>x</a:t>
                      </a:r>
                      <a:r>
                        <a:rPr lang="en-GB" sz="1300" u="none" strike="noStrike" dirty="0">
                          <a:effectLst/>
                        </a:rPr>
                        <a:t>(S)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989581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0-1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59,727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     279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174,078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N/A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34299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u="none" strike="noStrike" dirty="0">
                          <a:effectLst/>
                        </a:rPr>
                        <a:t>0.0047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9879897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1-4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229,775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   42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754,758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marL="0" marR="0" lvl="0" indent="0" algn="r" defTabSz="34299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u="none" strike="noStrike" dirty="0">
                          <a:effectLst/>
                        </a:rPr>
                        <a:t>0.0002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1350788321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5-9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245,172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        31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879,129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2048075047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10-14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240,110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        33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808,510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2178564850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15-19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264,957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        61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720,161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316401841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20-24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287,176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   87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622,988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1054880237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25-29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311,111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   98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733,057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1083244518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30-34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280,991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140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732,312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521054330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35-39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286,899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197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612,825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3578410495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40-44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308,238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362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487,996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1584462039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45-49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320,172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643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284,799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2910290605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50-54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242,230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738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503,608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159278589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55-59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210,785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972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301,879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560926159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60-64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216,058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1,640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374,317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2983144687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65-69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224,479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2,752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256,247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64613502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70-74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222,578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4,509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154,623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1588453566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75-79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184,102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6,745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149,917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2072453255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80-84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140,667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9,587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88,716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4274716999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 dirty="0">
                          <a:effectLst/>
                        </a:rPr>
                        <a:t>85+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110,242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17,340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 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58,940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592565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9449756"/>
                  </a:ext>
                </a:extLst>
              </a:tr>
              <a:tr h="23525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Observed deaths 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50292" marB="50292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64,572.00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Expected deaths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</a:t>
                      </a:r>
                      <a:r>
                        <a:rPr lang="en-GB" sz="1400" u="none" strike="noStrike" dirty="0">
                          <a:effectLst/>
                        </a:rPr>
                        <a:t>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3244148221"/>
                  </a:ext>
                </a:extLst>
              </a:tr>
              <a:tr h="235254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Comparative/Standardised Mortality Ratio: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50292" marB="50292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3912406367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758C4B0B-75B9-8EB8-9DD8-295B1E75CF44}"/>
              </a:ext>
            </a:extLst>
          </p:cNvPr>
          <p:cNvGrpSpPr/>
          <p:nvPr/>
        </p:nvGrpSpPr>
        <p:grpSpPr>
          <a:xfrm>
            <a:off x="2198914" y="2031304"/>
            <a:ext cx="4713515" cy="563671"/>
            <a:chOff x="1252603" y="1878904"/>
            <a:chExt cx="5423769" cy="563671"/>
          </a:xfrm>
        </p:grpSpPr>
        <p:cxnSp>
          <p:nvCxnSpPr>
            <p:cNvPr id="4" name="Elbow Connector 3">
              <a:extLst>
                <a:ext uri="{FF2B5EF4-FFF2-40B4-BE49-F238E27FC236}">
                  <a16:creationId xmlns:a16="http://schemas.microsoft.com/office/drawing/2014/main" id="{D84DBB0F-C8A6-0198-B273-A6D515F01F31}"/>
                </a:ext>
              </a:extLst>
            </p:cNvPr>
            <p:cNvCxnSpPr>
              <a:cxnSpLocks/>
            </p:cNvCxnSpPr>
            <p:nvPr/>
          </p:nvCxnSpPr>
          <p:spPr>
            <a:xfrm>
              <a:off x="1252603" y="1878904"/>
              <a:ext cx="5423769" cy="563671"/>
            </a:xfrm>
            <a:prstGeom prst="bentConnector3">
              <a:avLst>
                <a:gd name="adj1" fmla="val -4273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14A697C-02F7-51C3-C8F0-96EE37197D23}"/>
                </a:ext>
              </a:extLst>
            </p:cNvPr>
            <p:cNvCxnSpPr/>
            <p:nvPr/>
          </p:nvCxnSpPr>
          <p:spPr>
            <a:xfrm flipV="1">
              <a:off x="6676372" y="2004164"/>
              <a:ext cx="0" cy="43841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F65B258-5D23-37CE-7A5E-2E6333C2EE92}"/>
              </a:ext>
            </a:extLst>
          </p:cNvPr>
          <p:cNvGrpSpPr/>
          <p:nvPr/>
        </p:nvGrpSpPr>
        <p:grpSpPr>
          <a:xfrm>
            <a:off x="3331029" y="2031304"/>
            <a:ext cx="3701142" cy="716071"/>
            <a:chOff x="1252603" y="1878904"/>
            <a:chExt cx="5423769" cy="563671"/>
          </a:xfrm>
        </p:grpSpPr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F9D777EA-F9FC-7ABE-8584-DA5FD32A580A}"/>
                </a:ext>
              </a:extLst>
            </p:cNvPr>
            <p:cNvCxnSpPr>
              <a:cxnSpLocks/>
            </p:cNvCxnSpPr>
            <p:nvPr/>
          </p:nvCxnSpPr>
          <p:spPr>
            <a:xfrm>
              <a:off x="1252603" y="1878904"/>
              <a:ext cx="5423769" cy="563671"/>
            </a:xfrm>
            <a:prstGeom prst="bentConnector3">
              <a:avLst>
                <a:gd name="adj1" fmla="val -4273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86CEF43-90F8-7594-28C2-E7E56540E9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6372" y="1977505"/>
              <a:ext cx="0" cy="46507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166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B1987-A167-188B-85F6-C84A44D55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53872"/>
            <a:ext cx="6705600" cy="623236"/>
          </a:xfrm>
        </p:spPr>
        <p:txBody>
          <a:bodyPr>
            <a:normAutofit fontScale="90000"/>
          </a:bodyPr>
          <a:lstStyle/>
          <a:p>
            <a:r>
              <a:rPr lang="en-GB" dirty="0"/>
              <a:t>2. Compare the mortality regime in the two populations via indirect standardisation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40DAD20-B1E7-A0CA-2DA4-16B259632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309402"/>
              </p:ext>
            </p:extLst>
          </p:nvPr>
        </p:nvGraphicFramePr>
        <p:xfrm>
          <a:off x="936171" y="1299863"/>
          <a:ext cx="7271657" cy="5096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662">
                  <a:extLst>
                    <a:ext uri="{9D8B030D-6E8A-4147-A177-3AD203B41FA5}">
                      <a16:colId xmlns:a16="http://schemas.microsoft.com/office/drawing/2014/main" val="3755157843"/>
                    </a:ext>
                  </a:extLst>
                </a:gridCol>
                <a:gridCol w="997341">
                  <a:extLst>
                    <a:ext uri="{9D8B030D-6E8A-4147-A177-3AD203B41FA5}">
                      <a16:colId xmlns:a16="http://schemas.microsoft.com/office/drawing/2014/main" val="44075029"/>
                    </a:ext>
                  </a:extLst>
                </a:gridCol>
                <a:gridCol w="908025">
                  <a:extLst>
                    <a:ext uri="{9D8B030D-6E8A-4147-A177-3AD203B41FA5}">
                      <a16:colId xmlns:a16="http://schemas.microsoft.com/office/drawing/2014/main" val="2195401599"/>
                    </a:ext>
                  </a:extLst>
                </a:gridCol>
                <a:gridCol w="193515">
                  <a:extLst>
                    <a:ext uri="{9D8B030D-6E8A-4147-A177-3AD203B41FA5}">
                      <a16:colId xmlns:a16="http://schemas.microsoft.com/office/drawing/2014/main" val="855458112"/>
                    </a:ext>
                  </a:extLst>
                </a:gridCol>
                <a:gridCol w="997341">
                  <a:extLst>
                    <a:ext uri="{9D8B030D-6E8A-4147-A177-3AD203B41FA5}">
                      <a16:colId xmlns:a16="http://schemas.microsoft.com/office/drawing/2014/main" val="3223193353"/>
                    </a:ext>
                  </a:extLst>
                </a:gridCol>
                <a:gridCol w="997341">
                  <a:extLst>
                    <a:ext uri="{9D8B030D-6E8A-4147-A177-3AD203B41FA5}">
                      <a16:colId xmlns:a16="http://schemas.microsoft.com/office/drawing/2014/main" val="3079507996"/>
                    </a:ext>
                  </a:extLst>
                </a:gridCol>
                <a:gridCol w="193515">
                  <a:extLst>
                    <a:ext uri="{9D8B030D-6E8A-4147-A177-3AD203B41FA5}">
                      <a16:colId xmlns:a16="http://schemas.microsoft.com/office/drawing/2014/main" val="51227463"/>
                    </a:ext>
                  </a:extLst>
                </a:gridCol>
                <a:gridCol w="1131311">
                  <a:extLst>
                    <a:ext uri="{9D8B030D-6E8A-4147-A177-3AD203B41FA5}">
                      <a16:colId xmlns:a16="http://schemas.microsoft.com/office/drawing/2014/main" val="461054073"/>
                    </a:ext>
                  </a:extLst>
                </a:gridCol>
                <a:gridCol w="1060606">
                  <a:extLst>
                    <a:ext uri="{9D8B030D-6E8A-4147-A177-3AD203B41FA5}">
                      <a16:colId xmlns:a16="http://schemas.microsoft.com/office/drawing/2014/main" val="181170271"/>
                    </a:ext>
                  </a:extLst>
                </a:gridCol>
              </a:tblGrid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 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 dirty="0">
                          <a:effectLst/>
                        </a:rPr>
                        <a:t>Sweden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 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 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Kazakhstan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 dirty="0">
                          <a:effectLst/>
                        </a:rPr>
                        <a:t> 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585668581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Age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Pop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Deaths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 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Pop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Deaths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300" u="none" strike="noStrike" dirty="0" err="1">
                          <a:effectLst/>
                        </a:rPr>
                        <a:t>m</a:t>
                      </a:r>
                      <a:r>
                        <a:rPr lang="en-GB" sz="1300" u="none" strike="noStrike" baseline="-25000" dirty="0" err="1">
                          <a:effectLst/>
                        </a:rPr>
                        <a:t>x</a:t>
                      </a:r>
                      <a:r>
                        <a:rPr lang="en-GB" sz="1300" u="none" strike="noStrike" dirty="0">
                          <a:effectLst/>
                        </a:rPr>
                        <a:t> (S)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Pop (K)*</a:t>
                      </a:r>
                      <a:r>
                        <a:rPr lang="en-GB" sz="13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300" u="none" strike="noStrike" dirty="0" err="1">
                          <a:effectLst/>
                        </a:rPr>
                        <a:t>m</a:t>
                      </a:r>
                      <a:r>
                        <a:rPr lang="en-GB" sz="1300" u="none" strike="noStrike" baseline="-25000" dirty="0" err="1">
                          <a:effectLst/>
                        </a:rPr>
                        <a:t>x</a:t>
                      </a:r>
                      <a:r>
                        <a:rPr lang="en-GB" sz="1300" u="none" strike="noStrike" dirty="0">
                          <a:effectLst/>
                        </a:rPr>
                        <a:t>(S)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989581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0-1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59,727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     279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174,078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N/A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0.0047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9879897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1-4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229,775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   42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754,758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0.0002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1350788321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5-9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245,172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        31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879,129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0.0001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2048075047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10-14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240,110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        33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808,510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0.0001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2178564850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15-19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264,957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        61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720,161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0.0002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316401841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20-24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287,176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   87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622,988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0.0003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1054880237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25-29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311,111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   98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733,057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0.0003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1083244518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30-34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280,991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140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732,312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0.0005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521054330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35-39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286,899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197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612,825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0.0007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3578410495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40-44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308,238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362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487,996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0.0012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1584462039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45-49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320,172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643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284,799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0.0020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2910290605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50-54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242,230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738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503,608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0.0030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159278589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55-59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210,785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972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301,879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0.0046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560926159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60-64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216,058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1,640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374,317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0.0076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2983144687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65-69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224,479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2,752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256,247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0.0123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64613502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70-74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222,578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4,509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154,623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0.0203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1588453566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75-79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184,102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6,745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149,917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0.0366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2072453255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80-84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140,667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9,587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88,716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0.0682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4274716999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 dirty="0">
                          <a:effectLst/>
                        </a:rPr>
                        <a:t>85+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110,242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17,340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 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58,940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0.1573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592565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9449756"/>
                  </a:ext>
                </a:extLst>
              </a:tr>
              <a:tr h="23525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Observed number deaths 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50292" marB="50292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64,572.00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Expected deaths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</a:t>
                      </a:r>
                      <a:r>
                        <a:rPr lang="en-GB" sz="1400" u="none" strike="noStrike" dirty="0">
                          <a:effectLst/>
                        </a:rPr>
                        <a:t> </a:t>
                      </a:r>
                      <a:r>
                        <a:rPr lang="en-GB" sz="1300" u="none" strike="noStrike" dirty="0">
                          <a:effectLst/>
                        </a:rPr>
                        <a:t>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3244148221"/>
                  </a:ext>
                </a:extLst>
              </a:tr>
              <a:tr h="235254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Comparative/Standardised Mortality Ratio: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50292" marB="50292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3912406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450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B1987-A167-188B-85F6-C84A44D55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53872"/>
            <a:ext cx="6705600" cy="623236"/>
          </a:xfrm>
        </p:spPr>
        <p:txBody>
          <a:bodyPr>
            <a:normAutofit fontScale="90000"/>
          </a:bodyPr>
          <a:lstStyle/>
          <a:p>
            <a:r>
              <a:rPr lang="en-GB" dirty="0"/>
              <a:t>2. Compare the mortality regime in the two populations via indirect standardisation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40DAD20-B1E7-A0CA-2DA4-16B259632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03787"/>
              </p:ext>
            </p:extLst>
          </p:nvPr>
        </p:nvGraphicFramePr>
        <p:xfrm>
          <a:off x="936171" y="1299863"/>
          <a:ext cx="7271657" cy="5096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662">
                  <a:extLst>
                    <a:ext uri="{9D8B030D-6E8A-4147-A177-3AD203B41FA5}">
                      <a16:colId xmlns:a16="http://schemas.microsoft.com/office/drawing/2014/main" val="3755157843"/>
                    </a:ext>
                  </a:extLst>
                </a:gridCol>
                <a:gridCol w="997341">
                  <a:extLst>
                    <a:ext uri="{9D8B030D-6E8A-4147-A177-3AD203B41FA5}">
                      <a16:colId xmlns:a16="http://schemas.microsoft.com/office/drawing/2014/main" val="44075029"/>
                    </a:ext>
                  </a:extLst>
                </a:gridCol>
                <a:gridCol w="908025">
                  <a:extLst>
                    <a:ext uri="{9D8B030D-6E8A-4147-A177-3AD203B41FA5}">
                      <a16:colId xmlns:a16="http://schemas.microsoft.com/office/drawing/2014/main" val="2195401599"/>
                    </a:ext>
                  </a:extLst>
                </a:gridCol>
                <a:gridCol w="193515">
                  <a:extLst>
                    <a:ext uri="{9D8B030D-6E8A-4147-A177-3AD203B41FA5}">
                      <a16:colId xmlns:a16="http://schemas.microsoft.com/office/drawing/2014/main" val="855458112"/>
                    </a:ext>
                  </a:extLst>
                </a:gridCol>
                <a:gridCol w="997341">
                  <a:extLst>
                    <a:ext uri="{9D8B030D-6E8A-4147-A177-3AD203B41FA5}">
                      <a16:colId xmlns:a16="http://schemas.microsoft.com/office/drawing/2014/main" val="3223193353"/>
                    </a:ext>
                  </a:extLst>
                </a:gridCol>
                <a:gridCol w="997341">
                  <a:extLst>
                    <a:ext uri="{9D8B030D-6E8A-4147-A177-3AD203B41FA5}">
                      <a16:colId xmlns:a16="http://schemas.microsoft.com/office/drawing/2014/main" val="3079507996"/>
                    </a:ext>
                  </a:extLst>
                </a:gridCol>
                <a:gridCol w="193515">
                  <a:extLst>
                    <a:ext uri="{9D8B030D-6E8A-4147-A177-3AD203B41FA5}">
                      <a16:colId xmlns:a16="http://schemas.microsoft.com/office/drawing/2014/main" val="51227463"/>
                    </a:ext>
                  </a:extLst>
                </a:gridCol>
                <a:gridCol w="1131311">
                  <a:extLst>
                    <a:ext uri="{9D8B030D-6E8A-4147-A177-3AD203B41FA5}">
                      <a16:colId xmlns:a16="http://schemas.microsoft.com/office/drawing/2014/main" val="461054073"/>
                    </a:ext>
                  </a:extLst>
                </a:gridCol>
                <a:gridCol w="1060606">
                  <a:extLst>
                    <a:ext uri="{9D8B030D-6E8A-4147-A177-3AD203B41FA5}">
                      <a16:colId xmlns:a16="http://schemas.microsoft.com/office/drawing/2014/main" val="181170271"/>
                    </a:ext>
                  </a:extLst>
                </a:gridCol>
              </a:tblGrid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 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 dirty="0">
                          <a:effectLst/>
                        </a:rPr>
                        <a:t>Sweden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 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 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Kazakhstan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 dirty="0">
                          <a:effectLst/>
                        </a:rPr>
                        <a:t> 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585668581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Age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Pop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Deaths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 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Pop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Deaths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300" u="none" strike="noStrike" dirty="0" err="1">
                          <a:effectLst/>
                        </a:rPr>
                        <a:t>m</a:t>
                      </a:r>
                      <a:r>
                        <a:rPr lang="en-GB" sz="1300" u="none" strike="noStrike" baseline="-25000" dirty="0" err="1">
                          <a:effectLst/>
                        </a:rPr>
                        <a:t>x</a:t>
                      </a:r>
                      <a:r>
                        <a:rPr lang="en-GB" sz="1300" u="none" strike="noStrike" dirty="0">
                          <a:effectLst/>
                        </a:rPr>
                        <a:t> (S)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Pop (K)*</a:t>
                      </a:r>
                      <a:r>
                        <a:rPr lang="en-GB" sz="13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300" u="none" strike="noStrike" dirty="0" err="1">
                          <a:effectLst/>
                        </a:rPr>
                        <a:t>m</a:t>
                      </a:r>
                      <a:r>
                        <a:rPr lang="en-GB" sz="1300" u="none" strike="noStrike" baseline="-25000" dirty="0" err="1">
                          <a:effectLst/>
                        </a:rPr>
                        <a:t>x</a:t>
                      </a:r>
                      <a:r>
                        <a:rPr lang="en-GB" sz="1300" u="none" strike="noStrike" dirty="0">
                          <a:effectLst/>
                        </a:rPr>
                        <a:t>(S)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989581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0-1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59,727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     279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174,078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N/A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0.0047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813.16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9879897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1-4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229,775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   42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754,758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0.0002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1350788321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5-9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245,172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        31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879,129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0.0001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2048075047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10-14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240,110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        33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808,510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0.0001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2178564850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15-19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264,957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        61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720,161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0.0002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316401841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20-24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287,176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   87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622,988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0.0003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1054880237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25-29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311,111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   98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733,057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0.0003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1083244518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30-34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280,991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140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732,312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0.0005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521054330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35-39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286,899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197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612,825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0.0007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3578410495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40-44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308,238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362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487,996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0.0012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1584462039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45-49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320,172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643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284,799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0.0020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2910290605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50-54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242,230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738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503,608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0.0030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159278589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55-59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210,785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972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301,879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0.0046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560926159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60-64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216,058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1,640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374,317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0.0076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2983144687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65-69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224,479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2,752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256,247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0.0123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64613502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70-74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222,578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4,509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154,623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0.0203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1588453566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75-79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184,102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6,745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149,917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0.0366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2072453255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80-84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140,667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9,587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88,716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0.0682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4274716999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 dirty="0">
                          <a:effectLst/>
                        </a:rPr>
                        <a:t>85+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110,242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17,340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 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58,940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0.1573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592565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9449756"/>
                  </a:ext>
                </a:extLst>
              </a:tr>
              <a:tr h="23525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Observed number deaths 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50292" marB="50292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64,572.00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Expected deaths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</a:t>
                      </a:r>
                      <a:r>
                        <a:rPr lang="en-GB" sz="1400" u="none" strike="noStrike" dirty="0">
                          <a:effectLst/>
                        </a:rPr>
                        <a:t> </a:t>
                      </a:r>
                      <a:r>
                        <a:rPr lang="en-GB" sz="1300" u="none" strike="noStrike" dirty="0">
                          <a:effectLst/>
                        </a:rPr>
                        <a:t>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3244148221"/>
                  </a:ext>
                </a:extLst>
              </a:tr>
              <a:tr h="235254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Comparative/Standardised Mortality Ratio: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50292" marB="50292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3912406367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3B2743FD-2644-32A9-0126-C1E5F741B297}"/>
              </a:ext>
            </a:extLst>
          </p:cNvPr>
          <p:cNvGrpSpPr/>
          <p:nvPr/>
        </p:nvGrpSpPr>
        <p:grpSpPr>
          <a:xfrm>
            <a:off x="4223660" y="1824475"/>
            <a:ext cx="3864425" cy="563671"/>
            <a:chOff x="1252603" y="1878904"/>
            <a:chExt cx="5423769" cy="563671"/>
          </a:xfrm>
        </p:grpSpPr>
        <p:cxnSp>
          <p:nvCxnSpPr>
            <p:cNvPr id="4" name="Elbow Connector 3">
              <a:extLst>
                <a:ext uri="{FF2B5EF4-FFF2-40B4-BE49-F238E27FC236}">
                  <a16:creationId xmlns:a16="http://schemas.microsoft.com/office/drawing/2014/main" id="{B9D4D514-17CB-BB90-F2A9-B8F0212523F1}"/>
                </a:ext>
              </a:extLst>
            </p:cNvPr>
            <p:cNvCxnSpPr>
              <a:cxnSpLocks/>
            </p:cNvCxnSpPr>
            <p:nvPr/>
          </p:nvCxnSpPr>
          <p:spPr>
            <a:xfrm>
              <a:off x="1252603" y="1878904"/>
              <a:ext cx="5423769" cy="563671"/>
            </a:xfrm>
            <a:prstGeom prst="bentConnector3">
              <a:avLst>
                <a:gd name="adj1" fmla="val -4273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3669374-B5E6-E5EB-1EFC-D4CD4EE308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6372" y="1957733"/>
              <a:ext cx="0" cy="4848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743760F-21B8-FFAE-71E9-33F6E583AB39}"/>
              </a:ext>
            </a:extLst>
          </p:cNvPr>
          <p:cNvGrpSpPr/>
          <p:nvPr/>
        </p:nvGrpSpPr>
        <p:grpSpPr>
          <a:xfrm>
            <a:off x="6607629" y="1824475"/>
            <a:ext cx="1360714" cy="450639"/>
            <a:chOff x="1252603" y="1878904"/>
            <a:chExt cx="5423769" cy="563671"/>
          </a:xfrm>
        </p:grpSpPr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481F52F9-B358-F170-0EB5-0BCF6A7E1C5D}"/>
                </a:ext>
              </a:extLst>
            </p:cNvPr>
            <p:cNvCxnSpPr>
              <a:cxnSpLocks/>
            </p:cNvCxnSpPr>
            <p:nvPr/>
          </p:nvCxnSpPr>
          <p:spPr>
            <a:xfrm>
              <a:off x="1252603" y="1878904"/>
              <a:ext cx="5423769" cy="563671"/>
            </a:xfrm>
            <a:prstGeom prst="bentConnector3">
              <a:avLst>
                <a:gd name="adj1" fmla="val -4273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232ACB-B7F6-FB31-1B97-31932D2DE9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6372" y="1977505"/>
              <a:ext cx="0" cy="4650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216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B1987-A167-188B-85F6-C84A44D55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53872"/>
            <a:ext cx="6705600" cy="623236"/>
          </a:xfrm>
        </p:spPr>
        <p:txBody>
          <a:bodyPr>
            <a:normAutofit fontScale="90000"/>
          </a:bodyPr>
          <a:lstStyle/>
          <a:p>
            <a:r>
              <a:rPr lang="en-GB" dirty="0"/>
              <a:t>2. Compare the mortality regime in the two populations via indirect standardisation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40DAD20-B1E7-A0CA-2DA4-16B259632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431547"/>
              </p:ext>
            </p:extLst>
          </p:nvPr>
        </p:nvGraphicFramePr>
        <p:xfrm>
          <a:off x="936171" y="1299863"/>
          <a:ext cx="7271657" cy="5096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662">
                  <a:extLst>
                    <a:ext uri="{9D8B030D-6E8A-4147-A177-3AD203B41FA5}">
                      <a16:colId xmlns:a16="http://schemas.microsoft.com/office/drawing/2014/main" val="3755157843"/>
                    </a:ext>
                  </a:extLst>
                </a:gridCol>
                <a:gridCol w="997341">
                  <a:extLst>
                    <a:ext uri="{9D8B030D-6E8A-4147-A177-3AD203B41FA5}">
                      <a16:colId xmlns:a16="http://schemas.microsoft.com/office/drawing/2014/main" val="44075029"/>
                    </a:ext>
                  </a:extLst>
                </a:gridCol>
                <a:gridCol w="908025">
                  <a:extLst>
                    <a:ext uri="{9D8B030D-6E8A-4147-A177-3AD203B41FA5}">
                      <a16:colId xmlns:a16="http://schemas.microsoft.com/office/drawing/2014/main" val="2195401599"/>
                    </a:ext>
                  </a:extLst>
                </a:gridCol>
                <a:gridCol w="193515">
                  <a:extLst>
                    <a:ext uri="{9D8B030D-6E8A-4147-A177-3AD203B41FA5}">
                      <a16:colId xmlns:a16="http://schemas.microsoft.com/office/drawing/2014/main" val="855458112"/>
                    </a:ext>
                  </a:extLst>
                </a:gridCol>
                <a:gridCol w="997341">
                  <a:extLst>
                    <a:ext uri="{9D8B030D-6E8A-4147-A177-3AD203B41FA5}">
                      <a16:colId xmlns:a16="http://schemas.microsoft.com/office/drawing/2014/main" val="3223193353"/>
                    </a:ext>
                  </a:extLst>
                </a:gridCol>
                <a:gridCol w="997341">
                  <a:extLst>
                    <a:ext uri="{9D8B030D-6E8A-4147-A177-3AD203B41FA5}">
                      <a16:colId xmlns:a16="http://schemas.microsoft.com/office/drawing/2014/main" val="3079507996"/>
                    </a:ext>
                  </a:extLst>
                </a:gridCol>
                <a:gridCol w="193515">
                  <a:extLst>
                    <a:ext uri="{9D8B030D-6E8A-4147-A177-3AD203B41FA5}">
                      <a16:colId xmlns:a16="http://schemas.microsoft.com/office/drawing/2014/main" val="51227463"/>
                    </a:ext>
                  </a:extLst>
                </a:gridCol>
                <a:gridCol w="1131311">
                  <a:extLst>
                    <a:ext uri="{9D8B030D-6E8A-4147-A177-3AD203B41FA5}">
                      <a16:colId xmlns:a16="http://schemas.microsoft.com/office/drawing/2014/main" val="461054073"/>
                    </a:ext>
                  </a:extLst>
                </a:gridCol>
                <a:gridCol w="1060606">
                  <a:extLst>
                    <a:ext uri="{9D8B030D-6E8A-4147-A177-3AD203B41FA5}">
                      <a16:colId xmlns:a16="http://schemas.microsoft.com/office/drawing/2014/main" val="181170271"/>
                    </a:ext>
                  </a:extLst>
                </a:gridCol>
              </a:tblGrid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 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 dirty="0">
                          <a:effectLst/>
                        </a:rPr>
                        <a:t>Sweden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 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 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Kazakhstan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 dirty="0">
                          <a:effectLst/>
                        </a:rPr>
                        <a:t> 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585668581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Age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Pop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Deaths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 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Pop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Deaths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300" u="none" strike="noStrike" dirty="0" err="1">
                          <a:effectLst/>
                        </a:rPr>
                        <a:t>m</a:t>
                      </a:r>
                      <a:r>
                        <a:rPr lang="en-GB" sz="1300" u="none" strike="noStrike" baseline="-25000" dirty="0" err="1">
                          <a:effectLst/>
                        </a:rPr>
                        <a:t>x</a:t>
                      </a:r>
                      <a:r>
                        <a:rPr lang="en-GB" sz="1300" u="none" strike="noStrike" dirty="0">
                          <a:effectLst/>
                        </a:rPr>
                        <a:t> (S)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Pop (K)*</a:t>
                      </a:r>
                      <a:r>
                        <a:rPr lang="en-GB" sz="13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300" u="none" strike="noStrike" dirty="0" err="1">
                          <a:effectLst/>
                        </a:rPr>
                        <a:t>m</a:t>
                      </a:r>
                      <a:r>
                        <a:rPr lang="en-GB" sz="1300" u="none" strike="noStrike" baseline="-25000" dirty="0" err="1">
                          <a:effectLst/>
                        </a:rPr>
                        <a:t>x</a:t>
                      </a:r>
                      <a:r>
                        <a:rPr lang="en-GB" sz="1300" u="none" strike="noStrike" dirty="0">
                          <a:effectLst/>
                        </a:rPr>
                        <a:t>(S)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989581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0-1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59,727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     279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174,078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N/A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0.0047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813.16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9879897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1-4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229,775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   42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754,758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0.0002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137.96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1350788321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5-9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245,172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        31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879,129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0.0001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2048075047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10-14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240,110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        33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808,510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0.0001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2178564850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15-19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264,957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        61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720,161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0.0002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316401841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20-24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287,176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   87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622,988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0.0003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1054880237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25-29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311,111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   98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733,057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0.0003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1083244518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30-34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280,991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140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732,312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0.0005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521054330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35-39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286,899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197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612,825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0.0007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3578410495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40-44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308,238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362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487,996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0.0012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1584462039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45-49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320,172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643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284,799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0.0020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2910290605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50-54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242,230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738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503,608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0.0030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159278589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55-59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210,785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972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301,879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0.0046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560926159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60-64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216,058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1,640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374,317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0.0076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2983144687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65-69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224,479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2,752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256,247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0.0123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64613502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70-74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222,578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4,509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154,623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0.0203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1588453566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75-79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184,102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6,745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149,917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0.0366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2072453255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80-84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140,667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9,587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88,716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0.0682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4274716999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 dirty="0">
                          <a:effectLst/>
                        </a:rPr>
                        <a:t>85+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110,242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17,340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 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58,940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0.1573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592565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9449756"/>
                  </a:ext>
                </a:extLst>
              </a:tr>
              <a:tr h="23525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Observed number deaths 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50292" marB="50292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64,572.00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Expected deaths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</a:t>
                      </a:r>
                      <a:r>
                        <a:rPr lang="en-GB" sz="1400" u="none" strike="noStrike" dirty="0">
                          <a:effectLst/>
                        </a:rPr>
                        <a:t> </a:t>
                      </a:r>
                      <a:r>
                        <a:rPr lang="en-GB" sz="1300" u="none" strike="noStrike" dirty="0">
                          <a:effectLst/>
                        </a:rPr>
                        <a:t>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3244148221"/>
                  </a:ext>
                </a:extLst>
              </a:tr>
              <a:tr h="235254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Comparative/Standardised Mortality Ratio: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50292" marB="50292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3912406367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3B2743FD-2644-32A9-0126-C1E5F741B297}"/>
              </a:ext>
            </a:extLst>
          </p:cNvPr>
          <p:cNvGrpSpPr/>
          <p:nvPr/>
        </p:nvGrpSpPr>
        <p:grpSpPr>
          <a:xfrm>
            <a:off x="4223660" y="2031307"/>
            <a:ext cx="3864425" cy="563671"/>
            <a:chOff x="1252603" y="1878904"/>
            <a:chExt cx="5423769" cy="563671"/>
          </a:xfrm>
        </p:grpSpPr>
        <p:cxnSp>
          <p:nvCxnSpPr>
            <p:cNvPr id="4" name="Elbow Connector 3">
              <a:extLst>
                <a:ext uri="{FF2B5EF4-FFF2-40B4-BE49-F238E27FC236}">
                  <a16:creationId xmlns:a16="http://schemas.microsoft.com/office/drawing/2014/main" id="{B9D4D514-17CB-BB90-F2A9-B8F0212523F1}"/>
                </a:ext>
              </a:extLst>
            </p:cNvPr>
            <p:cNvCxnSpPr>
              <a:cxnSpLocks/>
            </p:cNvCxnSpPr>
            <p:nvPr/>
          </p:nvCxnSpPr>
          <p:spPr>
            <a:xfrm>
              <a:off x="1252603" y="1878904"/>
              <a:ext cx="5423769" cy="563671"/>
            </a:xfrm>
            <a:prstGeom prst="bentConnector3">
              <a:avLst>
                <a:gd name="adj1" fmla="val -4273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3669374-B5E6-E5EB-1EFC-D4CD4EE308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6372" y="1957733"/>
              <a:ext cx="0" cy="4848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743760F-21B8-FFAE-71E9-33F6E583AB39}"/>
              </a:ext>
            </a:extLst>
          </p:cNvPr>
          <p:cNvGrpSpPr/>
          <p:nvPr/>
        </p:nvGrpSpPr>
        <p:grpSpPr>
          <a:xfrm>
            <a:off x="6607629" y="2031307"/>
            <a:ext cx="1360714" cy="450639"/>
            <a:chOff x="1252603" y="1878904"/>
            <a:chExt cx="5423769" cy="563671"/>
          </a:xfrm>
        </p:grpSpPr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481F52F9-B358-F170-0EB5-0BCF6A7E1C5D}"/>
                </a:ext>
              </a:extLst>
            </p:cNvPr>
            <p:cNvCxnSpPr>
              <a:cxnSpLocks/>
            </p:cNvCxnSpPr>
            <p:nvPr/>
          </p:nvCxnSpPr>
          <p:spPr>
            <a:xfrm>
              <a:off x="1252603" y="1878904"/>
              <a:ext cx="5423769" cy="563671"/>
            </a:xfrm>
            <a:prstGeom prst="bentConnector3">
              <a:avLst>
                <a:gd name="adj1" fmla="val -4273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232ACB-B7F6-FB31-1B97-31932D2DE9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6372" y="1977505"/>
              <a:ext cx="0" cy="4650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898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B36E-0F15-9EE9-9AF1-B42ECC000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78924"/>
            <a:ext cx="6705600" cy="623236"/>
          </a:xfrm>
        </p:spPr>
        <p:txBody>
          <a:bodyPr>
            <a:noAutofit/>
          </a:bodyPr>
          <a:lstStyle/>
          <a:p>
            <a:r>
              <a:rPr lang="en-GB" sz="2500" dirty="0"/>
              <a:t>1. Age-specific mortality rates and (direct) age-standardisation</a:t>
            </a:r>
            <a:endParaRPr lang="en-US" sz="25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3BE67C-A760-E41E-58F4-B4F740048C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233275"/>
              </p:ext>
            </p:extLst>
          </p:nvPr>
        </p:nvGraphicFramePr>
        <p:xfrm>
          <a:off x="457200" y="1177447"/>
          <a:ext cx="7922709" cy="5523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3174">
                  <a:extLst>
                    <a:ext uri="{9D8B030D-6E8A-4147-A177-3AD203B41FA5}">
                      <a16:colId xmlns:a16="http://schemas.microsoft.com/office/drawing/2014/main" val="4001131795"/>
                    </a:ext>
                  </a:extLst>
                </a:gridCol>
                <a:gridCol w="1202000">
                  <a:extLst>
                    <a:ext uri="{9D8B030D-6E8A-4147-A177-3AD203B41FA5}">
                      <a16:colId xmlns:a16="http://schemas.microsoft.com/office/drawing/2014/main" val="3060651104"/>
                    </a:ext>
                  </a:extLst>
                </a:gridCol>
                <a:gridCol w="1106604">
                  <a:extLst>
                    <a:ext uri="{9D8B030D-6E8A-4147-A177-3AD203B41FA5}">
                      <a16:colId xmlns:a16="http://schemas.microsoft.com/office/drawing/2014/main" val="2316058612"/>
                    </a:ext>
                  </a:extLst>
                </a:gridCol>
                <a:gridCol w="1202000">
                  <a:extLst>
                    <a:ext uri="{9D8B030D-6E8A-4147-A177-3AD203B41FA5}">
                      <a16:colId xmlns:a16="http://schemas.microsoft.com/office/drawing/2014/main" val="1176439190"/>
                    </a:ext>
                  </a:extLst>
                </a:gridCol>
                <a:gridCol w="1106604">
                  <a:extLst>
                    <a:ext uri="{9D8B030D-6E8A-4147-A177-3AD203B41FA5}">
                      <a16:colId xmlns:a16="http://schemas.microsoft.com/office/drawing/2014/main" val="2821137497"/>
                    </a:ext>
                  </a:extLst>
                </a:gridCol>
                <a:gridCol w="329119">
                  <a:extLst>
                    <a:ext uri="{9D8B030D-6E8A-4147-A177-3AD203B41FA5}">
                      <a16:colId xmlns:a16="http://schemas.microsoft.com/office/drawing/2014/main" val="229495996"/>
                    </a:ext>
                  </a:extLst>
                </a:gridCol>
                <a:gridCol w="1106604">
                  <a:extLst>
                    <a:ext uri="{9D8B030D-6E8A-4147-A177-3AD203B41FA5}">
                      <a16:colId xmlns:a16="http://schemas.microsoft.com/office/drawing/2014/main" val="1134263196"/>
                    </a:ext>
                  </a:extLst>
                </a:gridCol>
                <a:gridCol w="1106604">
                  <a:extLst>
                    <a:ext uri="{9D8B030D-6E8A-4147-A177-3AD203B41FA5}">
                      <a16:colId xmlns:a16="http://schemas.microsoft.com/office/drawing/2014/main" val="971071168"/>
                    </a:ext>
                  </a:extLst>
                </a:gridCol>
              </a:tblGrid>
              <a:tr h="30500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Sweden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Kazakhstan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baseline="-25000">
                          <a:effectLst/>
                        </a:rPr>
                        <a:t>n</a:t>
                      </a:r>
                      <a:r>
                        <a:rPr lang="en-GB" sz="1400" u="none" strike="noStrike">
                          <a:effectLst/>
                        </a:rPr>
                        <a:t>m</a:t>
                      </a:r>
                      <a:r>
                        <a:rPr lang="en-GB" sz="1400" u="none" strike="noStrike" baseline="-25000">
                          <a:effectLst/>
                        </a:rPr>
                        <a:t>x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1956271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Age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Pop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Deaths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Pop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Deaths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Sweden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Kazakhstan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534850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0-1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59,727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279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174,078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3,720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0.0047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0.0214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0478531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1-4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229,775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  42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754,758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1,220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9252433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5-9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245,172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  31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879,129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396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0206102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10-14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240,110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  33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808,510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298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2914279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15-19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264,957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  61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720,161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561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0409772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20-24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287,176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  87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622,988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673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0285731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25-29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311,111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  98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733,057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752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6512172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30-34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280,991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140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732,312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965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7667692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35-39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286,899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197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612,825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1,113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9497168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40-44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308,238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362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487,996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1,405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344500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45-49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320,172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643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284,799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1,226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3483186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50-54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242,230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738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503,608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2,878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3994999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55-59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210,785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972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301,879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3,266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5816245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60-64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216,058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1,640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374,317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5,212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8202614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65-69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224,479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2,752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256,247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6,866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2018836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70-74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222,578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4,509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154,623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6,182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5489995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75-79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184,102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6,745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149,917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8,199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8611717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80-84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140,667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9,587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88,716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9,013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0461376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85+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110,242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17,340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58,940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10,627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401087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84541720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2279715"/>
                  </a:ext>
                </a:extLst>
              </a:tr>
            </a:tbl>
          </a:graphicData>
        </a:graphic>
      </p:graphicFrame>
      <p:grpSp>
        <p:nvGrpSpPr>
          <p:cNvPr id="59" name="Group 58">
            <a:extLst>
              <a:ext uri="{FF2B5EF4-FFF2-40B4-BE49-F238E27FC236}">
                <a16:creationId xmlns:a16="http://schemas.microsoft.com/office/drawing/2014/main" id="{807A488D-7523-B9BB-7C50-93D7C648D542}"/>
              </a:ext>
            </a:extLst>
          </p:cNvPr>
          <p:cNvGrpSpPr/>
          <p:nvPr/>
        </p:nvGrpSpPr>
        <p:grpSpPr>
          <a:xfrm>
            <a:off x="1803748" y="1866378"/>
            <a:ext cx="4847573" cy="1052186"/>
            <a:chOff x="1803748" y="1866378"/>
            <a:chExt cx="4847573" cy="1052186"/>
          </a:xfrm>
        </p:grpSpPr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EC6CED4D-3E1E-2820-1275-0F8FCC1B8BA1}"/>
                </a:ext>
              </a:extLst>
            </p:cNvPr>
            <p:cNvCxnSpPr>
              <a:cxnSpLocks/>
            </p:cNvCxnSpPr>
            <p:nvPr/>
          </p:nvCxnSpPr>
          <p:spPr>
            <a:xfrm>
              <a:off x="1803748" y="1866378"/>
              <a:ext cx="4847573" cy="1052186"/>
            </a:xfrm>
            <a:prstGeom prst="bentConnector3">
              <a:avLst>
                <a:gd name="adj1" fmla="val -4780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0E69A3B-F1FD-4821-D63C-76967B3924D3}"/>
                </a:ext>
              </a:extLst>
            </p:cNvPr>
            <p:cNvCxnSpPr/>
            <p:nvPr/>
          </p:nvCxnSpPr>
          <p:spPr>
            <a:xfrm flipV="1">
              <a:off x="6651321" y="1878904"/>
              <a:ext cx="0" cy="103966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376CA9-9391-261A-C288-896CF9C23BC7}"/>
              </a:ext>
            </a:extLst>
          </p:cNvPr>
          <p:cNvGrpSpPr/>
          <p:nvPr/>
        </p:nvGrpSpPr>
        <p:grpSpPr>
          <a:xfrm>
            <a:off x="3150296" y="1866378"/>
            <a:ext cx="3375764" cy="764088"/>
            <a:chOff x="3150296" y="1866378"/>
            <a:chExt cx="3375764" cy="764088"/>
          </a:xfrm>
        </p:grpSpPr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65BEF4BB-FB6A-E68A-60A2-12793A0292B2}"/>
                </a:ext>
              </a:extLst>
            </p:cNvPr>
            <p:cNvCxnSpPr>
              <a:cxnSpLocks/>
            </p:cNvCxnSpPr>
            <p:nvPr/>
          </p:nvCxnSpPr>
          <p:spPr>
            <a:xfrm>
              <a:off x="3150296" y="1866378"/>
              <a:ext cx="3375764" cy="764088"/>
            </a:xfrm>
            <a:prstGeom prst="bentConnector3">
              <a:avLst>
                <a:gd name="adj1" fmla="val -5288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02289A6-282C-85D6-58D9-090FFF8C4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6060" y="1878904"/>
              <a:ext cx="0" cy="75156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A2AC343-0A8A-81A6-683A-69A9F342B447}"/>
              </a:ext>
            </a:extLst>
          </p:cNvPr>
          <p:cNvGrpSpPr/>
          <p:nvPr/>
        </p:nvGrpSpPr>
        <p:grpSpPr>
          <a:xfrm>
            <a:off x="3995802" y="1866378"/>
            <a:ext cx="3770335" cy="926926"/>
            <a:chOff x="3995802" y="1866378"/>
            <a:chExt cx="3770335" cy="926926"/>
          </a:xfrm>
        </p:grpSpPr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93EE38EC-BC11-2DDC-5B12-DEECC38A4811}"/>
                </a:ext>
              </a:extLst>
            </p:cNvPr>
            <p:cNvCxnSpPr>
              <a:cxnSpLocks/>
            </p:cNvCxnSpPr>
            <p:nvPr/>
          </p:nvCxnSpPr>
          <p:spPr>
            <a:xfrm>
              <a:off x="3995802" y="1878904"/>
              <a:ext cx="3770335" cy="914400"/>
            </a:xfrm>
            <a:prstGeom prst="bentConnector3">
              <a:avLst>
                <a:gd name="adj1" fmla="val -4153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C516CB6-790E-72FE-C9F2-51A2ADB5C4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6137" y="1866378"/>
              <a:ext cx="0" cy="9269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D258EB5-0241-CF2B-8DA4-2B9B0948BA77}"/>
              </a:ext>
            </a:extLst>
          </p:cNvPr>
          <p:cNvGrpSpPr/>
          <p:nvPr/>
        </p:nvGrpSpPr>
        <p:grpSpPr>
          <a:xfrm>
            <a:off x="5270325" y="1866378"/>
            <a:ext cx="2385163" cy="640916"/>
            <a:chOff x="5270325" y="1866378"/>
            <a:chExt cx="2385163" cy="640916"/>
          </a:xfrm>
        </p:grpSpPr>
        <p:cxnSp>
          <p:nvCxnSpPr>
            <p:cNvPr id="49" name="Elbow Connector 48">
              <a:extLst>
                <a:ext uri="{FF2B5EF4-FFF2-40B4-BE49-F238E27FC236}">
                  <a16:creationId xmlns:a16="http://schemas.microsoft.com/office/drawing/2014/main" id="{E6AE3DCE-94D6-816E-7CD8-92E8E630364A}"/>
                </a:ext>
              </a:extLst>
            </p:cNvPr>
            <p:cNvCxnSpPr>
              <a:cxnSpLocks/>
            </p:cNvCxnSpPr>
            <p:nvPr/>
          </p:nvCxnSpPr>
          <p:spPr>
            <a:xfrm>
              <a:off x="5270325" y="1878904"/>
              <a:ext cx="2370550" cy="611166"/>
            </a:xfrm>
            <a:prstGeom prst="bentConnector3">
              <a:avLst>
                <a:gd name="adj1" fmla="val -6011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7EF080E-993D-4B2A-0071-5DC3FFA9E4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40875" y="1866378"/>
              <a:ext cx="14613" cy="64091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51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B1987-A167-188B-85F6-C84A44D55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53872"/>
            <a:ext cx="6705600" cy="623236"/>
          </a:xfrm>
        </p:spPr>
        <p:txBody>
          <a:bodyPr>
            <a:normAutofit fontScale="90000"/>
          </a:bodyPr>
          <a:lstStyle/>
          <a:p>
            <a:r>
              <a:rPr lang="en-GB" dirty="0"/>
              <a:t>2. Compare the mortality regime in the two populations via indirect standardisation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40DAD20-B1E7-A0CA-2DA4-16B259632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311518"/>
              </p:ext>
            </p:extLst>
          </p:nvPr>
        </p:nvGraphicFramePr>
        <p:xfrm>
          <a:off x="936171" y="1299863"/>
          <a:ext cx="7271657" cy="5096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662">
                  <a:extLst>
                    <a:ext uri="{9D8B030D-6E8A-4147-A177-3AD203B41FA5}">
                      <a16:colId xmlns:a16="http://schemas.microsoft.com/office/drawing/2014/main" val="3755157843"/>
                    </a:ext>
                  </a:extLst>
                </a:gridCol>
                <a:gridCol w="997341">
                  <a:extLst>
                    <a:ext uri="{9D8B030D-6E8A-4147-A177-3AD203B41FA5}">
                      <a16:colId xmlns:a16="http://schemas.microsoft.com/office/drawing/2014/main" val="44075029"/>
                    </a:ext>
                  </a:extLst>
                </a:gridCol>
                <a:gridCol w="908025">
                  <a:extLst>
                    <a:ext uri="{9D8B030D-6E8A-4147-A177-3AD203B41FA5}">
                      <a16:colId xmlns:a16="http://schemas.microsoft.com/office/drawing/2014/main" val="2195401599"/>
                    </a:ext>
                  </a:extLst>
                </a:gridCol>
                <a:gridCol w="193515">
                  <a:extLst>
                    <a:ext uri="{9D8B030D-6E8A-4147-A177-3AD203B41FA5}">
                      <a16:colId xmlns:a16="http://schemas.microsoft.com/office/drawing/2014/main" val="855458112"/>
                    </a:ext>
                  </a:extLst>
                </a:gridCol>
                <a:gridCol w="997341">
                  <a:extLst>
                    <a:ext uri="{9D8B030D-6E8A-4147-A177-3AD203B41FA5}">
                      <a16:colId xmlns:a16="http://schemas.microsoft.com/office/drawing/2014/main" val="3223193353"/>
                    </a:ext>
                  </a:extLst>
                </a:gridCol>
                <a:gridCol w="997341">
                  <a:extLst>
                    <a:ext uri="{9D8B030D-6E8A-4147-A177-3AD203B41FA5}">
                      <a16:colId xmlns:a16="http://schemas.microsoft.com/office/drawing/2014/main" val="3079507996"/>
                    </a:ext>
                  </a:extLst>
                </a:gridCol>
                <a:gridCol w="193515">
                  <a:extLst>
                    <a:ext uri="{9D8B030D-6E8A-4147-A177-3AD203B41FA5}">
                      <a16:colId xmlns:a16="http://schemas.microsoft.com/office/drawing/2014/main" val="51227463"/>
                    </a:ext>
                  </a:extLst>
                </a:gridCol>
                <a:gridCol w="1131311">
                  <a:extLst>
                    <a:ext uri="{9D8B030D-6E8A-4147-A177-3AD203B41FA5}">
                      <a16:colId xmlns:a16="http://schemas.microsoft.com/office/drawing/2014/main" val="461054073"/>
                    </a:ext>
                  </a:extLst>
                </a:gridCol>
                <a:gridCol w="1060606">
                  <a:extLst>
                    <a:ext uri="{9D8B030D-6E8A-4147-A177-3AD203B41FA5}">
                      <a16:colId xmlns:a16="http://schemas.microsoft.com/office/drawing/2014/main" val="181170271"/>
                    </a:ext>
                  </a:extLst>
                </a:gridCol>
              </a:tblGrid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 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 dirty="0">
                          <a:effectLst/>
                        </a:rPr>
                        <a:t>Sweden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 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 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Kazakhstan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 dirty="0">
                          <a:effectLst/>
                        </a:rPr>
                        <a:t> 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585668581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Age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Pop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Deaths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 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Pop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Deaths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300" u="none" strike="noStrike" dirty="0" err="1">
                          <a:effectLst/>
                        </a:rPr>
                        <a:t>m</a:t>
                      </a:r>
                      <a:r>
                        <a:rPr lang="en-GB" sz="1300" u="none" strike="noStrike" baseline="-25000" dirty="0" err="1">
                          <a:effectLst/>
                        </a:rPr>
                        <a:t>x</a:t>
                      </a:r>
                      <a:r>
                        <a:rPr lang="en-GB" sz="1300" u="none" strike="noStrike" dirty="0">
                          <a:effectLst/>
                        </a:rPr>
                        <a:t> (S)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Pop (K)*</a:t>
                      </a:r>
                      <a:r>
                        <a:rPr lang="en-GB" sz="13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300" u="none" strike="noStrike" dirty="0" err="1">
                          <a:effectLst/>
                        </a:rPr>
                        <a:t>m</a:t>
                      </a:r>
                      <a:r>
                        <a:rPr lang="en-GB" sz="1300" u="none" strike="noStrike" baseline="-25000" dirty="0" err="1">
                          <a:effectLst/>
                        </a:rPr>
                        <a:t>x</a:t>
                      </a:r>
                      <a:r>
                        <a:rPr lang="en-GB" sz="1300" u="none" strike="noStrike" dirty="0">
                          <a:effectLst/>
                        </a:rPr>
                        <a:t>(S)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989581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0-1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59,727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     279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174,078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N/A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0.0047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813.16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9879897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1-4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229,775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   42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754,758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0.0002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137.96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1350788321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5-9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245,172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        31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879,129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0.0001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111.16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2048075047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10-14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240,110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        33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808,510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0.0001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  111.12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2178564850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15-19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264,957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        61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720,161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0.0002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  165.80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316401841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20-24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287,176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   87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622,988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0.0003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188.73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1054880237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25-29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311,111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   98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733,057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0.0003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230.91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1083244518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30-34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280,991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140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732,312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0.0005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364.86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521054330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35-39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286,899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197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612,825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0.0007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420.80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3578410495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40-44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308,238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362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487,996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0.0012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573.11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1584462039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45-49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320,172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643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284,799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0.0020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  571.96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2910290605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50-54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242,230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738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503,608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0.0030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1,534.34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159278589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55-59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210,785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972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301,879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0.0046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1,392.06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560926159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60-64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216,058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1,640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374,317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0.0076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2,841.27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2983144687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65-69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224,479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2,752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256,247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0.0123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3,141.46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64613502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70-74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222,578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4,509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154,623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0.0203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3,132.36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1588453566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75-79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184,102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6,745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149,917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0.0366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5,492.55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2072453255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80-84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140,667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9,587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88,716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0.0682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6,046.34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4274716999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 dirty="0">
                          <a:effectLst/>
                        </a:rPr>
                        <a:t>85+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110,242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17,340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 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58,940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0.1573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9,270.69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592565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9449756"/>
                  </a:ext>
                </a:extLst>
              </a:tr>
              <a:tr h="23525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Observed number deaths 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50292" marB="50292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64,572.00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Expected deaths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</a:t>
                      </a:r>
                      <a:r>
                        <a:rPr lang="en-GB" sz="1400" u="none" strike="noStrike" dirty="0">
                          <a:effectLst/>
                        </a:rPr>
                        <a:t> 36,540.67</a:t>
                      </a:r>
                      <a:r>
                        <a:rPr lang="en-GB" sz="1300" u="none" strike="noStrike" dirty="0">
                          <a:effectLst/>
                        </a:rPr>
                        <a:t>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3244148221"/>
                  </a:ext>
                </a:extLst>
              </a:tr>
              <a:tr h="235254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Comparative/Standardised Mortality Ratio: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50292" marB="50292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391240636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9A57A17-EB5D-F576-901A-944A708DFD6B}"/>
              </a:ext>
            </a:extLst>
          </p:cNvPr>
          <p:cNvSpPr txBox="1"/>
          <p:nvPr/>
        </p:nvSpPr>
        <p:spPr>
          <a:xfrm>
            <a:off x="7153583" y="5293589"/>
            <a:ext cx="513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103C84-2513-C865-2637-9F5730F8EF33}"/>
              </a:ext>
            </a:extLst>
          </p:cNvPr>
          <p:cNvCxnSpPr/>
          <p:nvPr/>
        </p:nvCxnSpPr>
        <p:spPr>
          <a:xfrm>
            <a:off x="7095650" y="5672398"/>
            <a:ext cx="11429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754A32E-677F-C715-EE36-315A070BFC4B}"/>
              </a:ext>
            </a:extLst>
          </p:cNvPr>
          <p:cNvSpPr txBox="1"/>
          <p:nvPr/>
        </p:nvSpPr>
        <p:spPr>
          <a:xfrm>
            <a:off x="7153584" y="5783446"/>
            <a:ext cx="513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24875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  <p:bldP spid="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B1987-A167-188B-85F6-C84A44D55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53872"/>
            <a:ext cx="6705600" cy="623236"/>
          </a:xfrm>
        </p:spPr>
        <p:txBody>
          <a:bodyPr>
            <a:normAutofit fontScale="90000"/>
          </a:bodyPr>
          <a:lstStyle/>
          <a:p>
            <a:r>
              <a:rPr lang="en-GB" dirty="0"/>
              <a:t>2. Compare the mortality regime in the two populations via indirect standardisation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40DAD20-B1E7-A0CA-2DA4-16B259632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221230"/>
              </p:ext>
            </p:extLst>
          </p:nvPr>
        </p:nvGraphicFramePr>
        <p:xfrm>
          <a:off x="936171" y="1299863"/>
          <a:ext cx="7271657" cy="5096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662">
                  <a:extLst>
                    <a:ext uri="{9D8B030D-6E8A-4147-A177-3AD203B41FA5}">
                      <a16:colId xmlns:a16="http://schemas.microsoft.com/office/drawing/2014/main" val="3755157843"/>
                    </a:ext>
                  </a:extLst>
                </a:gridCol>
                <a:gridCol w="997341">
                  <a:extLst>
                    <a:ext uri="{9D8B030D-6E8A-4147-A177-3AD203B41FA5}">
                      <a16:colId xmlns:a16="http://schemas.microsoft.com/office/drawing/2014/main" val="44075029"/>
                    </a:ext>
                  </a:extLst>
                </a:gridCol>
                <a:gridCol w="908025">
                  <a:extLst>
                    <a:ext uri="{9D8B030D-6E8A-4147-A177-3AD203B41FA5}">
                      <a16:colId xmlns:a16="http://schemas.microsoft.com/office/drawing/2014/main" val="2195401599"/>
                    </a:ext>
                  </a:extLst>
                </a:gridCol>
                <a:gridCol w="193515">
                  <a:extLst>
                    <a:ext uri="{9D8B030D-6E8A-4147-A177-3AD203B41FA5}">
                      <a16:colId xmlns:a16="http://schemas.microsoft.com/office/drawing/2014/main" val="855458112"/>
                    </a:ext>
                  </a:extLst>
                </a:gridCol>
                <a:gridCol w="997341">
                  <a:extLst>
                    <a:ext uri="{9D8B030D-6E8A-4147-A177-3AD203B41FA5}">
                      <a16:colId xmlns:a16="http://schemas.microsoft.com/office/drawing/2014/main" val="3223193353"/>
                    </a:ext>
                  </a:extLst>
                </a:gridCol>
                <a:gridCol w="997341">
                  <a:extLst>
                    <a:ext uri="{9D8B030D-6E8A-4147-A177-3AD203B41FA5}">
                      <a16:colId xmlns:a16="http://schemas.microsoft.com/office/drawing/2014/main" val="3079507996"/>
                    </a:ext>
                  </a:extLst>
                </a:gridCol>
                <a:gridCol w="193515">
                  <a:extLst>
                    <a:ext uri="{9D8B030D-6E8A-4147-A177-3AD203B41FA5}">
                      <a16:colId xmlns:a16="http://schemas.microsoft.com/office/drawing/2014/main" val="51227463"/>
                    </a:ext>
                  </a:extLst>
                </a:gridCol>
                <a:gridCol w="1131311">
                  <a:extLst>
                    <a:ext uri="{9D8B030D-6E8A-4147-A177-3AD203B41FA5}">
                      <a16:colId xmlns:a16="http://schemas.microsoft.com/office/drawing/2014/main" val="461054073"/>
                    </a:ext>
                  </a:extLst>
                </a:gridCol>
                <a:gridCol w="1060606">
                  <a:extLst>
                    <a:ext uri="{9D8B030D-6E8A-4147-A177-3AD203B41FA5}">
                      <a16:colId xmlns:a16="http://schemas.microsoft.com/office/drawing/2014/main" val="181170271"/>
                    </a:ext>
                  </a:extLst>
                </a:gridCol>
              </a:tblGrid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 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 dirty="0">
                          <a:effectLst/>
                        </a:rPr>
                        <a:t>Sweden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 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 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Kazakhstan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 dirty="0">
                          <a:effectLst/>
                        </a:rPr>
                        <a:t> 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585668581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Age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Pop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Deaths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 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Pop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Deaths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300" u="none" strike="noStrike" dirty="0" err="1">
                          <a:effectLst/>
                        </a:rPr>
                        <a:t>m</a:t>
                      </a:r>
                      <a:r>
                        <a:rPr lang="en-GB" sz="1300" u="none" strike="noStrike" baseline="-25000" dirty="0" err="1">
                          <a:effectLst/>
                        </a:rPr>
                        <a:t>x</a:t>
                      </a:r>
                      <a:r>
                        <a:rPr lang="en-GB" sz="1300" u="none" strike="noStrike" dirty="0">
                          <a:effectLst/>
                        </a:rPr>
                        <a:t> (S)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Pop (K)*</a:t>
                      </a:r>
                      <a:r>
                        <a:rPr lang="en-GB" sz="13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300" u="none" strike="noStrike" dirty="0" err="1">
                          <a:effectLst/>
                        </a:rPr>
                        <a:t>m</a:t>
                      </a:r>
                      <a:r>
                        <a:rPr lang="en-GB" sz="1300" u="none" strike="noStrike" baseline="-25000" dirty="0" err="1">
                          <a:effectLst/>
                        </a:rPr>
                        <a:t>x</a:t>
                      </a:r>
                      <a:r>
                        <a:rPr lang="en-GB" sz="1300" u="none" strike="noStrike" dirty="0">
                          <a:effectLst/>
                        </a:rPr>
                        <a:t>(S)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989581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0-1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59,727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     279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174,078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N/A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0.0047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  813.16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9879897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1-4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229,775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   42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754,758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0.0002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  137.96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1350788321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5-9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245,172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        31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879,129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0.0001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  111.16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2048075047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10-14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240,110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        33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808,510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0.0001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  111.12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2178564850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15-19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264,957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        61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720,161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0.0002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  165.80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316401841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20-24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287,176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   87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622,988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0.0003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188.73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1054880237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25-29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311,111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   98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733,057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0.0003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230.91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1083244518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30-34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280,991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140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732,312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0.0005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364.86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521054330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35-39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286,899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197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612,825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0.0007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420.80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3578410495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40-44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308,238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362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487,996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0.0012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573.11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1584462039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45-49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320,172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643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284,799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0.0020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  571.96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2910290605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50-54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242,230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738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503,608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0.0030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1,534.34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159278589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55-59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210,785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     972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301,879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0.0046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1,392.06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560926159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60-64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216,058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1,640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374,317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0.0076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2,841.27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2983144687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65-69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224,479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2,752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256,247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0.0123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3,141.46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64613502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70-74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222,578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4,509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154,623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0.0203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3,132.36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1588453566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75-79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184,102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6,745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149,917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0.0366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5,492.55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2072453255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80-84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140,667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9,587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>
                          <a:effectLst/>
                        </a:rPr>
                        <a:t>             88,716 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0.0682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6,046.34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4274716999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 dirty="0">
                          <a:effectLst/>
                        </a:rPr>
                        <a:t>85+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110,242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17,340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 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  58,940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N/A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0.1573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    9,270.69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592565"/>
                  </a:ext>
                </a:extLst>
              </a:tr>
              <a:tr h="153252"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9449756"/>
                  </a:ext>
                </a:extLst>
              </a:tr>
              <a:tr h="23525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Observed number deaths 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50292" marB="50292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64,572.00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Expected deaths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300" u="none" strike="noStrike" dirty="0">
                          <a:effectLst/>
                        </a:rPr>
                        <a:t>       </a:t>
                      </a:r>
                      <a:r>
                        <a:rPr lang="en-GB" sz="1400" u="none" strike="noStrike" dirty="0">
                          <a:effectLst/>
                        </a:rPr>
                        <a:t> 36,540.67</a:t>
                      </a:r>
                      <a:r>
                        <a:rPr lang="en-GB" sz="1300" u="none" strike="noStrike" dirty="0">
                          <a:effectLst/>
                        </a:rPr>
                        <a:t>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3244148221"/>
                  </a:ext>
                </a:extLst>
              </a:tr>
              <a:tr h="235254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Comparative/Standardised Mortality Ratio: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50292" marB="50292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1.7671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5" marR="6445" marT="7090" marB="0" anchor="b"/>
                </a:tc>
                <a:extLst>
                  <a:ext uri="{0D108BD9-81ED-4DB2-BD59-A6C34878D82A}">
                    <a16:rowId xmlns:a16="http://schemas.microsoft.com/office/drawing/2014/main" val="3912406367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824AA0A7-D486-604F-82FD-E2A39EDB97ED}"/>
              </a:ext>
            </a:extLst>
          </p:cNvPr>
          <p:cNvGrpSpPr/>
          <p:nvPr/>
        </p:nvGrpSpPr>
        <p:grpSpPr>
          <a:xfrm>
            <a:off x="5018315" y="5976257"/>
            <a:ext cx="533400" cy="727872"/>
            <a:chOff x="2246959" y="1885391"/>
            <a:chExt cx="4429417" cy="557184"/>
          </a:xfrm>
        </p:grpSpPr>
        <p:cxnSp>
          <p:nvCxnSpPr>
            <p:cNvPr id="4" name="Elbow Connector 3">
              <a:extLst>
                <a:ext uri="{FF2B5EF4-FFF2-40B4-BE49-F238E27FC236}">
                  <a16:creationId xmlns:a16="http://schemas.microsoft.com/office/drawing/2014/main" id="{EF39135B-AB34-C516-3057-D54004E9C78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183076" y="-50726"/>
              <a:ext cx="557183" cy="4429417"/>
            </a:xfrm>
            <a:prstGeom prst="bentConnector3">
              <a:avLst>
                <a:gd name="adj1" fmla="val 100849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D2CAFA0-0F7C-41CC-9DA0-7455981D27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6372" y="2207202"/>
              <a:ext cx="0" cy="2353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70BBF63B-F8CB-9A1F-7C25-16FD8904B0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23858" y="5976253"/>
            <a:ext cx="2383973" cy="326575"/>
          </a:xfrm>
          <a:prstGeom prst="bentConnector3">
            <a:avLst>
              <a:gd name="adj1" fmla="val -15753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62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6D05-03B6-CBB6-0805-1D5AFBDF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3. Infant mortality and direct standardisation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9AC927-A2F5-9FCB-4418-BA8630DAF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881992"/>
              </p:ext>
            </p:extLst>
          </p:nvPr>
        </p:nvGraphicFramePr>
        <p:xfrm>
          <a:off x="631608" y="1284613"/>
          <a:ext cx="7880784" cy="2280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9267">
                  <a:extLst>
                    <a:ext uri="{9D8B030D-6E8A-4147-A177-3AD203B41FA5}">
                      <a16:colId xmlns:a16="http://schemas.microsoft.com/office/drawing/2014/main" val="645531454"/>
                    </a:ext>
                  </a:extLst>
                </a:gridCol>
                <a:gridCol w="1253174">
                  <a:extLst>
                    <a:ext uri="{9D8B030D-6E8A-4147-A177-3AD203B41FA5}">
                      <a16:colId xmlns:a16="http://schemas.microsoft.com/office/drawing/2014/main" val="3677952080"/>
                    </a:ext>
                  </a:extLst>
                </a:gridCol>
                <a:gridCol w="1253174">
                  <a:extLst>
                    <a:ext uri="{9D8B030D-6E8A-4147-A177-3AD203B41FA5}">
                      <a16:colId xmlns:a16="http://schemas.microsoft.com/office/drawing/2014/main" val="875366193"/>
                    </a:ext>
                  </a:extLst>
                </a:gridCol>
                <a:gridCol w="348821">
                  <a:extLst>
                    <a:ext uri="{9D8B030D-6E8A-4147-A177-3AD203B41FA5}">
                      <a16:colId xmlns:a16="http://schemas.microsoft.com/office/drawing/2014/main" val="1458211945"/>
                    </a:ext>
                  </a:extLst>
                </a:gridCol>
                <a:gridCol w="1253174">
                  <a:extLst>
                    <a:ext uri="{9D8B030D-6E8A-4147-A177-3AD203B41FA5}">
                      <a16:colId xmlns:a16="http://schemas.microsoft.com/office/drawing/2014/main" val="367246909"/>
                    </a:ext>
                  </a:extLst>
                </a:gridCol>
                <a:gridCol w="1253174">
                  <a:extLst>
                    <a:ext uri="{9D8B030D-6E8A-4147-A177-3AD203B41FA5}">
                      <a16:colId xmlns:a16="http://schemas.microsoft.com/office/drawing/2014/main" val="1238923668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Births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Deaths before age 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62787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</a:rPr>
                        <a:t>Mother's education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White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Black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 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White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Black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95513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&lt; high school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2,750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4,900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103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0123326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≥ high school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9,800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10,000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183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362294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Total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12,550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14,900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95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286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93591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3586735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IMR (White)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600" i="1" u="none" strike="noStrike" dirty="0">
                          <a:effectLst/>
                        </a:rPr>
                        <a:t>deaths per 1,000 births</a:t>
                      </a:r>
                      <a:endParaRPr lang="en-GB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787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IMR (Black)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600" i="1" u="none" strike="noStrike" dirty="0">
                          <a:effectLst/>
                        </a:rPr>
                        <a:t>deaths per 1,000 births</a:t>
                      </a:r>
                      <a:endParaRPr lang="en-GB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98216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7345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708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6D05-03B6-CBB6-0805-1D5AFBDF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3. Infant mortality and direct standardisation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9AC927-A2F5-9FCB-4418-BA8630DAFC6D}"/>
              </a:ext>
            </a:extLst>
          </p:cNvPr>
          <p:cNvGraphicFramePr>
            <a:graphicFrameLocks noGrp="1"/>
          </p:cNvGraphicFramePr>
          <p:nvPr/>
        </p:nvGraphicFramePr>
        <p:xfrm>
          <a:off x="631608" y="1284613"/>
          <a:ext cx="7880784" cy="2280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9267">
                  <a:extLst>
                    <a:ext uri="{9D8B030D-6E8A-4147-A177-3AD203B41FA5}">
                      <a16:colId xmlns:a16="http://schemas.microsoft.com/office/drawing/2014/main" val="645531454"/>
                    </a:ext>
                  </a:extLst>
                </a:gridCol>
                <a:gridCol w="1253174">
                  <a:extLst>
                    <a:ext uri="{9D8B030D-6E8A-4147-A177-3AD203B41FA5}">
                      <a16:colId xmlns:a16="http://schemas.microsoft.com/office/drawing/2014/main" val="3677952080"/>
                    </a:ext>
                  </a:extLst>
                </a:gridCol>
                <a:gridCol w="1253174">
                  <a:extLst>
                    <a:ext uri="{9D8B030D-6E8A-4147-A177-3AD203B41FA5}">
                      <a16:colId xmlns:a16="http://schemas.microsoft.com/office/drawing/2014/main" val="875366193"/>
                    </a:ext>
                  </a:extLst>
                </a:gridCol>
                <a:gridCol w="348821">
                  <a:extLst>
                    <a:ext uri="{9D8B030D-6E8A-4147-A177-3AD203B41FA5}">
                      <a16:colId xmlns:a16="http://schemas.microsoft.com/office/drawing/2014/main" val="1458211945"/>
                    </a:ext>
                  </a:extLst>
                </a:gridCol>
                <a:gridCol w="1253174">
                  <a:extLst>
                    <a:ext uri="{9D8B030D-6E8A-4147-A177-3AD203B41FA5}">
                      <a16:colId xmlns:a16="http://schemas.microsoft.com/office/drawing/2014/main" val="367246909"/>
                    </a:ext>
                  </a:extLst>
                </a:gridCol>
                <a:gridCol w="1253174">
                  <a:extLst>
                    <a:ext uri="{9D8B030D-6E8A-4147-A177-3AD203B41FA5}">
                      <a16:colId xmlns:a16="http://schemas.microsoft.com/office/drawing/2014/main" val="1238923668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Births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Deaths before age 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62787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</a:rPr>
                        <a:t>Mother's education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White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Black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 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White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Black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95513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&lt; high school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2,750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4,900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103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0123326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≥ high school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9,800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10,000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183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362294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Total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12,550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14,900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95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286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93591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3586735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IMR (White)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7.6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600" i="1" u="none" strike="noStrike" dirty="0">
                          <a:effectLst/>
                        </a:rPr>
                        <a:t>deaths per 1,000 births</a:t>
                      </a:r>
                      <a:endParaRPr lang="en-GB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787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IMR (Black)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19.2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600" i="1" u="none" strike="noStrike" dirty="0">
                          <a:effectLst/>
                        </a:rPr>
                        <a:t>deaths per 1,000 births</a:t>
                      </a:r>
                      <a:endParaRPr lang="en-GB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98216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7345180"/>
                  </a:ext>
                </a:extLst>
              </a:tr>
            </a:tbl>
          </a:graphicData>
        </a:graphic>
      </p:graphicFrame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B6F0A7FD-8C84-DF86-6862-A960C6F0C725}"/>
              </a:ext>
            </a:extLst>
          </p:cNvPr>
          <p:cNvCxnSpPr/>
          <p:nvPr/>
        </p:nvCxnSpPr>
        <p:spPr>
          <a:xfrm rot="16200000" flipH="1">
            <a:off x="3688915" y="2561571"/>
            <a:ext cx="501041" cy="263047"/>
          </a:xfrm>
          <a:prstGeom prst="bentConnector3">
            <a:avLst>
              <a:gd name="adj1" fmla="val 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5BF3437E-47A5-EC00-EF07-039839B2A956}"/>
              </a:ext>
            </a:extLst>
          </p:cNvPr>
          <p:cNvCxnSpPr/>
          <p:nvPr/>
        </p:nvCxnSpPr>
        <p:spPr>
          <a:xfrm rot="10800000" flipV="1">
            <a:off x="4459267" y="2480152"/>
            <a:ext cx="2530257" cy="48851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10DDFEA1-C99D-5A74-990C-93FE7D107FE7}"/>
              </a:ext>
            </a:extLst>
          </p:cNvPr>
          <p:cNvCxnSpPr>
            <a:cxnSpLocks/>
          </p:cNvCxnSpPr>
          <p:nvPr/>
        </p:nvCxnSpPr>
        <p:spPr>
          <a:xfrm rot="5400000">
            <a:off x="4390372" y="2511468"/>
            <a:ext cx="713986" cy="576196"/>
          </a:xfrm>
          <a:prstGeom prst="bentConnector3">
            <a:avLst>
              <a:gd name="adj1" fmla="val 100877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19D91672-4F61-D901-F52B-20ED0F1C04BC}"/>
              </a:ext>
            </a:extLst>
          </p:cNvPr>
          <p:cNvCxnSpPr/>
          <p:nvPr/>
        </p:nvCxnSpPr>
        <p:spPr>
          <a:xfrm rot="10800000" flipV="1">
            <a:off x="4459268" y="2442573"/>
            <a:ext cx="3720229" cy="864298"/>
          </a:xfrm>
          <a:prstGeom prst="bentConnector3">
            <a:avLst>
              <a:gd name="adj1" fmla="val 7576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06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6D05-03B6-CBB6-0805-1D5AFBDF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3. Infant mortality and direct standardisation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9AC927-A2F5-9FCB-4418-BA8630DAF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688884"/>
              </p:ext>
            </p:extLst>
          </p:nvPr>
        </p:nvGraphicFramePr>
        <p:xfrm>
          <a:off x="631608" y="1284613"/>
          <a:ext cx="7880784" cy="5402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9267">
                  <a:extLst>
                    <a:ext uri="{9D8B030D-6E8A-4147-A177-3AD203B41FA5}">
                      <a16:colId xmlns:a16="http://schemas.microsoft.com/office/drawing/2014/main" val="645531454"/>
                    </a:ext>
                  </a:extLst>
                </a:gridCol>
                <a:gridCol w="1253174">
                  <a:extLst>
                    <a:ext uri="{9D8B030D-6E8A-4147-A177-3AD203B41FA5}">
                      <a16:colId xmlns:a16="http://schemas.microsoft.com/office/drawing/2014/main" val="3677952080"/>
                    </a:ext>
                  </a:extLst>
                </a:gridCol>
                <a:gridCol w="1253174">
                  <a:extLst>
                    <a:ext uri="{9D8B030D-6E8A-4147-A177-3AD203B41FA5}">
                      <a16:colId xmlns:a16="http://schemas.microsoft.com/office/drawing/2014/main" val="875366193"/>
                    </a:ext>
                  </a:extLst>
                </a:gridCol>
                <a:gridCol w="348821">
                  <a:extLst>
                    <a:ext uri="{9D8B030D-6E8A-4147-A177-3AD203B41FA5}">
                      <a16:colId xmlns:a16="http://schemas.microsoft.com/office/drawing/2014/main" val="1458211945"/>
                    </a:ext>
                  </a:extLst>
                </a:gridCol>
                <a:gridCol w="1253174">
                  <a:extLst>
                    <a:ext uri="{9D8B030D-6E8A-4147-A177-3AD203B41FA5}">
                      <a16:colId xmlns:a16="http://schemas.microsoft.com/office/drawing/2014/main" val="367246909"/>
                    </a:ext>
                  </a:extLst>
                </a:gridCol>
                <a:gridCol w="1253174">
                  <a:extLst>
                    <a:ext uri="{9D8B030D-6E8A-4147-A177-3AD203B41FA5}">
                      <a16:colId xmlns:a16="http://schemas.microsoft.com/office/drawing/2014/main" val="1238923668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Births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Deaths before age 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62787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</a:rPr>
                        <a:t>Mother's education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White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Black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 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White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Black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95513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&lt; high school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2,750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4,900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103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0123326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≥ high school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9,800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10,000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183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362294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Total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12,550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14,900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95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286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93591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3586735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IMR (White)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7.6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600" i="1" u="none" strike="noStrike" dirty="0">
                          <a:effectLst/>
                        </a:rPr>
                        <a:t>deaths per 1,000 births</a:t>
                      </a:r>
                      <a:endParaRPr lang="en-GB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787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IMR (Black)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19.2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600" i="1" u="none" strike="noStrike" dirty="0">
                          <a:effectLst/>
                        </a:rPr>
                        <a:t>deaths per 1,000 births</a:t>
                      </a:r>
                      <a:endParaRPr lang="en-GB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98216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7345180"/>
                  </a:ext>
                </a:extLst>
              </a:tr>
              <a:tr h="1778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Longer approach to calculating the same IMRs by mother's race: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88335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White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Black 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475126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Composition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Rates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 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Composition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Rates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26953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&lt; high school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357776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≥ high school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23117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726222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IMR (White)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767282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IMR(Black)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73403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9770204"/>
                  </a:ext>
                </a:extLst>
              </a:tr>
              <a:tr h="431800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IMR (Black), standardized for education (using white mother's educational distribution as the standard) 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0472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Standardized IMR (Black)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6538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82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6D05-03B6-CBB6-0805-1D5AFBDF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3. Infant mortality and direct standardisation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9AC927-A2F5-9FCB-4418-BA8630DAF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595012"/>
              </p:ext>
            </p:extLst>
          </p:nvPr>
        </p:nvGraphicFramePr>
        <p:xfrm>
          <a:off x="631608" y="1284613"/>
          <a:ext cx="7880784" cy="5402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9267">
                  <a:extLst>
                    <a:ext uri="{9D8B030D-6E8A-4147-A177-3AD203B41FA5}">
                      <a16:colId xmlns:a16="http://schemas.microsoft.com/office/drawing/2014/main" val="645531454"/>
                    </a:ext>
                  </a:extLst>
                </a:gridCol>
                <a:gridCol w="1253174">
                  <a:extLst>
                    <a:ext uri="{9D8B030D-6E8A-4147-A177-3AD203B41FA5}">
                      <a16:colId xmlns:a16="http://schemas.microsoft.com/office/drawing/2014/main" val="3677952080"/>
                    </a:ext>
                  </a:extLst>
                </a:gridCol>
                <a:gridCol w="1253174">
                  <a:extLst>
                    <a:ext uri="{9D8B030D-6E8A-4147-A177-3AD203B41FA5}">
                      <a16:colId xmlns:a16="http://schemas.microsoft.com/office/drawing/2014/main" val="875366193"/>
                    </a:ext>
                  </a:extLst>
                </a:gridCol>
                <a:gridCol w="348821">
                  <a:extLst>
                    <a:ext uri="{9D8B030D-6E8A-4147-A177-3AD203B41FA5}">
                      <a16:colId xmlns:a16="http://schemas.microsoft.com/office/drawing/2014/main" val="1458211945"/>
                    </a:ext>
                  </a:extLst>
                </a:gridCol>
                <a:gridCol w="1253174">
                  <a:extLst>
                    <a:ext uri="{9D8B030D-6E8A-4147-A177-3AD203B41FA5}">
                      <a16:colId xmlns:a16="http://schemas.microsoft.com/office/drawing/2014/main" val="367246909"/>
                    </a:ext>
                  </a:extLst>
                </a:gridCol>
                <a:gridCol w="1253174">
                  <a:extLst>
                    <a:ext uri="{9D8B030D-6E8A-4147-A177-3AD203B41FA5}">
                      <a16:colId xmlns:a16="http://schemas.microsoft.com/office/drawing/2014/main" val="1238923668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Births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Deaths before age 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62787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</a:rPr>
                        <a:t>Mother's education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White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Black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 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White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Black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95513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&lt; high school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2,750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4,900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103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0123326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≥ high school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9,800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10,000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183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362294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Total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12,550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14,900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95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286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93591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3586735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IMR (White)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7.6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600" i="1" u="none" strike="noStrike" dirty="0">
                          <a:effectLst/>
                        </a:rPr>
                        <a:t>deaths per 1,000 births</a:t>
                      </a:r>
                      <a:endParaRPr lang="en-GB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787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IMR (Black)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19.2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600" i="1" u="none" strike="noStrike" dirty="0">
                          <a:effectLst/>
                        </a:rPr>
                        <a:t>deaths per 1,000 births</a:t>
                      </a:r>
                      <a:endParaRPr lang="en-GB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98216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7345180"/>
                  </a:ext>
                </a:extLst>
              </a:tr>
              <a:tr h="1778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Longer approach to calculating the same IMRs by mother's race: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88335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White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Black 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475126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Composition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Rates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 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Composition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Rates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26953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&lt; high school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0.22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0.33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357776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≥ high school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0.78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0.67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23117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726222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IMR (White)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767282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IMR(Black)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73403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9770204"/>
                  </a:ext>
                </a:extLst>
              </a:tr>
              <a:tr h="431800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IMR (Black), standardized for education (using white mother's educational distribution as the standard) 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0472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Standardized IMR (Black)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6538590"/>
                  </a:ext>
                </a:extLst>
              </a:tr>
            </a:tbl>
          </a:graphicData>
        </a:graphic>
      </p:graphicFrame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2125408B-C8D0-EBEE-B327-D69E52AC95E3}"/>
              </a:ext>
            </a:extLst>
          </p:cNvPr>
          <p:cNvCxnSpPr>
            <a:cxnSpLocks/>
          </p:cNvCxnSpPr>
          <p:nvPr/>
        </p:nvCxnSpPr>
        <p:spPr>
          <a:xfrm rot="5400000">
            <a:off x="2373597" y="2893515"/>
            <a:ext cx="2499029" cy="645177"/>
          </a:xfrm>
          <a:prstGeom prst="bentConnector3">
            <a:avLst>
              <a:gd name="adj1" fmla="val -62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85ED757E-4D60-036D-4F7E-FB42B55FDEF2}"/>
              </a:ext>
            </a:extLst>
          </p:cNvPr>
          <p:cNvCxnSpPr>
            <a:cxnSpLocks/>
          </p:cNvCxnSpPr>
          <p:nvPr/>
        </p:nvCxnSpPr>
        <p:spPr>
          <a:xfrm rot="5400000">
            <a:off x="2647122" y="3302740"/>
            <a:ext cx="2035572" cy="290188"/>
          </a:xfrm>
          <a:prstGeom prst="bentConnector3">
            <a:avLst>
              <a:gd name="adj1" fmla="val 7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7600312D-1ACF-C040-6158-5FF039430AFC}"/>
              </a:ext>
            </a:extLst>
          </p:cNvPr>
          <p:cNvCxnSpPr>
            <a:cxnSpLocks/>
          </p:cNvCxnSpPr>
          <p:nvPr/>
        </p:nvCxnSpPr>
        <p:spPr>
          <a:xfrm rot="5400000">
            <a:off x="2931237" y="3219336"/>
            <a:ext cx="2517440" cy="488512"/>
          </a:xfrm>
          <a:prstGeom prst="bent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6FCF6F53-19F7-BE60-F1EA-EDE16ADAA73F}"/>
              </a:ext>
            </a:extLst>
          </p:cNvPr>
          <p:cNvCxnSpPr>
            <a:cxnSpLocks/>
          </p:cNvCxnSpPr>
          <p:nvPr/>
        </p:nvCxnSpPr>
        <p:spPr>
          <a:xfrm rot="5400000">
            <a:off x="2800614" y="3577227"/>
            <a:ext cx="2154474" cy="135698"/>
          </a:xfrm>
          <a:prstGeom prst="bentConnector3">
            <a:avLst>
              <a:gd name="adj1" fmla="val 2907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8879CD9-7E2E-0A0F-2BBB-9BD88A85BC07}"/>
              </a:ext>
            </a:extLst>
          </p:cNvPr>
          <p:cNvCxnSpPr/>
          <p:nvPr/>
        </p:nvCxnSpPr>
        <p:spPr>
          <a:xfrm rot="16200000" flipH="1">
            <a:off x="4950869" y="2702535"/>
            <a:ext cx="2499029" cy="1027135"/>
          </a:xfrm>
          <a:prstGeom prst="bentConnector3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5BF0ADB4-0763-42C3-F8F8-8390E265EFA1}"/>
              </a:ext>
            </a:extLst>
          </p:cNvPr>
          <p:cNvCxnSpPr/>
          <p:nvPr/>
        </p:nvCxnSpPr>
        <p:spPr>
          <a:xfrm rot="16200000" flipH="1">
            <a:off x="5094030" y="2945031"/>
            <a:ext cx="1897779" cy="1143393"/>
          </a:xfrm>
          <a:prstGeom prst="bentConnector3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A1EDCC0-99F1-4A46-FE17-D083FBCFC51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29351" y="2738130"/>
            <a:ext cx="2517438" cy="1450925"/>
          </a:xfrm>
          <a:prstGeom prst="bentConnector3">
            <a:avLst>
              <a:gd name="adj1" fmla="val 10025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50BACE1-8AF7-69D0-3F3B-FAC61F2D96C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26078" y="2940058"/>
            <a:ext cx="2059679" cy="1315234"/>
          </a:xfrm>
          <a:prstGeom prst="bentConnector3">
            <a:avLst>
              <a:gd name="adj1" fmla="val 9986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75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6D05-03B6-CBB6-0805-1D5AFBDF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3. Infant mortality and direct standardisation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9AC927-A2F5-9FCB-4418-BA8630DAF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577682"/>
              </p:ext>
            </p:extLst>
          </p:nvPr>
        </p:nvGraphicFramePr>
        <p:xfrm>
          <a:off x="631608" y="1284613"/>
          <a:ext cx="7880784" cy="5402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9267">
                  <a:extLst>
                    <a:ext uri="{9D8B030D-6E8A-4147-A177-3AD203B41FA5}">
                      <a16:colId xmlns:a16="http://schemas.microsoft.com/office/drawing/2014/main" val="645531454"/>
                    </a:ext>
                  </a:extLst>
                </a:gridCol>
                <a:gridCol w="1253174">
                  <a:extLst>
                    <a:ext uri="{9D8B030D-6E8A-4147-A177-3AD203B41FA5}">
                      <a16:colId xmlns:a16="http://schemas.microsoft.com/office/drawing/2014/main" val="3677952080"/>
                    </a:ext>
                  </a:extLst>
                </a:gridCol>
                <a:gridCol w="1253174">
                  <a:extLst>
                    <a:ext uri="{9D8B030D-6E8A-4147-A177-3AD203B41FA5}">
                      <a16:colId xmlns:a16="http://schemas.microsoft.com/office/drawing/2014/main" val="875366193"/>
                    </a:ext>
                  </a:extLst>
                </a:gridCol>
                <a:gridCol w="348821">
                  <a:extLst>
                    <a:ext uri="{9D8B030D-6E8A-4147-A177-3AD203B41FA5}">
                      <a16:colId xmlns:a16="http://schemas.microsoft.com/office/drawing/2014/main" val="1458211945"/>
                    </a:ext>
                  </a:extLst>
                </a:gridCol>
                <a:gridCol w="1253174">
                  <a:extLst>
                    <a:ext uri="{9D8B030D-6E8A-4147-A177-3AD203B41FA5}">
                      <a16:colId xmlns:a16="http://schemas.microsoft.com/office/drawing/2014/main" val="367246909"/>
                    </a:ext>
                  </a:extLst>
                </a:gridCol>
                <a:gridCol w="1253174">
                  <a:extLst>
                    <a:ext uri="{9D8B030D-6E8A-4147-A177-3AD203B41FA5}">
                      <a16:colId xmlns:a16="http://schemas.microsoft.com/office/drawing/2014/main" val="1238923668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Births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Deaths before age 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62787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</a:rPr>
                        <a:t>Mother's education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White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Black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 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White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Black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95513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&lt; high school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2,750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4,900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103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0123326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≥ high school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9,800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10,000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183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362294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Total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12,550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14,900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95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286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93591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3586735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IMR (White)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7.6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600" i="1" u="none" strike="noStrike" dirty="0">
                          <a:effectLst/>
                        </a:rPr>
                        <a:t>deaths per 1,000 births</a:t>
                      </a:r>
                      <a:endParaRPr lang="en-GB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787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IMR (Black)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19.2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600" i="1" u="none" strike="noStrike" dirty="0">
                          <a:effectLst/>
                        </a:rPr>
                        <a:t>deaths per 1,000 births</a:t>
                      </a:r>
                      <a:endParaRPr lang="en-GB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98216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7345180"/>
                  </a:ext>
                </a:extLst>
              </a:tr>
              <a:tr h="1778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Longer approach to calculating the same IMRs by mother's race: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88335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White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Black 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475126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Composition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Rates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 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Composition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Rates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26953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&lt; high school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0.22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9.09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0.33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21.02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357776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≥ high school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0.78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7.14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0.67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18.30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23117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726222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IMR (White)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767282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IMR(Black)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73403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9770204"/>
                  </a:ext>
                </a:extLst>
              </a:tr>
              <a:tr h="431800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IMR (Black), standardized for education (using white mother's educational distribution as the standard) 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0472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Standardized IMR (Black)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6538590"/>
                  </a:ext>
                </a:extLst>
              </a:tr>
            </a:tbl>
          </a:graphicData>
        </a:graphic>
      </p:graphicFrame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370FD4D9-639F-D814-2350-02D6DD1E08D1}"/>
              </a:ext>
            </a:extLst>
          </p:cNvPr>
          <p:cNvCxnSpPr/>
          <p:nvPr/>
        </p:nvCxnSpPr>
        <p:spPr>
          <a:xfrm rot="16200000" flipH="1">
            <a:off x="3538602" y="2837145"/>
            <a:ext cx="2492680" cy="72650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BC051A86-C940-0DF2-8898-73F6F3920B42}"/>
              </a:ext>
            </a:extLst>
          </p:cNvPr>
          <p:cNvCxnSpPr>
            <a:cxnSpLocks/>
          </p:cNvCxnSpPr>
          <p:nvPr/>
        </p:nvCxnSpPr>
        <p:spPr>
          <a:xfrm rot="5400000">
            <a:off x="4885151" y="2304790"/>
            <a:ext cx="2517733" cy="176617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98EBABF6-06BF-F0BD-EB03-BDCAE8E49CD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25242" y="2924827"/>
            <a:ext cx="2530260" cy="1039662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B1F34BDD-86F8-E669-0A2F-47AC304BC2F2}"/>
              </a:ext>
            </a:extLst>
          </p:cNvPr>
          <p:cNvCxnSpPr>
            <a:cxnSpLocks/>
          </p:cNvCxnSpPr>
          <p:nvPr/>
        </p:nvCxnSpPr>
        <p:spPr>
          <a:xfrm rot="5400000">
            <a:off x="4885151" y="2304789"/>
            <a:ext cx="2530259" cy="2279738"/>
          </a:xfrm>
          <a:prstGeom prst="bentConnector3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5B6D99B-BD32-4761-F472-EF336A2502EE}"/>
              </a:ext>
            </a:extLst>
          </p:cNvPr>
          <p:cNvCxnSpPr/>
          <p:nvPr/>
        </p:nvCxnSpPr>
        <p:spPr>
          <a:xfrm rot="16200000" flipH="1">
            <a:off x="5542766" y="2073056"/>
            <a:ext cx="2492681" cy="2254685"/>
          </a:xfrm>
          <a:prstGeom prst="bentConnector3">
            <a:avLst>
              <a:gd name="adj1" fmla="val 6809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E73E4C53-0ECD-F136-3749-CE6D17824D00}"/>
              </a:ext>
            </a:extLst>
          </p:cNvPr>
          <p:cNvCxnSpPr/>
          <p:nvPr/>
        </p:nvCxnSpPr>
        <p:spPr>
          <a:xfrm rot="5400000">
            <a:off x="6764054" y="3006245"/>
            <a:ext cx="2492682" cy="388307"/>
          </a:xfrm>
          <a:prstGeom prst="bentConnector3">
            <a:avLst>
              <a:gd name="adj1" fmla="val -251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4AB1BCA-67A1-5DF5-1930-1215ADAC1542}"/>
              </a:ext>
            </a:extLst>
          </p:cNvPr>
          <p:cNvCxnSpPr>
            <a:cxnSpLocks/>
          </p:cNvCxnSpPr>
          <p:nvPr/>
        </p:nvCxnSpPr>
        <p:spPr>
          <a:xfrm>
            <a:off x="4994754" y="2163870"/>
            <a:ext cx="2921695" cy="2545918"/>
          </a:xfrm>
          <a:prstGeom prst="bentConnector3">
            <a:avLst>
              <a:gd name="adj1" fmla="val 26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D7EAEF79-F959-DE1B-7518-CEC2328507A4}"/>
              </a:ext>
            </a:extLst>
          </p:cNvPr>
          <p:cNvCxnSpPr>
            <a:cxnSpLocks/>
          </p:cNvCxnSpPr>
          <p:nvPr/>
        </p:nvCxnSpPr>
        <p:spPr>
          <a:xfrm rot="5400000">
            <a:off x="6842342" y="3347581"/>
            <a:ext cx="2530260" cy="194154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26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6D05-03B6-CBB6-0805-1D5AFBDF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3. Infant mortality and direct standardisation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9AC927-A2F5-9FCB-4418-BA8630DAF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548247"/>
              </p:ext>
            </p:extLst>
          </p:nvPr>
        </p:nvGraphicFramePr>
        <p:xfrm>
          <a:off x="631608" y="1284613"/>
          <a:ext cx="7880784" cy="5402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9267">
                  <a:extLst>
                    <a:ext uri="{9D8B030D-6E8A-4147-A177-3AD203B41FA5}">
                      <a16:colId xmlns:a16="http://schemas.microsoft.com/office/drawing/2014/main" val="645531454"/>
                    </a:ext>
                  </a:extLst>
                </a:gridCol>
                <a:gridCol w="1253174">
                  <a:extLst>
                    <a:ext uri="{9D8B030D-6E8A-4147-A177-3AD203B41FA5}">
                      <a16:colId xmlns:a16="http://schemas.microsoft.com/office/drawing/2014/main" val="3677952080"/>
                    </a:ext>
                  </a:extLst>
                </a:gridCol>
                <a:gridCol w="1253174">
                  <a:extLst>
                    <a:ext uri="{9D8B030D-6E8A-4147-A177-3AD203B41FA5}">
                      <a16:colId xmlns:a16="http://schemas.microsoft.com/office/drawing/2014/main" val="875366193"/>
                    </a:ext>
                  </a:extLst>
                </a:gridCol>
                <a:gridCol w="348821">
                  <a:extLst>
                    <a:ext uri="{9D8B030D-6E8A-4147-A177-3AD203B41FA5}">
                      <a16:colId xmlns:a16="http://schemas.microsoft.com/office/drawing/2014/main" val="1458211945"/>
                    </a:ext>
                  </a:extLst>
                </a:gridCol>
                <a:gridCol w="1253174">
                  <a:extLst>
                    <a:ext uri="{9D8B030D-6E8A-4147-A177-3AD203B41FA5}">
                      <a16:colId xmlns:a16="http://schemas.microsoft.com/office/drawing/2014/main" val="367246909"/>
                    </a:ext>
                  </a:extLst>
                </a:gridCol>
                <a:gridCol w="1253174">
                  <a:extLst>
                    <a:ext uri="{9D8B030D-6E8A-4147-A177-3AD203B41FA5}">
                      <a16:colId xmlns:a16="http://schemas.microsoft.com/office/drawing/2014/main" val="1238923668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Births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Deaths before age 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62787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</a:rPr>
                        <a:t>Mother's education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White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Black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 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White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Black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95513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&lt; high school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2,750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4,900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103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0123326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≥ high school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9,800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10,000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183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362294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Total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12,550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14,900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95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286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93591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3586735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IMR (White)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7.6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600" i="1" u="none" strike="noStrike" dirty="0">
                          <a:effectLst/>
                        </a:rPr>
                        <a:t>deaths per 1,000 births</a:t>
                      </a:r>
                      <a:endParaRPr lang="en-GB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787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IMR (Black)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19.2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600" i="1" u="none" strike="noStrike" dirty="0">
                          <a:effectLst/>
                        </a:rPr>
                        <a:t>deaths per 1,000 births</a:t>
                      </a:r>
                      <a:endParaRPr lang="en-GB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98216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7345180"/>
                  </a:ext>
                </a:extLst>
              </a:tr>
              <a:tr h="1778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Longer approach to calculating the same IMRs by mother's race: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88335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White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Black 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475126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Composition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Rates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 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Composition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Rates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26953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&lt; high school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0.22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9.09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0.33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21.02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357776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≥ high school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0.78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7.14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0.67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18.30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23117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726222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IMR (White)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7.6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767282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IMR(Black)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19.2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73403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9770204"/>
                  </a:ext>
                </a:extLst>
              </a:tr>
              <a:tr h="431800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IMR (Black), standardized for education (using white mother's educational distribution as the standard) 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0472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Standardized IMR (Black)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653859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9121E0A-F0C5-AE65-E5E5-5E2D47AAE815}"/>
              </a:ext>
            </a:extLst>
          </p:cNvPr>
          <p:cNvSpPr txBox="1"/>
          <p:nvPr/>
        </p:nvSpPr>
        <p:spPr>
          <a:xfrm>
            <a:off x="3810001" y="4246323"/>
            <a:ext cx="513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(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C54A0-62FA-BCE7-54DE-570E93BEF821}"/>
              </a:ext>
            </a:extLst>
          </p:cNvPr>
          <p:cNvSpPr txBox="1"/>
          <p:nvPr/>
        </p:nvSpPr>
        <p:spPr>
          <a:xfrm>
            <a:off x="3799563" y="4486405"/>
            <a:ext cx="513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(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03BC13-73E2-399A-24D3-35178F0A940D}"/>
              </a:ext>
            </a:extLst>
          </p:cNvPr>
          <p:cNvSpPr txBox="1"/>
          <p:nvPr/>
        </p:nvSpPr>
        <p:spPr>
          <a:xfrm>
            <a:off x="6668017" y="4248411"/>
            <a:ext cx="513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(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4A9DC3-DAF7-65E1-B4BE-12D382F9204A}"/>
              </a:ext>
            </a:extLst>
          </p:cNvPr>
          <p:cNvSpPr txBox="1"/>
          <p:nvPr/>
        </p:nvSpPr>
        <p:spPr>
          <a:xfrm>
            <a:off x="6668017" y="4486405"/>
            <a:ext cx="513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(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F138FC-1471-4145-FD4F-769683A9EBDC}"/>
              </a:ext>
            </a:extLst>
          </p:cNvPr>
          <p:cNvSpPr txBox="1"/>
          <p:nvPr/>
        </p:nvSpPr>
        <p:spPr>
          <a:xfrm>
            <a:off x="5578255" y="4248411"/>
            <a:ext cx="513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A36144-D74B-A770-FA06-D65705A4A02D}"/>
              </a:ext>
            </a:extLst>
          </p:cNvPr>
          <p:cNvSpPr txBox="1"/>
          <p:nvPr/>
        </p:nvSpPr>
        <p:spPr>
          <a:xfrm>
            <a:off x="5570382" y="4498931"/>
            <a:ext cx="513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12607-E411-382C-9B63-8992DB927576}"/>
              </a:ext>
            </a:extLst>
          </p:cNvPr>
          <p:cNvSpPr txBox="1"/>
          <p:nvPr/>
        </p:nvSpPr>
        <p:spPr>
          <a:xfrm>
            <a:off x="8422533" y="4246323"/>
            <a:ext cx="513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9D1A28-FA0E-F43B-1EAB-E4A8024F6BDD}"/>
              </a:ext>
            </a:extLst>
          </p:cNvPr>
          <p:cNvSpPr txBox="1"/>
          <p:nvPr/>
        </p:nvSpPr>
        <p:spPr>
          <a:xfrm>
            <a:off x="8422533" y="4513544"/>
            <a:ext cx="513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CE0110-0C5B-F8C1-01AC-1605FDDB61C6}"/>
              </a:ext>
            </a:extLst>
          </p:cNvPr>
          <p:cNvSpPr txBox="1"/>
          <p:nvPr/>
        </p:nvSpPr>
        <p:spPr>
          <a:xfrm>
            <a:off x="4717113" y="4246323"/>
            <a:ext cx="513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FF4828-9597-2A57-6775-7BE26F987A72}"/>
              </a:ext>
            </a:extLst>
          </p:cNvPr>
          <p:cNvSpPr txBox="1"/>
          <p:nvPr/>
        </p:nvSpPr>
        <p:spPr>
          <a:xfrm>
            <a:off x="4717113" y="4486405"/>
            <a:ext cx="513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8DEAE4-8B6D-12E8-7CCC-59648DD35CC6}"/>
              </a:ext>
            </a:extLst>
          </p:cNvPr>
          <p:cNvSpPr txBox="1"/>
          <p:nvPr/>
        </p:nvSpPr>
        <p:spPr>
          <a:xfrm>
            <a:off x="7562603" y="4248411"/>
            <a:ext cx="513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742D12-91A6-C303-2BF0-3AEE6DB03C43}"/>
              </a:ext>
            </a:extLst>
          </p:cNvPr>
          <p:cNvSpPr txBox="1"/>
          <p:nvPr/>
        </p:nvSpPr>
        <p:spPr>
          <a:xfrm>
            <a:off x="7562603" y="4488493"/>
            <a:ext cx="513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2CFAAB-A33C-5471-FD29-122B43BD6E33}"/>
              </a:ext>
            </a:extLst>
          </p:cNvPr>
          <p:cNvSpPr txBox="1"/>
          <p:nvPr/>
        </p:nvSpPr>
        <p:spPr>
          <a:xfrm>
            <a:off x="3583071" y="4498931"/>
            <a:ext cx="513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0B10DC-7FDE-EB77-4263-B2D4134ED317}"/>
              </a:ext>
            </a:extLst>
          </p:cNvPr>
          <p:cNvSpPr txBox="1"/>
          <p:nvPr/>
        </p:nvSpPr>
        <p:spPr>
          <a:xfrm>
            <a:off x="6464968" y="4486405"/>
            <a:ext cx="513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+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4432A79B-0295-A9EB-A0CC-821C6E98D24B}"/>
              </a:ext>
            </a:extLst>
          </p:cNvPr>
          <p:cNvCxnSpPr/>
          <p:nvPr/>
        </p:nvCxnSpPr>
        <p:spPr>
          <a:xfrm rot="16200000" flipH="1">
            <a:off x="3739824" y="4933972"/>
            <a:ext cx="347278" cy="306642"/>
          </a:xfrm>
          <a:prstGeom prst="bentConnector3">
            <a:avLst>
              <a:gd name="adj1" fmla="val 10049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228088B-2551-EDA6-E0A5-07F5837CD3C3}"/>
              </a:ext>
            </a:extLst>
          </p:cNvPr>
          <p:cNvCxnSpPr/>
          <p:nvPr/>
        </p:nvCxnSpPr>
        <p:spPr>
          <a:xfrm rot="10800000" flipV="1">
            <a:off x="4471793" y="4913652"/>
            <a:ext cx="2249959" cy="585273"/>
          </a:xfrm>
          <a:prstGeom prst="bentConnector3">
            <a:avLst>
              <a:gd name="adj1" fmla="val -662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81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6D05-03B6-CBB6-0805-1D5AFBDF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3. Infant mortality and direct standardisation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9AC927-A2F5-9FCB-4418-BA8630DAF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948440"/>
              </p:ext>
            </p:extLst>
          </p:nvPr>
        </p:nvGraphicFramePr>
        <p:xfrm>
          <a:off x="631608" y="1284613"/>
          <a:ext cx="7880784" cy="5402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9267">
                  <a:extLst>
                    <a:ext uri="{9D8B030D-6E8A-4147-A177-3AD203B41FA5}">
                      <a16:colId xmlns:a16="http://schemas.microsoft.com/office/drawing/2014/main" val="645531454"/>
                    </a:ext>
                  </a:extLst>
                </a:gridCol>
                <a:gridCol w="1253174">
                  <a:extLst>
                    <a:ext uri="{9D8B030D-6E8A-4147-A177-3AD203B41FA5}">
                      <a16:colId xmlns:a16="http://schemas.microsoft.com/office/drawing/2014/main" val="3677952080"/>
                    </a:ext>
                  </a:extLst>
                </a:gridCol>
                <a:gridCol w="1253174">
                  <a:extLst>
                    <a:ext uri="{9D8B030D-6E8A-4147-A177-3AD203B41FA5}">
                      <a16:colId xmlns:a16="http://schemas.microsoft.com/office/drawing/2014/main" val="875366193"/>
                    </a:ext>
                  </a:extLst>
                </a:gridCol>
                <a:gridCol w="348821">
                  <a:extLst>
                    <a:ext uri="{9D8B030D-6E8A-4147-A177-3AD203B41FA5}">
                      <a16:colId xmlns:a16="http://schemas.microsoft.com/office/drawing/2014/main" val="1458211945"/>
                    </a:ext>
                  </a:extLst>
                </a:gridCol>
                <a:gridCol w="1253174">
                  <a:extLst>
                    <a:ext uri="{9D8B030D-6E8A-4147-A177-3AD203B41FA5}">
                      <a16:colId xmlns:a16="http://schemas.microsoft.com/office/drawing/2014/main" val="367246909"/>
                    </a:ext>
                  </a:extLst>
                </a:gridCol>
                <a:gridCol w="1253174">
                  <a:extLst>
                    <a:ext uri="{9D8B030D-6E8A-4147-A177-3AD203B41FA5}">
                      <a16:colId xmlns:a16="http://schemas.microsoft.com/office/drawing/2014/main" val="1238923668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Births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Deaths before age 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62787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</a:rPr>
                        <a:t>Mother's education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White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Black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 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White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Black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95513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&lt; high school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2,750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4,900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103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0123326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≥ high school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9,800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10,000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183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362294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Total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12,550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14,900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95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286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93591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3586735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IMR (White)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7.6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600" i="1" u="none" strike="noStrike" dirty="0">
                          <a:effectLst/>
                        </a:rPr>
                        <a:t>deaths per 1,000 births</a:t>
                      </a:r>
                      <a:endParaRPr lang="en-GB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787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IMR (Black)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19.2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600" i="1" u="none" strike="noStrike" dirty="0">
                          <a:effectLst/>
                        </a:rPr>
                        <a:t>deaths per 1,000 births</a:t>
                      </a:r>
                      <a:endParaRPr lang="en-GB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98216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7345180"/>
                  </a:ext>
                </a:extLst>
              </a:tr>
              <a:tr h="1778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Longer approach to calculating the same IMRs by mother's race: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88335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White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Black 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475126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Composition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Rates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 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Composition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Rates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26953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&lt; high school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0.22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9.09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0.33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21.02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357776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≥ high school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0.78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7.14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0.67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18.30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23117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726222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IMR (White)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7.6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767282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IMR(Black)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19.2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73403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9770204"/>
                  </a:ext>
                </a:extLst>
              </a:tr>
              <a:tr h="431800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IMR (Black), standardized for education (using white mother's educational distribution as the standard) 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0472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Standardized IMR (Black)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18.9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6538590"/>
                  </a:ext>
                </a:extLst>
              </a:tr>
            </a:tbl>
          </a:graphicData>
        </a:graphic>
      </p:graphicFrame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609F5218-A10D-C7AF-5BBE-D6BC5524562A}"/>
              </a:ext>
            </a:extLst>
          </p:cNvPr>
          <p:cNvCxnSpPr/>
          <p:nvPr/>
        </p:nvCxnSpPr>
        <p:spPr>
          <a:xfrm rot="16200000" flipH="1">
            <a:off x="3632548" y="5260931"/>
            <a:ext cx="2066794" cy="463463"/>
          </a:xfrm>
          <a:prstGeom prst="bentConnector3">
            <a:avLst>
              <a:gd name="adj1" fmla="val 30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7D3ACC04-59D6-2232-AE02-D010D5C79FB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85360" y="4446740"/>
            <a:ext cx="3056353" cy="2079320"/>
          </a:xfrm>
          <a:prstGeom prst="bentConnector3">
            <a:avLst>
              <a:gd name="adj1" fmla="val 10041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35277689-9E0F-0BBF-A780-482E657846F7}"/>
              </a:ext>
            </a:extLst>
          </p:cNvPr>
          <p:cNvCxnSpPr/>
          <p:nvPr/>
        </p:nvCxnSpPr>
        <p:spPr>
          <a:xfrm rot="16200000" flipH="1">
            <a:off x="4158640" y="4985358"/>
            <a:ext cx="1816274" cy="1265129"/>
          </a:xfrm>
          <a:prstGeom prst="bentConnector3">
            <a:avLst>
              <a:gd name="adj1" fmla="val -1034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19423110-4C6C-2633-B7B4-31EC69913A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68235" y="4697256"/>
            <a:ext cx="2286004" cy="1816277"/>
          </a:xfrm>
          <a:prstGeom prst="bentConnector3">
            <a:avLst>
              <a:gd name="adj1" fmla="val 99863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624BC8A-991F-9819-0074-BC51B31ACE1B}"/>
              </a:ext>
            </a:extLst>
          </p:cNvPr>
          <p:cNvSpPr txBox="1"/>
          <p:nvPr/>
        </p:nvSpPr>
        <p:spPr>
          <a:xfrm>
            <a:off x="4778316" y="646361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37C24C-F956-F42C-83BD-CF049E18B619}"/>
              </a:ext>
            </a:extLst>
          </p:cNvPr>
          <p:cNvSpPr txBox="1"/>
          <p:nvPr/>
        </p:nvSpPr>
        <p:spPr>
          <a:xfrm>
            <a:off x="5582068" y="647823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11B0D2-A5C0-9B64-6E97-27D5843F8D09}"/>
              </a:ext>
            </a:extLst>
          </p:cNvPr>
          <p:cNvSpPr txBox="1"/>
          <p:nvPr/>
        </p:nvSpPr>
        <p:spPr>
          <a:xfrm>
            <a:off x="5181236" y="647823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4506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2" grpId="0"/>
      <p:bldP spid="22" grpId="1"/>
      <p:bldP spid="23" grpId="0"/>
      <p:bldP spid="23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679E2-719C-C824-C401-EDB1676F0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…Thanks!</a:t>
            </a:r>
          </a:p>
        </p:txBody>
      </p:sp>
    </p:spTree>
    <p:extLst>
      <p:ext uri="{BB962C8B-B14F-4D97-AF65-F5344CB8AC3E}">
        <p14:creationId xmlns:p14="http://schemas.microsoft.com/office/powerpoint/2010/main" val="354135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B36E-0F15-9EE9-9AF1-B42ECC000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78924"/>
            <a:ext cx="6705600" cy="623236"/>
          </a:xfrm>
        </p:spPr>
        <p:txBody>
          <a:bodyPr>
            <a:noAutofit/>
          </a:bodyPr>
          <a:lstStyle/>
          <a:p>
            <a:r>
              <a:rPr lang="en-GB" sz="2500" dirty="0"/>
              <a:t>1. Age-specific mortality rates and (direct) age-standardisation</a:t>
            </a:r>
            <a:endParaRPr lang="en-US" sz="25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3BE67C-A760-E41E-58F4-B4F740048C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59418"/>
              </p:ext>
            </p:extLst>
          </p:nvPr>
        </p:nvGraphicFramePr>
        <p:xfrm>
          <a:off x="457200" y="1177447"/>
          <a:ext cx="7922709" cy="5523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3174">
                  <a:extLst>
                    <a:ext uri="{9D8B030D-6E8A-4147-A177-3AD203B41FA5}">
                      <a16:colId xmlns:a16="http://schemas.microsoft.com/office/drawing/2014/main" val="4001131795"/>
                    </a:ext>
                  </a:extLst>
                </a:gridCol>
                <a:gridCol w="1202000">
                  <a:extLst>
                    <a:ext uri="{9D8B030D-6E8A-4147-A177-3AD203B41FA5}">
                      <a16:colId xmlns:a16="http://schemas.microsoft.com/office/drawing/2014/main" val="3060651104"/>
                    </a:ext>
                  </a:extLst>
                </a:gridCol>
                <a:gridCol w="1106604">
                  <a:extLst>
                    <a:ext uri="{9D8B030D-6E8A-4147-A177-3AD203B41FA5}">
                      <a16:colId xmlns:a16="http://schemas.microsoft.com/office/drawing/2014/main" val="2316058612"/>
                    </a:ext>
                  </a:extLst>
                </a:gridCol>
                <a:gridCol w="1202000">
                  <a:extLst>
                    <a:ext uri="{9D8B030D-6E8A-4147-A177-3AD203B41FA5}">
                      <a16:colId xmlns:a16="http://schemas.microsoft.com/office/drawing/2014/main" val="1176439190"/>
                    </a:ext>
                  </a:extLst>
                </a:gridCol>
                <a:gridCol w="1106604">
                  <a:extLst>
                    <a:ext uri="{9D8B030D-6E8A-4147-A177-3AD203B41FA5}">
                      <a16:colId xmlns:a16="http://schemas.microsoft.com/office/drawing/2014/main" val="2821137497"/>
                    </a:ext>
                  </a:extLst>
                </a:gridCol>
                <a:gridCol w="329119">
                  <a:extLst>
                    <a:ext uri="{9D8B030D-6E8A-4147-A177-3AD203B41FA5}">
                      <a16:colId xmlns:a16="http://schemas.microsoft.com/office/drawing/2014/main" val="229495996"/>
                    </a:ext>
                  </a:extLst>
                </a:gridCol>
                <a:gridCol w="1106604">
                  <a:extLst>
                    <a:ext uri="{9D8B030D-6E8A-4147-A177-3AD203B41FA5}">
                      <a16:colId xmlns:a16="http://schemas.microsoft.com/office/drawing/2014/main" val="1134263196"/>
                    </a:ext>
                  </a:extLst>
                </a:gridCol>
                <a:gridCol w="1106604">
                  <a:extLst>
                    <a:ext uri="{9D8B030D-6E8A-4147-A177-3AD203B41FA5}">
                      <a16:colId xmlns:a16="http://schemas.microsoft.com/office/drawing/2014/main" val="971071168"/>
                    </a:ext>
                  </a:extLst>
                </a:gridCol>
              </a:tblGrid>
              <a:tr h="30500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Sweden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Kazakhstan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baseline="-25000">
                          <a:effectLst/>
                        </a:rPr>
                        <a:t>n</a:t>
                      </a:r>
                      <a:r>
                        <a:rPr lang="en-GB" sz="1400" u="none" strike="noStrike">
                          <a:effectLst/>
                        </a:rPr>
                        <a:t>m</a:t>
                      </a:r>
                      <a:r>
                        <a:rPr lang="en-GB" sz="1400" u="none" strike="noStrike" baseline="-25000">
                          <a:effectLst/>
                        </a:rPr>
                        <a:t>x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1956271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Age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Pop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Deaths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Pop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Deaths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Sweden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Kazakhstan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534850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0-1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59,727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279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174,078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3,720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0.0047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0.0214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0478531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1-4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229,775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  42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754,758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1,220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0.0002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0.0016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9252433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5-9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245,172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  31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879,129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396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0206102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10-14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240,110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  33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808,510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298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2914279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15-19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264,957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  61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720,161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561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0409772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20-24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287,176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  87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622,988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673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0285731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25-29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311,111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  98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733,057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752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6512172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30-34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280,991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140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732,312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965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7667692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35-39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286,899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197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612,825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1,113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9497168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40-44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308,238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362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487,996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1,405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344500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45-49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320,172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643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284,799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1,226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3483186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50-54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242,230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738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503,608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2,878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3994999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55-59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210,785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972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301,879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3,266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5816245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60-64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216,058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1,640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374,317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5,212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8202614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65-69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224,479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2,752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256,247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6,866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2018836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70-74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222,578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4,509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154,623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6,182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5489995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75-79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184,102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6,745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149,917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8,199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8611717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80-84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140,667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9,587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88,716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9,013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0461376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85+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110,242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17,340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58,940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10,627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401087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84541720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2279715"/>
                  </a:ext>
                </a:extLst>
              </a:tr>
            </a:tbl>
          </a:graphicData>
        </a:graphic>
      </p:graphicFrame>
      <p:grpSp>
        <p:nvGrpSpPr>
          <p:cNvPr id="59" name="Group 58">
            <a:extLst>
              <a:ext uri="{FF2B5EF4-FFF2-40B4-BE49-F238E27FC236}">
                <a16:creationId xmlns:a16="http://schemas.microsoft.com/office/drawing/2014/main" id="{807A488D-7523-B9BB-7C50-93D7C648D542}"/>
              </a:ext>
            </a:extLst>
          </p:cNvPr>
          <p:cNvGrpSpPr/>
          <p:nvPr/>
        </p:nvGrpSpPr>
        <p:grpSpPr>
          <a:xfrm>
            <a:off x="1803748" y="2091846"/>
            <a:ext cx="4847573" cy="1052186"/>
            <a:chOff x="1803748" y="1866378"/>
            <a:chExt cx="4847573" cy="1052186"/>
          </a:xfrm>
        </p:grpSpPr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EC6CED4D-3E1E-2820-1275-0F8FCC1B8BA1}"/>
                </a:ext>
              </a:extLst>
            </p:cNvPr>
            <p:cNvCxnSpPr>
              <a:cxnSpLocks/>
            </p:cNvCxnSpPr>
            <p:nvPr/>
          </p:nvCxnSpPr>
          <p:spPr>
            <a:xfrm>
              <a:off x="1803748" y="1866378"/>
              <a:ext cx="4847573" cy="1052186"/>
            </a:xfrm>
            <a:prstGeom prst="bentConnector3">
              <a:avLst>
                <a:gd name="adj1" fmla="val -4780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0E69A3B-F1FD-4821-D63C-76967B3924D3}"/>
                </a:ext>
              </a:extLst>
            </p:cNvPr>
            <p:cNvCxnSpPr/>
            <p:nvPr/>
          </p:nvCxnSpPr>
          <p:spPr>
            <a:xfrm flipV="1">
              <a:off x="6651321" y="1878904"/>
              <a:ext cx="0" cy="103966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376CA9-9391-261A-C288-896CF9C23BC7}"/>
              </a:ext>
            </a:extLst>
          </p:cNvPr>
          <p:cNvGrpSpPr/>
          <p:nvPr/>
        </p:nvGrpSpPr>
        <p:grpSpPr>
          <a:xfrm>
            <a:off x="3150296" y="2091846"/>
            <a:ext cx="3375764" cy="764088"/>
            <a:chOff x="3150296" y="1866378"/>
            <a:chExt cx="3375764" cy="764088"/>
          </a:xfrm>
        </p:grpSpPr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65BEF4BB-FB6A-E68A-60A2-12793A0292B2}"/>
                </a:ext>
              </a:extLst>
            </p:cNvPr>
            <p:cNvCxnSpPr>
              <a:cxnSpLocks/>
            </p:cNvCxnSpPr>
            <p:nvPr/>
          </p:nvCxnSpPr>
          <p:spPr>
            <a:xfrm>
              <a:off x="3150296" y="1866378"/>
              <a:ext cx="3375764" cy="764088"/>
            </a:xfrm>
            <a:prstGeom prst="bentConnector3">
              <a:avLst>
                <a:gd name="adj1" fmla="val -5288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02289A6-282C-85D6-58D9-090FFF8C4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6060" y="1878904"/>
              <a:ext cx="0" cy="75156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A2AC343-0A8A-81A6-683A-69A9F342B447}"/>
              </a:ext>
            </a:extLst>
          </p:cNvPr>
          <p:cNvGrpSpPr/>
          <p:nvPr/>
        </p:nvGrpSpPr>
        <p:grpSpPr>
          <a:xfrm>
            <a:off x="3995802" y="2091846"/>
            <a:ext cx="3770335" cy="926926"/>
            <a:chOff x="3995802" y="1866378"/>
            <a:chExt cx="3770335" cy="926926"/>
          </a:xfrm>
        </p:grpSpPr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93EE38EC-BC11-2DDC-5B12-DEECC38A4811}"/>
                </a:ext>
              </a:extLst>
            </p:cNvPr>
            <p:cNvCxnSpPr>
              <a:cxnSpLocks/>
            </p:cNvCxnSpPr>
            <p:nvPr/>
          </p:nvCxnSpPr>
          <p:spPr>
            <a:xfrm>
              <a:off x="3995802" y="1878904"/>
              <a:ext cx="3770335" cy="914400"/>
            </a:xfrm>
            <a:prstGeom prst="bentConnector3">
              <a:avLst>
                <a:gd name="adj1" fmla="val -4153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C516CB6-790E-72FE-C9F2-51A2ADB5C4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6137" y="1866378"/>
              <a:ext cx="0" cy="9269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D258EB5-0241-CF2B-8DA4-2B9B0948BA77}"/>
              </a:ext>
            </a:extLst>
          </p:cNvPr>
          <p:cNvGrpSpPr/>
          <p:nvPr/>
        </p:nvGrpSpPr>
        <p:grpSpPr>
          <a:xfrm>
            <a:off x="5270325" y="2091846"/>
            <a:ext cx="2385163" cy="640916"/>
            <a:chOff x="5270325" y="1866378"/>
            <a:chExt cx="2385163" cy="640916"/>
          </a:xfrm>
        </p:grpSpPr>
        <p:cxnSp>
          <p:nvCxnSpPr>
            <p:cNvPr id="49" name="Elbow Connector 48">
              <a:extLst>
                <a:ext uri="{FF2B5EF4-FFF2-40B4-BE49-F238E27FC236}">
                  <a16:creationId xmlns:a16="http://schemas.microsoft.com/office/drawing/2014/main" id="{E6AE3DCE-94D6-816E-7CD8-92E8E630364A}"/>
                </a:ext>
              </a:extLst>
            </p:cNvPr>
            <p:cNvCxnSpPr>
              <a:cxnSpLocks/>
            </p:cNvCxnSpPr>
            <p:nvPr/>
          </p:nvCxnSpPr>
          <p:spPr>
            <a:xfrm>
              <a:off x="5270325" y="1878904"/>
              <a:ext cx="2370550" cy="611166"/>
            </a:xfrm>
            <a:prstGeom prst="bentConnector3">
              <a:avLst>
                <a:gd name="adj1" fmla="val -6011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7EF080E-993D-4B2A-0071-5DC3FFA9E4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40875" y="1866378"/>
              <a:ext cx="14613" cy="64091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861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B36E-0F15-9EE9-9AF1-B42ECC000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78924"/>
            <a:ext cx="6705600" cy="623236"/>
          </a:xfrm>
        </p:spPr>
        <p:txBody>
          <a:bodyPr>
            <a:noAutofit/>
          </a:bodyPr>
          <a:lstStyle/>
          <a:p>
            <a:r>
              <a:rPr lang="en-GB" sz="2500" dirty="0"/>
              <a:t>1. Age-specific mortality rates and (direct) age-standardisation</a:t>
            </a:r>
            <a:endParaRPr lang="en-US" sz="25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3BE67C-A760-E41E-58F4-B4F740048C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511622"/>
              </p:ext>
            </p:extLst>
          </p:nvPr>
        </p:nvGraphicFramePr>
        <p:xfrm>
          <a:off x="457200" y="1177447"/>
          <a:ext cx="7922709" cy="5523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3174">
                  <a:extLst>
                    <a:ext uri="{9D8B030D-6E8A-4147-A177-3AD203B41FA5}">
                      <a16:colId xmlns:a16="http://schemas.microsoft.com/office/drawing/2014/main" val="4001131795"/>
                    </a:ext>
                  </a:extLst>
                </a:gridCol>
                <a:gridCol w="1202000">
                  <a:extLst>
                    <a:ext uri="{9D8B030D-6E8A-4147-A177-3AD203B41FA5}">
                      <a16:colId xmlns:a16="http://schemas.microsoft.com/office/drawing/2014/main" val="3060651104"/>
                    </a:ext>
                  </a:extLst>
                </a:gridCol>
                <a:gridCol w="1106604">
                  <a:extLst>
                    <a:ext uri="{9D8B030D-6E8A-4147-A177-3AD203B41FA5}">
                      <a16:colId xmlns:a16="http://schemas.microsoft.com/office/drawing/2014/main" val="2316058612"/>
                    </a:ext>
                  </a:extLst>
                </a:gridCol>
                <a:gridCol w="1202000">
                  <a:extLst>
                    <a:ext uri="{9D8B030D-6E8A-4147-A177-3AD203B41FA5}">
                      <a16:colId xmlns:a16="http://schemas.microsoft.com/office/drawing/2014/main" val="1176439190"/>
                    </a:ext>
                  </a:extLst>
                </a:gridCol>
                <a:gridCol w="1106604">
                  <a:extLst>
                    <a:ext uri="{9D8B030D-6E8A-4147-A177-3AD203B41FA5}">
                      <a16:colId xmlns:a16="http://schemas.microsoft.com/office/drawing/2014/main" val="2821137497"/>
                    </a:ext>
                  </a:extLst>
                </a:gridCol>
                <a:gridCol w="329119">
                  <a:extLst>
                    <a:ext uri="{9D8B030D-6E8A-4147-A177-3AD203B41FA5}">
                      <a16:colId xmlns:a16="http://schemas.microsoft.com/office/drawing/2014/main" val="229495996"/>
                    </a:ext>
                  </a:extLst>
                </a:gridCol>
                <a:gridCol w="1106604">
                  <a:extLst>
                    <a:ext uri="{9D8B030D-6E8A-4147-A177-3AD203B41FA5}">
                      <a16:colId xmlns:a16="http://schemas.microsoft.com/office/drawing/2014/main" val="1134263196"/>
                    </a:ext>
                  </a:extLst>
                </a:gridCol>
                <a:gridCol w="1106604">
                  <a:extLst>
                    <a:ext uri="{9D8B030D-6E8A-4147-A177-3AD203B41FA5}">
                      <a16:colId xmlns:a16="http://schemas.microsoft.com/office/drawing/2014/main" val="971071168"/>
                    </a:ext>
                  </a:extLst>
                </a:gridCol>
              </a:tblGrid>
              <a:tr h="30500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Sweden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Kazakhstan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baseline="-25000">
                          <a:effectLst/>
                        </a:rPr>
                        <a:t>n</a:t>
                      </a:r>
                      <a:r>
                        <a:rPr lang="en-GB" sz="1400" u="none" strike="noStrike">
                          <a:effectLst/>
                        </a:rPr>
                        <a:t>m</a:t>
                      </a:r>
                      <a:r>
                        <a:rPr lang="en-GB" sz="1400" u="none" strike="noStrike" baseline="-25000">
                          <a:effectLst/>
                        </a:rPr>
                        <a:t>x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1956271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Age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Pop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Deaths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Pop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Deaths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Sweden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Kazakhstan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534850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0-1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59,727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279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174,078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3,720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0.0047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0.0214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0478531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1-4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229,775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  42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754,758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1,220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0.0002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0.0016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9252433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5-9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245,172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  31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879,129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396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0206102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10-14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240,110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  33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808,510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298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2914279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15-19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264,957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  61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720,161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561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0409772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20-24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287,176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  87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622,988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673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0.0011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0285731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25-29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311,111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  98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733,057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752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0.0010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6512172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30-34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280,991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140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732,312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965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0.0013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7667692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35-39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286,899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197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612,825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1,113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0.0018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9497168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40-44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308,238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362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487,996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1,405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0.0012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0.0029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344500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45-49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320,172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643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284,799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1,226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0.0020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0.0043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3483186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50-54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242,230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738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503,608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2,878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0.0030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0.0057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3994999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55-59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210,785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972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301,879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3,266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0.0046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0.0108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5816245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60-64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216,058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1,640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374,317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5,212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0.0076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0.0139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8202614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65-69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224,479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2,752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256,247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6,866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0.0123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0.0268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2018836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70-74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222,578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4,509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154,623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6,182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0.0203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0.0400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5489995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75-79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184,102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6,745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149,917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8,199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0.0366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0.0547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8611717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80-84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140,667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9,587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88,716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9,013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0.0682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0.1016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0461376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85+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110,242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17,340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58,940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10,627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0.1573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0.1803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401087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84541720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2279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97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B36E-0F15-9EE9-9AF1-B42ECC000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78924"/>
            <a:ext cx="6705600" cy="623236"/>
          </a:xfrm>
        </p:spPr>
        <p:txBody>
          <a:bodyPr>
            <a:noAutofit/>
          </a:bodyPr>
          <a:lstStyle/>
          <a:p>
            <a:r>
              <a:rPr lang="en-GB" sz="2500" dirty="0"/>
              <a:t>1. Age-specific mortality rates and (direct) age-standardisation</a:t>
            </a:r>
            <a:endParaRPr lang="en-US" sz="25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A414CD4-75C6-5ED3-7AB1-BEC7E499A7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5264477"/>
              </p:ext>
            </p:extLst>
          </p:nvPr>
        </p:nvGraphicFramePr>
        <p:xfrm>
          <a:off x="0" y="1177447"/>
          <a:ext cx="43200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75B5456-E9A4-BE4C-89DB-EF108482BB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5065040"/>
              </p:ext>
            </p:extLst>
          </p:nvPr>
        </p:nvGraphicFramePr>
        <p:xfrm>
          <a:off x="4728576" y="1177447"/>
          <a:ext cx="43200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0108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B36E-0F15-9EE9-9AF1-B42ECC000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78924"/>
            <a:ext cx="6705600" cy="623236"/>
          </a:xfrm>
        </p:spPr>
        <p:txBody>
          <a:bodyPr>
            <a:noAutofit/>
          </a:bodyPr>
          <a:lstStyle/>
          <a:p>
            <a:r>
              <a:rPr lang="en-GB" sz="2500" dirty="0"/>
              <a:t>1. Age-specific mortality rates and (direct) age-standardisation</a:t>
            </a:r>
            <a:endParaRPr lang="en-US" sz="25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3BE67C-A760-E41E-58F4-B4F740048CA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177447"/>
          <a:ext cx="7922709" cy="5523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3174">
                  <a:extLst>
                    <a:ext uri="{9D8B030D-6E8A-4147-A177-3AD203B41FA5}">
                      <a16:colId xmlns:a16="http://schemas.microsoft.com/office/drawing/2014/main" val="4001131795"/>
                    </a:ext>
                  </a:extLst>
                </a:gridCol>
                <a:gridCol w="1202000">
                  <a:extLst>
                    <a:ext uri="{9D8B030D-6E8A-4147-A177-3AD203B41FA5}">
                      <a16:colId xmlns:a16="http://schemas.microsoft.com/office/drawing/2014/main" val="3060651104"/>
                    </a:ext>
                  </a:extLst>
                </a:gridCol>
                <a:gridCol w="1106604">
                  <a:extLst>
                    <a:ext uri="{9D8B030D-6E8A-4147-A177-3AD203B41FA5}">
                      <a16:colId xmlns:a16="http://schemas.microsoft.com/office/drawing/2014/main" val="2316058612"/>
                    </a:ext>
                  </a:extLst>
                </a:gridCol>
                <a:gridCol w="1202000">
                  <a:extLst>
                    <a:ext uri="{9D8B030D-6E8A-4147-A177-3AD203B41FA5}">
                      <a16:colId xmlns:a16="http://schemas.microsoft.com/office/drawing/2014/main" val="1176439190"/>
                    </a:ext>
                  </a:extLst>
                </a:gridCol>
                <a:gridCol w="1106604">
                  <a:extLst>
                    <a:ext uri="{9D8B030D-6E8A-4147-A177-3AD203B41FA5}">
                      <a16:colId xmlns:a16="http://schemas.microsoft.com/office/drawing/2014/main" val="2821137497"/>
                    </a:ext>
                  </a:extLst>
                </a:gridCol>
                <a:gridCol w="329119">
                  <a:extLst>
                    <a:ext uri="{9D8B030D-6E8A-4147-A177-3AD203B41FA5}">
                      <a16:colId xmlns:a16="http://schemas.microsoft.com/office/drawing/2014/main" val="229495996"/>
                    </a:ext>
                  </a:extLst>
                </a:gridCol>
                <a:gridCol w="1106604">
                  <a:extLst>
                    <a:ext uri="{9D8B030D-6E8A-4147-A177-3AD203B41FA5}">
                      <a16:colId xmlns:a16="http://schemas.microsoft.com/office/drawing/2014/main" val="1134263196"/>
                    </a:ext>
                  </a:extLst>
                </a:gridCol>
                <a:gridCol w="1106604">
                  <a:extLst>
                    <a:ext uri="{9D8B030D-6E8A-4147-A177-3AD203B41FA5}">
                      <a16:colId xmlns:a16="http://schemas.microsoft.com/office/drawing/2014/main" val="971071168"/>
                    </a:ext>
                  </a:extLst>
                </a:gridCol>
              </a:tblGrid>
              <a:tr h="30500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Sweden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Kazakhstan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baseline="-25000">
                          <a:effectLst/>
                        </a:rPr>
                        <a:t>n</a:t>
                      </a:r>
                      <a:r>
                        <a:rPr lang="en-GB" sz="1400" u="none" strike="noStrike">
                          <a:effectLst/>
                        </a:rPr>
                        <a:t>m</a:t>
                      </a:r>
                      <a:r>
                        <a:rPr lang="en-GB" sz="1400" u="none" strike="noStrike" baseline="-25000">
                          <a:effectLst/>
                        </a:rPr>
                        <a:t>x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1956271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Age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Pop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Deaths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Pop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Deaths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Sweden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Kazakhstan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534850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0-1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59,727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279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174,078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3,720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0.0047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0.0214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0478531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1-4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229,775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  42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754,758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1,220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0.0002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0.0016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9252433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5-9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245,172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  31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879,129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396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0206102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10-14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240,110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  33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808,510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298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2914279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15-19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264,957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  61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720,161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561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0409772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20-24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287,176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  87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622,988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673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0.0011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0285731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25-29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311,111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  98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733,057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752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0.0010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6512172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30-34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280,991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140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732,312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965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0.0013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7667692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35-39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286,899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197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612,825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1,113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0.0018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9497168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40-44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308,238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362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487,996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1,405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0.0012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0.0029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344500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45-49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320,172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643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284,799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1,226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0.0020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0.0043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3483186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50-54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242,230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738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503,608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2,878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0.0030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0.0057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3994999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55-59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210,785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972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301,879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3,266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0.0046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0.0108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5816245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60-64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216,058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1,640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374,317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5,212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0.0076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0.0139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8202614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65-69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224,479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2,752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256,247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6,866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0.0123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0.0268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2018836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70-74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222,578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4,509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154,623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6,182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0.0203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0.0400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5489995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75-79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184,102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6,745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149,917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8,199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0.0366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0.0547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8611717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80-84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140,667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9,587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88,716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9,013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0.0682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0.1016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0461376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85+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110,242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17,340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58,940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10,627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0.1573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0.1803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401087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Total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4,385,469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46,256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8,698,860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64,572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84541720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CDR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10.55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7.42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2279715"/>
                  </a:ext>
                </a:extLst>
              </a:tr>
            </a:tbl>
          </a:graphicData>
        </a:graphic>
      </p:graphicFrame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234A4B1A-0DD5-5669-579B-6F4D3EB89B23}"/>
              </a:ext>
            </a:extLst>
          </p:cNvPr>
          <p:cNvCxnSpPr/>
          <p:nvPr/>
        </p:nvCxnSpPr>
        <p:spPr>
          <a:xfrm>
            <a:off x="1603332" y="6338170"/>
            <a:ext cx="338202" cy="275572"/>
          </a:xfrm>
          <a:prstGeom prst="bentConnector3">
            <a:avLst>
              <a:gd name="adj1" fmla="val -94445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90D16A59-ED75-B3E7-F566-E778C14CE80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67627" y="6450904"/>
            <a:ext cx="851770" cy="162838"/>
          </a:xfrm>
          <a:prstGeom prst="bentConnector3">
            <a:avLst>
              <a:gd name="adj1" fmla="val -4412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ADA65AF6-8671-637E-80D4-8003ABF8B50A}"/>
              </a:ext>
            </a:extLst>
          </p:cNvPr>
          <p:cNvCxnSpPr/>
          <p:nvPr/>
        </p:nvCxnSpPr>
        <p:spPr>
          <a:xfrm>
            <a:off x="3895595" y="6338170"/>
            <a:ext cx="400832" cy="275572"/>
          </a:xfrm>
          <a:prstGeom prst="bentConnector3">
            <a:avLst>
              <a:gd name="adj1" fmla="val -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BBF26B71-9A2F-C9F1-139D-EEAEE70AF238}"/>
              </a:ext>
            </a:extLst>
          </p:cNvPr>
          <p:cNvCxnSpPr/>
          <p:nvPr/>
        </p:nvCxnSpPr>
        <p:spPr>
          <a:xfrm rot="10800000" flipV="1">
            <a:off x="4772416" y="6450904"/>
            <a:ext cx="801666" cy="162838"/>
          </a:xfrm>
          <a:prstGeom prst="bentConnector3">
            <a:avLst>
              <a:gd name="adj1" fmla="val -312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02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B36E-0F15-9EE9-9AF1-B42ECC000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78924"/>
            <a:ext cx="6705600" cy="623236"/>
          </a:xfrm>
        </p:spPr>
        <p:txBody>
          <a:bodyPr>
            <a:noAutofit/>
          </a:bodyPr>
          <a:lstStyle/>
          <a:p>
            <a:r>
              <a:rPr lang="en-GB" sz="2500" dirty="0"/>
              <a:t>1. Age-specific mortality rates and (direct) age-standardisation</a:t>
            </a:r>
            <a:endParaRPr lang="en-US" sz="25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AA14FF6-A2F7-F1AC-7E07-BF12EA6CC7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1627194"/>
              </p:ext>
            </p:extLst>
          </p:nvPr>
        </p:nvGraphicFramePr>
        <p:xfrm>
          <a:off x="822542" y="1152395"/>
          <a:ext cx="7695157" cy="5336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9415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B36E-0F15-9EE9-9AF1-B42ECC000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78924"/>
            <a:ext cx="6705600" cy="623236"/>
          </a:xfrm>
        </p:spPr>
        <p:txBody>
          <a:bodyPr>
            <a:noAutofit/>
          </a:bodyPr>
          <a:lstStyle/>
          <a:p>
            <a:r>
              <a:rPr lang="en-GB" sz="2500" dirty="0"/>
              <a:t>1. Age-specific mortality rates and (direct) age-standardisation</a:t>
            </a:r>
            <a:endParaRPr lang="en-US" sz="25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3BE67C-A760-E41E-58F4-B4F740048C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46564"/>
              </p:ext>
            </p:extLst>
          </p:nvPr>
        </p:nvGraphicFramePr>
        <p:xfrm>
          <a:off x="457199" y="1177447"/>
          <a:ext cx="8311023" cy="5523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3620">
                  <a:extLst>
                    <a:ext uri="{9D8B030D-6E8A-4147-A177-3AD203B41FA5}">
                      <a16:colId xmlns:a16="http://schemas.microsoft.com/office/drawing/2014/main" val="4001131795"/>
                    </a:ext>
                  </a:extLst>
                </a:gridCol>
                <a:gridCol w="808952">
                  <a:extLst>
                    <a:ext uri="{9D8B030D-6E8A-4147-A177-3AD203B41FA5}">
                      <a16:colId xmlns:a16="http://schemas.microsoft.com/office/drawing/2014/main" val="3060651104"/>
                    </a:ext>
                  </a:extLst>
                </a:gridCol>
                <a:gridCol w="744750">
                  <a:extLst>
                    <a:ext uri="{9D8B030D-6E8A-4147-A177-3AD203B41FA5}">
                      <a16:colId xmlns:a16="http://schemas.microsoft.com/office/drawing/2014/main" val="2316058612"/>
                    </a:ext>
                  </a:extLst>
                </a:gridCol>
                <a:gridCol w="808952">
                  <a:extLst>
                    <a:ext uri="{9D8B030D-6E8A-4147-A177-3AD203B41FA5}">
                      <a16:colId xmlns:a16="http://schemas.microsoft.com/office/drawing/2014/main" val="1176439190"/>
                    </a:ext>
                  </a:extLst>
                </a:gridCol>
                <a:gridCol w="744750">
                  <a:extLst>
                    <a:ext uri="{9D8B030D-6E8A-4147-A177-3AD203B41FA5}">
                      <a16:colId xmlns:a16="http://schemas.microsoft.com/office/drawing/2014/main" val="2821137497"/>
                    </a:ext>
                  </a:extLst>
                </a:gridCol>
                <a:gridCol w="221499">
                  <a:extLst>
                    <a:ext uri="{9D8B030D-6E8A-4147-A177-3AD203B41FA5}">
                      <a16:colId xmlns:a16="http://schemas.microsoft.com/office/drawing/2014/main" val="229495996"/>
                    </a:ext>
                  </a:extLst>
                </a:gridCol>
                <a:gridCol w="744750">
                  <a:extLst>
                    <a:ext uri="{9D8B030D-6E8A-4147-A177-3AD203B41FA5}">
                      <a16:colId xmlns:a16="http://schemas.microsoft.com/office/drawing/2014/main" val="1134263196"/>
                    </a:ext>
                  </a:extLst>
                </a:gridCol>
                <a:gridCol w="968021">
                  <a:extLst>
                    <a:ext uri="{9D8B030D-6E8A-4147-A177-3AD203B41FA5}">
                      <a16:colId xmlns:a16="http://schemas.microsoft.com/office/drawing/2014/main" val="971071168"/>
                    </a:ext>
                  </a:extLst>
                </a:gridCol>
                <a:gridCol w="275573">
                  <a:extLst>
                    <a:ext uri="{9D8B030D-6E8A-4147-A177-3AD203B41FA5}">
                      <a16:colId xmlns:a16="http://schemas.microsoft.com/office/drawing/2014/main" val="3369727663"/>
                    </a:ext>
                  </a:extLst>
                </a:gridCol>
                <a:gridCol w="801666">
                  <a:extLst>
                    <a:ext uri="{9D8B030D-6E8A-4147-A177-3AD203B41FA5}">
                      <a16:colId xmlns:a16="http://schemas.microsoft.com/office/drawing/2014/main" val="2666063044"/>
                    </a:ext>
                  </a:extLst>
                </a:gridCol>
                <a:gridCol w="933740">
                  <a:extLst>
                    <a:ext uri="{9D8B030D-6E8A-4147-A177-3AD203B41FA5}">
                      <a16:colId xmlns:a16="http://schemas.microsoft.com/office/drawing/2014/main" val="636748713"/>
                    </a:ext>
                  </a:extLst>
                </a:gridCol>
                <a:gridCol w="744750">
                  <a:extLst>
                    <a:ext uri="{9D8B030D-6E8A-4147-A177-3AD203B41FA5}">
                      <a16:colId xmlns:a16="http://schemas.microsoft.com/office/drawing/2014/main" val="2646731902"/>
                    </a:ext>
                  </a:extLst>
                </a:gridCol>
              </a:tblGrid>
              <a:tr h="30500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Sweden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Kazakhstan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baseline="-25000">
                          <a:effectLst/>
                        </a:rPr>
                        <a:t>n</a:t>
                      </a:r>
                      <a:r>
                        <a:rPr lang="en-GB" sz="1200" u="none" strike="noStrike">
                          <a:effectLst/>
                        </a:rPr>
                        <a:t>m</a:t>
                      </a:r>
                      <a:r>
                        <a:rPr lang="en-GB" sz="1200" u="none" strike="noStrike" baseline="-25000">
                          <a:effectLst/>
                        </a:rPr>
                        <a:t>x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Age distributions 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956271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Age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Pop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Deaths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Pop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Deaths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Sweden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Kazakhstan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Sweden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Kazakhstan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534850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0-1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59,727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279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174,078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3,720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0.0047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0.0214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0478531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1-4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229,775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  42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754,758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1,220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0.0002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0.0016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9252433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5-9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245,172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  31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879,129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396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0.0005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0206102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10-14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240,110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  33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808,510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298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0.0004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2914279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15-19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264,957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  61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720,161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561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0.0008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0409772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20-24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287,176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  87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622,988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673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0.0011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0285731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25-29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311,111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  98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733,057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752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0.0010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6512172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30-34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280,991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140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732,312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965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0.0013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7667692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35-39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286,899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197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612,825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1,113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0.0018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9497168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40-44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308,238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362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487,996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1,405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0.0012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0.0029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344500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45-49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320,172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643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284,799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1,226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0.0020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0.0043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3483186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50-54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242,230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738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503,608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2,878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0.0030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0.0057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3994999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55-59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210,785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972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301,879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3,266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0.0046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0.0108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5816245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60-64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216,058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1,640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374,317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5,212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0.0076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0.0139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8202614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65-69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224,479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2,752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256,247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6,866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0.0123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0.0268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2018836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70-74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222,578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4,509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154,623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6,182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0.0203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0.0400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5489995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75-79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184,102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6,745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149,917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8,199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0.0366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0.0547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8611717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80-84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140,667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9,587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88,716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9,013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0.0682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0.1016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0461376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85+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110,242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17,340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58,940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10,627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0.1573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0.1803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401087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Total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  4,385,469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     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  8,698,860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84541720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2279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609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B36E-0F15-9EE9-9AF1-B42ECC000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78924"/>
            <a:ext cx="6705600" cy="623236"/>
          </a:xfrm>
        </p:spPr>
        <p:txBody>
          <a:bodyPr>
            <a:noAutofit/>
          </a:bodyPr>
          <a:lstStyle/>
          <a:p>
            <a:r>
              <a:rPr lang="en-GB" sz="2500" dirty="0"/>
              <a:t>1. Age-specific mortality rates and (direct) age-standardisation</a:t>
            </a:r>
            <a:endParaRPr lang="en-US" sz="25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3BE67C-A760-E41E-58F4-B4F740048C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805861"/>
              </p:ext>
            </p:extLst>
          </p:nvPr>
        </p:nvGraphicFramePr>
        <p:xfrm>
          <a:off x="457199" y="1177447"/>
          <a:ext cx="8311023" cy="5523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3620">
                  <a:extLst>
                    <a:ext uri="{9D8B030D-6E8A-4147-A177-3AD203B41FA5}">
                      <a16:colId xmlns:a16="http://schemas.microsoft.com/office/drawing/2014/main" val="4001131795"/>
                    </a:ext>
                  </a:extLst>
                </a:gridCol>
                <a:gridCol w="808952">
                  <a:extLst>
                    <a:ext uri="{9D8B030D-6E8A-4147-A177-3AD203B41FA5}">
                      <a16:colId xmlns:a16="http://schemas.microsoft.com/office/drawing/2014/main" val="3060651104"/>
                    </a:ext>
                  </a:extLst>
                </a:gridCol>
                <a:gridCol w="744750">
                  <a:extLst>
                    <a:ext uri="{9D8B030D-6E8A-4147-A177-3AD203B41FA5}">
                      <a16:colId xmlns:a16="http://schemas.microsoft.com/office/drawing/2014/main" val="2316058612"/>
                    </a:ext>
                  </a:extLst>
                </a:gridCol>
                <a:gridCol w="808952">
                  <a:extLst>
                    <a:ext uri="{9D8B030D-6E8A-4147-A177-3AD203B41FA5}">
                      <a16:colId xmlns:a16="http://schemas.microsoft.com/office/drawing/2014/main" val="1176439190"/>
                    </a:ext>
                  </a:extLst>
                </a:gridCol>
                <a:gridCol w="744750">
                  <a:extLst>
                    <a:ext uri="{9D8B030D-6E8A-4147-A177-3AD203B41FA5}">
                      <a16:colId xmlns:a16="http://schemas.microsoft.com/office/drawing/2014/main" val="2821137497"/>
                    </a:ext>
                  </a:extLst>
                </a:gridCol>
                <a:gridCol w="221499">
                  <a:extLst>
                    <a:ext uri="{9D8B030D-6E8A-4147-A177-3AD203B41FA5}">
                      <a16:colId xmlns:a16="http://schemas.microsoft.com/office/drawing/2014/main" val="229495996"/>
                    </a:ext>
                  </a:extLst>
                </a:gridCol>
                <a:gridCol w="744750">
                  <a:extLst>
                    <a:ext uri="{9D8B030D-6E8A-4147-A177-3AD203B41FA5}">
                      <a16:colId xmlns:a16="http://schemas.microsoft.com/office/drawing/2014/main" val="1134263196"/>
                    </a:ext>
                  </a:extLst>
                </a:gridCol>
                <a:gridCol w="968021">
                  <a:extLst>
                    <a:ext uri="{9D8B030D-6E8A-4147-A177-3AD203B41FA5}">
                      <a16:colId xmlns:a16="http://schemas.microsoft.com/office/drawing/2014/main" val="971071168"/>
                    </a:ext>
                  </a:extLst>
                </a:gridCol>
                <a:gridCol w="275573">
                  <a:extLst>
                    <a:ext uri="{9D8B030D-6E8A-4147-A177-3AD203B41FA5}">
                      <a16:colId xmlns:a16="http://schemas.microsoft.com/office/drawing/2014/main" val="3369727663"/>
                    </a:ext>
                  </a:extLst>
                </a:gridCol>
                <a:gridCol w="801666">
                  <a:extLst>
                    <a:ext uri="{9D8B030D-6E8A-4147-A177-3AD203B41FA5}">
                      <a16:colId xmlns:a16="http://schemas.microsoft.com/office/drawing/2014/main" val="2666063044"/>
                    </a:ext>
                  </a:extLst>
                </a:gridCol>
                <a:gridCol w="933740">
                  <a:extLst>
                    <a:ext uri="{9D8B030D-6E8A-4147-A177-3AD203B41FA5}">
                      <a16:colId xmlns:a16="http://schemas.microsoft.com/office/drawing/2014/main" val="636748713"/>
                    </a:ext>
                  </a:extLst>
                </a:gridCol>
                <a:gridCol w="744750">
                  <a:extLst>
                    <a:ext uri="{9D8B030D-6E8A-4147-A177-3AD203B41FA5}">
                      <a16:colId xmlns:a16="http://schemas.microsoft.com/office/drawing/2014/main" val="2646731902"/>
                    </a:ext>
                  </a:extLst>
                </a:gridCol>
              </a:tblGrid>
              <a:tr h="30500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Sweden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Kazakhstan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baseline="-25000">
                          <a:effectLst/>
                        </a:rPr>
                        <a:t>n</a:t>
                      </a:r>
                      <a:r>
                        <a:rPr lang="en-GB" sz="1200" u="none" strike="noStrike">
                          <a:effectLst/>
                        </a:rPr>
                        <a:t>m</a:t>
                      </a:r>
                      <a:r>
                        <a:rPr lang="en-GB" sz="1200" u="none" strike="noStrike" baseline="-25000">
                          <a:effectLst/>
                        </a:rPr>
                        <a:t>x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Age distributions 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956271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Age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Pop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Deaths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Pop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Deaths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Sweden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Kazakhstan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Sweden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Kazakhstan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534850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0-1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59,727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279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174,078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3,720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0.0047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0.0214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0.0136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0.0200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0.0168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0478531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1-4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229,775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  42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754,758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1,220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0.0002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0.0016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9252433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5-9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245,172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  31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879,129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396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0.0005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0206102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10-14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240,110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  33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808,510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298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0.0004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2914279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15-19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264,957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  61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720,161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561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0.0008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0409772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20-24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287,176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  87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622,988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673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0.0011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0285731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25-29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311,111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  98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733,057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752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0.0010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6512172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30-34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280,991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140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732,312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965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0.0013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7667692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35-39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286,899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197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612,825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1,113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0.0007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0.0018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9497168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40-44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308,238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   362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487,996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1,405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0.0012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0.0029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344500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45-49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320,172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643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284,799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1,226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0.0020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0.0043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3483186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50-54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242,230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738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503,608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2,878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0.0030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0.0057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3994999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55-59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210,785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   972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301,879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3,266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0.0046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0.0108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5816245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60-64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216,058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1,640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374,317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5,212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0.0076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0.0139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8202614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65-69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224,479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2,752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256,247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6,866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0.0123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0.0268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2018836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70-74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222,578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4,509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154,623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6,182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0.0203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0.0400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5489995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75-79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184,102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6,745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149,917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8,199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0.0366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0.0547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8611717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80-84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140,667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9,587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88,716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       9,013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0.0682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0.1016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0461376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85+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110,242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17,340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  58,940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     10,627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0.1573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0.1803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401087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Total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  4,385,469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     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  8,698,860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84541720"/>
                  </a:ext>
                </a:extLst>
              </a:tr>
              <a:tr h="237226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2279715"/>
                  </a:ext>
                </a:extLst>
              </a:tr>
            </a:tbl>
          </a:graphicData>
        </a:graphic>
      </p:graphicFrame>
      <p:grpSp>
        <p:nvGrpSpPr>
          <p:cNvPr id="69" name="Group 68">
            <a:extLst>
              <a:ext uri="{FF2B5EF4-FFF2-40B4-BE49-F238E27FC236}">
                <a16:creationId xmlns:a16="http://schemas.microsoft.com/office/drawing/2014/main" id="{3FD0354F-B926-AEA8-E326-4B26E2F5C7E0}"/>
              </a:ext>
            </a:extLst>
          </p:cNvPr>
          <p:cNvGrpSpPr/>
          <p:nvPr/>
        </p:nvGrpSpPr>
        <p:grpSpPr>
          <a:xfrm>
            <a:off x="1252603" y="1878904"/>
            <a:ext cx="5423769" cy="563671"/>
            <a:chOff x="1252603" y="1878904"/>
            <a:chExt cx="5423769" cy="563671"/>
          </a:xfrm>
        </p:grpSpPr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41F689C7-EEEE-1D25-9040-5DC44620F056}"/>
                </a:ext>
              </a:extLst>
            </p:cNvPr>
            <p:cNvCxnSpPr>
              <a:cxnSpLocks/>
            </p:cNvCxnSpPr>
            <p:nvPr/>
          </p:nvCxnSpPr>
          <p:spPr>
            <a:xfrm>
              <a:off x="1252603" y="1878904"/>
              <a:ext cx="5423769" cy="563671"/>
            </a:xfrm>
            <a:prstGeom prst="bentConnector3">
              <a:avLst>
                <a:gd name="adj1" fmla="val -4273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53CF473-B486-EC44-6B7F-D36E383EF87F}"/>
                </a:ext>
              </a:extLst>
            </p:cNvPr>
            <p:cNvCxnSpPr/>
            <p:nvPr/>
          </p:nvCxnSpPr>
          <p:spPr>
            <a:xfrm flipV="1">
              <a:off x="6676372" y="2004164"/>
              <a:ext cx="0" cy="43841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DEEE403-9B6E-E7B3-B1BE-DC2B0E4D0F82}"/>
              </a:ext>
            </a:extLst>
          </p:cNvPr>
          <p:cNvGrpSpPr/>
          <p:nvPr/>
        </p:nvGrpSpPr>
        <p:grpSpPr>
          <a:xfrm>
            <a:off x="1102290" y="2004164"/>
            <a:ext cx="5736921" cy="4584526"/>
            <a:chOff x="1102290" y="2004164"/>
            <a:chExt cx="5736921" cy="4584526"/>
          </a:xfrm>
        </p:grpSpPr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0A83C811-AEC0-8D87-5C03-5AAF9446308F}"/>
                </a:ext>
              </a:extLst>
            </p:cNvPr>
            <p:cNvCxnSpPr>
              <a:cxnSpLocks/>
            </p:cNvCxnSpPr>
            <p:nvPr/>
          </p:nvCxnSpPr>
          <p:spPr>
            <a:xfrm>
              <a:off x="1102290" y="6400800"/>
              <a:ext cx="5736921" cy="187890"/>
            </a:xfrm>
            <a:prstGeom prst="bentConnector3">
              <a:avLst>
                <a:gd name="adj1" fmla="val -1528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67DDF67-D358-F19A-CF8B-66F5191E31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9211" y="2004164"/>
              <a:ext cx="0" cy="458452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25DE797-3984-5A9B-3702-52595AF50025}"/>
              </a:ext>
            </a:extLst>
          </p:cNvPr>
          <p:cNvGrpSpPr/>
          <p:nvPr/>
        </p:nvGrpSpPr>
        <p:grpSpPr>
          <a:xfrm>
            <a:off x="2632553" y="2004164"/>
            <a:ext cx="4995798" cy="4809996"/>
            <a:chOff x="2632553" y="2004164"/>
            <a:chExt cx="4995798" cy="4809996"/>
          </a:xfrm>
        </p:grpSpPr>
        <p:cxnSp>
          <p:nvCxnSpPr>
            <p:cNvPr id="51" name="Elbow Connector 50">
              <a:extLst>
                <a:ext uri="{FF2B5EF4-FFF2-40B4-BE49-F238E27FC236}">
                  <a16:creationId xmlns:a16="http://schemas.microsoft.com/office/drawing/2014/main" id="{18D308FF-6A91-2347-CB61-50FB63C16B43}"/>
                </a:ext>
              </a:extLst>
            </p:cNvPr>
            <p:cNvCxnSpPr>
              <a:cxnSpLocks/>
            </p:cNvCxnSpPr>
            <p:nvPr/>
          </p:nvCxnSpPr>
          <p:spPr>
            <a:xfrm>
              <a:off x="2632553" y="6400800"/>
              <a:ext cx="4995798" cy="413360"/>
            </a:xfrm>
            <a:prstGeom prst="bentConnector3">
              <a:avLst>
                <a:gd name="adj1" fmla="val -2904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8146F6C-DB05-7C1B-669E-6F974B46B0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8351" y="2004164"/>
              <a:ext cx="0" cy="480999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AE89341-2E4D-323D-BC37-B624E00BFC02}"/>
              </a:ext>
            </a:extLst>
          </p:cNvPr>
          <p:cNvGrpSpPr/>
          <p:nvPr/>
        </p:nvGrpSpPr>
        <p:grpSpPr>
          <a:xfrm>
            <a:off x="2713973" y="1891429"/>
            <a:ext cx="4753626" cy="1027134"/>
            <a:chOff x="2713973" y="1891429"/>
            <a:chExt cx="4753626" cy="1027134"/>
          </a:xfrm>
        </p:grpSpPr>
        <p:cxnSp>
          <p:nvCxnSpPr>
            <p:cNvPr id="48" name="Elbow Connector 47">
              <a:extLst>
                <a:ext uri="{FF2B5EF4-FFF2-40B4-BE49-F238E27FC236}">
                  <a16:creationId xmlns:a16="http://schemas.microsoft.com/office/drawing/2014/main" id="{E6B8B238-11E8-46C0-527A-659699763DD8}"/>
                </a:ext>
              </a:extLst>
            </p:cNvPr>
            <p:cNvCxnSpPr>
              <a:cxnSpLocks/>
            </p:cNvCxnSpPr>
            <p:nvPr/>
          </p:nvCxnSpPr>
          <p:spPr>
            <a:xfrm>
              <a:off x="2713973" y="1891429"/>
              <a:ext cx="4751538" cy="1014609"/>
            </a:xfrm>
            <a:prstGeom prst="bentConnector3">
              <a:avLst>
                <a:gd name="adj1" fmla="val -2724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0B73DBB-92FF-65FD-BE0E-EE13ECB57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65511" y="2004164"/>
              <a:ext cx="2088" cy="9143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546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in_Presentation_Title_Page">
  <a:themeElements>
    <a:clrScheme name="Custom 1">
      <a:dk1>
        <a:srgbClr val="000000"/>
      </a:dk1>
      <a:lt1>
        <a:srgbClr val="FFFFFF"/>
      </a:lt1>
      <a:dk2>
        <a:srgbClr val="004550"/>
      </a:dk2>
      <a:lt2>
        <a:srgbClr val="2BAC6D"/>
      </a:lt2>
      <a:accent1>
        <a:srgbClr val="2BAC6D"/>
      </a:accent1>
      <a:accent2>
        <a:srgbClr val="004550"/>
      </a:accent2>
      <a:accent3>
        <a:srgbClr val="00ABCE"/>
      </a:accent3>
      <a:accent4>
        <a:srgbClr val="FBB800"/>
      </a:accent4>
      <a:accent5>
        <a:srgbClr val="E95B0C"/>
      </a:accent5>
      <a:accent6>
        <a:srgbClr val="B1B2B3"/>
      </a:accent6>
      <a:hlink>
        <a:srgbClr val="00ABCE"/>
      </a:hlink>
      <a:folHlink>
        <a:srgbClr val="B1B2B3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5193</TotalTime>
  <Words>5735</Words>
  <Application>Microsoft Macintosh PowerPoint</Application>
  <PresentationFormat>On-screen Show (4:3)</PresentationFormat>
  <Paragraphs>3177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Constantia</vt:lpstr>
      <vt:lpstr>Corbel</vt:lpstr>
      <vt:lpstr>Merriweather</vt:lpstr>
      <vt:lpstr>Open Sans</vt:lpstr>
      <vt:lpstr>Times New Roman</vt:lpstr>
      <vt:lpstr>Main_Presentation_Title_Page</vt:lpstr>
      <vt:lpstr>PowerPoint Presentation</vt:lpstr>
      <vt:lpstr>1. Age-specific mortality rates and (direct) age-standardisation</vt:lpstr>
      <vt:lpstr>1. Age-specific mortality rates and (direct) age-standardisation</vt:lpstr>
      <vt:lpstr>1. Age-specific mortality rates and (direct) age-standardisation</vt:lpstr>
      <vt:lpstr>1. Age-specific mortality rates and (direct) age-standardisation</vt:lpstr>
      <vt:lpstr>1. Age-specific mortality rates and (direct) age-standardisation</vt:lpstr>
      <vt:lpstr>1. Age-specific mortality rates and (direct) age-standardisation</vt:lpstr>
      <vt:lpstr>1. Age-specific mortality rates and (direct) age-standardisation</vt:lpstr>
      <vt:lpstr>1. Age-specific mortality rates and (direct) age-standardisation</vt:lpstr>
      <vt:lpstr>1. Age-specific mortality rates and (direct) age-standardisation</vt:lpstr>
      <vt:lpstr>1. Age-specific mortality rates and (direct) age-standardisation</vt:lpstr>
      <vt:lpstr>1. Age-specific mortality rates and (direct) age-standardisation</vt:lpstr>
      <vt:lpstr>2. Compare the mortality regime in the two populations via indirect standardisation</vt:lpstr>
      <vt:lpstr>2. Compare the mortality regime in the two populations via indirect standardisation</vt:lpstr>
      <vt:lpstr>2. Compare the mortality regime in the two populations via indirect standardisation</vt:lpstr>
      <vt:lpstr>2. Compare the mortality regime in the two populations via indirect standardisation</vt:lpstr>
      <vt:lpstr>2. Compare the mortality regime in the two populations via indirect standardisation</vt:lpstr>
      <vt:lpstr>2. Compare the mortality regime in the two populations via indirect standardisation</vt:lpstr>
      <vt:lpstr>2. Compare the mortality regime in the two populations via indirect standardisation</vt:lpstr>
      <vt:lpstr>2. Compare the mortality regime in the two populations via indirect standardisation</vt:lpstr>
      <vt:lpstr>2. Compare the mortality regime in the two populations via indirect standardisation</vt:lpstr>
      <vt:lpstr>3. Infant mortality and direct standardisation </vt:lpstr>
      <vt:lpstr>3. Infant mortality and direct standardisation </vt:lpstr>
      <vt:lpstr>3. Infant mortality and direct standardisation </vt:lpstr>
      <vt:lpstr>3. Infant mortality and direct standardisation </vt:lpstr>
      <vt:lpstr>3. Infant mortality and direct standardisation </vt:lpstr>
      <vt:lpstr>3. Infant mortality and direct standardisation </vt:lpstr>
      <vt:lpstr>3. Infant mortality and direct standardisation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London School of Hygiene  &amp; Tropical Medicine</dc:title>
  <dc:creator>Julio E Romero-Prieto</dc:creator>
  <cp:lastModifiedBy>Julio Romero Prieto</cp:lastModifiedBy>
  <cp:revision>236</cp:revision>
  <dcterms:created xsi:type="dcterms:W3CDTF">2017-08-07T14:02:54Z</dcterms:created>
  <dcterms:modified xsi:type="dcterms:W3CDTF">2025-10-07T10:17:21Z</dcterms:modified>
</cp:coreProperties>
</file>