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278" r:id="rId3"/>
    <p:sldId id="279" r:id="rId4"/>
    <p:sldId id="287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92915"/>
  </p:normalViewPr>
  <p:slideViewPr>
    <p:cSldViewPr snapToGrid="0" snapToObjects="1">
      <p:cViewPr varScale="1">
        <p:scale>
          <a:sx n="99" d="100"/>
          <a:sy n="99" d="100"/>
        </p:scale>
        <p:origin x="1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B8F4-58FF-42FA-8638-A4B0B3080BAC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75A9-AA76-4212-B4F8-B8667CC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9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CE98-3B20-4F4A-9B9C-E43A6F42C307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398D-A3C2-2D4A-BB3F-7B427B5B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ECF8B-020E-4F90-821C-87BB73EFB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D1957-F24B-48E9-B7C5-EAC21572A7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3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orbel" panose="020B0503020204020204" pitchFamily="34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Corbel" panose="020B0503020204020204" pitchFamily="34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orbel" panose="020B0503020204020204" pitchFamily="34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Corbel" panose="020B0503020204020204" pitchFamily="34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0D0D-4FC2-458D-8C10-3F61A9FB8AA5}" type="datetimeFigureOut">
              <a:rPr lang="en-US" smtClean="0"/>
              <a:pPr/>
              <a:t>10/2/25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2E2-6965-4E74-AA20-2B9101FF9B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9D917-DD86-4D68-9996-9AB9E59BA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22473-E417-4BA1-9E20-362F804ED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50" r:id="rId3"/>
    <p:sldLayoutId id="2147483663" r:id="rId4"/>
    <p:sldLayoutId id="2147483656" r:id="rId5"/>
    <p:sldLayoutId id="2147483665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175" y="2795071"/>
            <a:ext cx="7471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2057 Demographic Methods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1:</a:t>
            </a:r>
          </a:p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Composition and Demographic Rates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02/10/2025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85" y="5256476"/>
            <a:ext cx="1872928" cy="11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9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1">
            <a:extLst>
              <a:ext uri="{FF2B5EF4-FFF2-40B4-BE49-F238E27FC236}">
                <a16:creationId xmlns:a16="http://schemas.microsoft.com/office/drawing/2014/main" id="{4EC3F9A3-1F15-2F0D-95D8-69F94EDE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/>
          <a:stretch>
            <a:fillRect/>
          </a:stretch>
        </p:blipFill>
        <p:spPr bwMode="auto">
          <a:xfrm>
            <a:off x="1401405" y="2824803"/>
            <a:ext cx="7361594" cy="3932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423D9-91F9-D9A5-3366-FCAD204E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2. Sketch the population age pyramids of the following populations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A083C48C-2EE1-0EFE-FDB5-7DA19EA1712E}"/>
              </a:ext>
            </a:extLst>
          </p:cNvPr>
          <p:cNvSpPr/>
          <p:nvPr/>
        </p:nvSpPr>
        <p:spPr>
          <a:xfrm>
            <a:off x="1346160" y="2414206"/>
            <a:ext cx="6371599" cy="42449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9EA9F1AE-47D4-87E3-7375-9DA23B6A62B4}"/>
              </a:ext>
            </a:extLst>
          </p:cNvPr>
          <p:cNvSpPr/>
          <p:nvPr/>
        </p:nvSpPr>
        <p:spPr>
          <a:xfrm>
            <a:off x="1149350" y="1747095"/>
            <a:ext cx="2933700" cy="3034455"/>
          </a:xfrm>
          <a:prstGeom prst="ellipse">
            <a:avLst/>
          </a:prstGeom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788CC27A-16C5-3641-462E-9159A777A1D3}"/>
              </a:ext>
            </a:extLst>
          </p:cNvPr>
          <p:cNvSpPr/>
          <p:nvPr/>
        </p:nvSpPr>
        <p:spPr>
          <a:xfrm>
            <a:off x="4946653" y="1658442"/>
            <a:ext cx="2933700" cy="3034455"/>
          </a:xfrm>
          <a:prstGeom prst="ellipse">
            <a:avLst/>
          </a:prstGeom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F5A16B56-45BF-CDEA-986F-58E90222382C}"/>
              </a:ext>
            </a:extLst>
          </p:cNvPr>
          <p:cNvSpPr/>
          <p:nvPr/>
        </p:nvSpPr>
        <p:spPr>
          <a:xfrm>
            <a:off x="393701" y="4073751"/>
            <a:ext cx="2933700" cy="3932542"/>
          </a:xfrm>
          <a:prstGeom prst="ellipse">
            <a:avLst/>
          </a:prstGeom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A9C479B0-7A05-2EA2-C61F-684EB0FC2BA2}"/>
              </a:ext>
            </a:extLst>
          </p:cNvPr>
          <p:cNvSpPr/>
          <p:nvPr/>
        </p:nvSpPr>
        <p:spPr>
          <a:xfrm>
            <a:off x="5770226" y="4536687"/>
            <a:ext cx="2432054" cy="3482129"/>
          </a:xfrm>
          <a:prstGeom prst="ellipse">
            <a:avLst/>
          </a:prstGeom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3B182D-EC3E-3893-65C0-F88AB74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A low-income country population that has extremely high rates of HIV/AIDS mortality among adult population:</a:t>
            </a:r>
          </a:p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 to d) with a ‘bite’ taken out of the population for those of reproductive age, and knock on effect of a slight decline in fertility</a:t>
            </a:r>
          </a:p>
          <a:p>
            <a:endParaRPr lang="en-GB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3B182D-EC3E-3893-65C0-F88AB74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 What will happen to the population of a country after ten years, if a large male immigration has occurred among ages 25-45 years? Sketch the population age pyramid.</a:t>
            </a:r>
          </a:p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excess of male 35–55-year-olds plus a slight narrowing of base of pyramid (but less noticeable than if migration had occurred among female population)…</a:t>
            </a:r>
          </a:p>
          <a:p>
            <a:endParaRPr lang="en-GB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A6BE0-5A63-36E0-4290-49554A8C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2" b="8887"/>
          <a:stretch>
            <a:fillRect/>
          </a:stretch>
        </p:blipFill>
        <p:spPr bwMode="auto">
          <a:xfrm>
            <a:off x="457200" y="3184391"/>
            <a:ext cx="8267340" cy="3435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423D9-91F9-D9A5-3366-FCAD204E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3. Sketch the population age pyramids of the following populations</a:t>
            </a:r>
          </a:p>
        </p:txBody>
      </p:sp>
      <p:sp>
        <p:nvSpPr>
          <p:cNvPr id="4" name="Trapezium 3">
            <a:extLst>
              <a:ext uri="{FF2B5EF4-FFF2-40B4-BE49-F238E27FC236}">
                <a16:creationId xmlns:a16="http://schemas.microsoft.com/office/drawing/2014/main" id="{1342E2B5-21C7-F64A-C5DF-7A9FD0E9C944}"/>
              </a:ext>
            </a:extLst>
          </p:cNvPr>
          <p:cNvSpPr/>
          <p:nvPr/>
        </p:nvSpPr>
        <p:spPr>
          <a:xfrm>
            <a:off x="3810001" y="3060700"/>
            <a:ext cx="1447799" cy="3518168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2F1E1F9D-568D-21F3-EBFF-7C9B635A7FE3}"/>
              </a:ext>
            </a:extLst>
          </p:cNvPr>
          <p:cNvSpPr/>
          <p:nvPr/>
        </p:nvSpPr>
        <p:spPr>
          <a:xfrm rot="16200000">
            <a:off x="1708150" y="3600450"/>
            <a:ext cx="2628900" cy="22860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7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3D9-91F9-D9A5-3366-FCAD204E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Population Pyramid: France 1967</a:t>
            </a:r>
          </a:p>
        </p:txBody>
      </p:sp>
      <p:pic>
        <p:nvPicPr>
          <p:cNvPr id="4" name="Content Placeholder 3" descr="francepyramid">
            <a:extLst>
              <a:ext uri="{FF2B5EF4-FFF2-40B4-BE49-F238E27FC236}">
                <a16:creationId xmlns:a16="http://schemas.microsoft.com/office/drawing/2014/main" id="{FE2A7BC2-E540-FCE2-83DC-28D56A4C5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t="7907" r="6553" b="19585"/>
          <a:stretch/>
        </p:blipFill>
        <p:spPr bwMode="auto">
          <a:xfrm>
            <a:off x="1926770" y="1524000"/>
            <a:ext cx="5370347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F2A9E-2103-3BA5-25F3-258369DFFD32}"/>
              </a:ext>
            </a:extLst>
          </p:cNvPr>
          <p:cNvSpPr txBox="1"/>
          <p:nvPr/>
        </p:nvSpPr>
        <p:spPr>
          <a:xfrm>
            <a:off x="2430652" y="1906291"/>
            <a:ext cx="1379349" cy="523220"/>
          </a:xfrm>
          <a:prstGeom prst="rect">
            <a:avLst/>
          </a:prstGeom>
          <a:solidFill>
            <a:schemeClr val="bg1">
              <a:alpha val="6007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Military losses in WW1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EAF89-3939-F85A-AF0D-35C36FBCCE4B}"/>
              </a:ext>
            </a:extLst>
          </p:cNvPr>
          <p:cNvSpPr txBox="1"/>
          <p:nvPr/>
        </p:nvSpPr>
        <p:spPr>
          <a:xfrm>
            <a:off x="6597113" y="3725173"/>
            <a:ext cx="1379349" cy="523220"/>
          </a:xfrm>
          <a:prstGeom prst="rect">
            <a:avLst/>
          </a:prstGeom>
          <a:solidFill>
            <a:schemeClr val="bg1">
              <a:alpha val="6007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Deficit of births during WW1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0F4D6-95D5-974D-B91F-5850EAC8CBFD}"/>
              </a:ext>
            </a:extLst>
          </p:cNvPr>
          <p:cNvSpPr txBox="1"/>
          <p:nvPr/>
        </p:nvSpPr>
        <p:spPr>
          <a:xfrm>
            <a:off x="1846883" y="2839951"/>
            <a:ext cx="1379349" cy="523220"/>
          </a:xfrm>
          <a:prstGeom prst="rect">
            <a:avLst/>
          </a:prstGeom>
          <a:solidFill>
            <a:schemeClr val="bg1">
              <a:alpha val="6007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Military losses in WW2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43EB6-23C9-FC49-F578-A9862936F194}"/>
              </a:ext>
            </a:extLst>
          </p:cNvPr>
          <p:cNvSpPr txBox="1"/>
          <p:nvPr/>
        </p:nvSpPr>
        <p:spPr>
          <a:xfrm>
            <a:off x="6597113" y="4730668"/>
            <a:ext cx="1379349" cy="523220"/>
          </a:xfrm>
          <a:prstGeom prst="rect">
            <a:avLst/>
          </a:prstGeom>
          <a:solidFill>
            <a:schemeClr val="bg1">
              <a:alpha val="6007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Deficit of births during WW2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372E4-0114-388A-C61F-035F3E61E600}"/>
              </a:ext>
            </a:extLst>
          </p:cNvPr>
          <p:cNvSpPr txBox="1"/>
          <p:nvPr/>
        </p:nvSpPr>
        <p:spPr>
          <a:xfrm>
            <a:off x="457201" y="4992278"/>
            <a:ext cx="1609239" cy="738664"/>
          </a:xfrm>
          <a:prstGeom prst="rect">
            <a:avLst/>
          </a:prstGeom>
          <a:solidFill>
            <a:schemeClr val="bg1">
              <a:alpha val="6007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 of births due to demobilization after WW2</a:t>
            </a:r>
          </a:p>
        </p:txBody>
      </p:sp>
    </p:spTree>
    <p:extLst>
      <p:ext uri="{BB962C8B-B14F-4D97-AF65-F5344CB8AC3E}">
        <p14:creationId xmlns:p14="http://schemas.microsoft.com/office/powerpoint/2010/main" val="107892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3D9-91F9-D9A5-3366-FCAD204E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Population Pyramid: France 1967</a:t>
            </a:r>
          </a:p>
        </p:txBody>
      </p:sp>
      <p:pic>
        <p:nvPicPr>
          <p:cNvPr id="4" name="Content Placeholder 3" descr="francepyramid">
            <a:extLst>
              <a:ext uri="{FF2B5EF4-FFF2-40B4-BE49-F238E27FC236}">
                <a16:creationId xmlns:a16="http://schemas.microsoft.com/office/drawing/2014/main" id="{FE2A7BC2-E540-FCE2-83DC-28D56A4C5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4243" r="191" b="15600"/>
          <a:stretch/>
        </p:blipFill>
        <p:spPr bwMode="auto">
          <a:xfrm>
            <a:off x="1436914" y="1273629"/>
            <a:ext cx="6259286" cy="54755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F2A9E-2103-3BA5-25F3-258369DFFD32}"/>
              </a:ext>
            </a:extLst>
          </p:cNvPr>
          <p:cNvSpPr txBox="1"/>
          <p:nvPr/>
        </p:nvSpPr>
        <p:spPr>
          <a:xfrm>
            <a:off x="2430652" y="1906291"/>
            <a:ext cx="1379349" cy="523220"/>
          </a:xfrm>
          <a:prstGeom prst="rect">
            <a:avLst/>
          </a:prstGeom>
          <a:solidFill>
            <a:schemeClr val="bg1">
              <a:alpha val="6007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Military losses in WW1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EAF89-3939-F85A-AF0D-35C36FBCCE4B}"/>
              </a:ext>
            </a:extLst>
          </p:cNvPr>
          <p:cNvSpPr txBox="1"/>
          <p:nvPr/>
        </p:nvSpPr>
        <p:spPr>
          <a:xfrm>
            <a:off x="6597113" y="3725173"/>
            <a:ext cx="1379349" cy="523220"/>
          </a:xfrm>
          <a:prstGeom prst="rect">
            <a:avLst/>
          </a:prstGeom>
          <a:solidFill>
            <a:schemeClr val="bg1">
              <a:alpha val="6007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Deficit of births during WW1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0F4D6-95D5-974D-B91F-5850EAC8CBFD}"/>
              </a:ext>
            </a:extLst>
          </p:cNvPr>
          <p:cNvSpPr txBox="1"/>
          <p:nvPr/>
        </p:nvSpPr>
        <p:spPr>
          <a:xfrm>
            <a:off x="1846883" y="2839951"/>
            <a:ext cx="1379349" cy="523220"/>
          </a:xfrm>
          <a:prstGeom prst="rect">
            <a:avLst/>
          </a:prstGeom>
          <a:solidFill>
            <a:schemeClr val="bg1">
              <a:alpha val="6007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Military losses in WW2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43EB6-23C9-FC49-F578-A9862936F194}"/>
              </a:ext>
            </a:extLst>
          </p:cNvPr>
          <p:cNvSpPr txBox="1"/>
          <p:nvPr/>
        </p:nvSpPr>
        <p:spPr>
          <a:xfrm>
            <a:off x="6597113" y="4730668"/>
            <a:ext cx="1379349" cy="523220"/>
          </a:xfrm>
          <a:prstGeom prst="rect">
            <a:avLst/>
          </a:prstGeom>
          <a:solidFill>
            <a:schemeClr val="bg1">
              <a:alpha val="6007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Deficit of births during WW2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372E4-0114-388A-C61F-035F3E61E600}"/>
              </a:ext>
            </a:extLst>
          </p:cNvPr>
          <p:cNvSpPr txBox="1"/>
          <p:nvPr/>
        </p:nvSpPr>
        <p:spPr>
          <a:xfrm>
            <a:off x="457201" y="4992278"/>
            <a:ext cx="1609239" cy="738664"/>
          </a:xfrm>
          <a:prstGeom prst="rect">
            <a:avLst/>
          </a:prstGeom>
          <a:solidFill>
            <a:schemeClr val="bg1">
              <a:alpha val="60073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 of births due to demobilization after WW2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569A4-5996-7A32-E8F7-17D4D3EE880B}"/>
              </a:ext>
            </a:extLst>
          </p:cNvPr>
          <p:cNvSpPr txBox="1"/>
          <p:nvPr/>
        </p:nvSpPr>
        <p:spPr>
          <a:xfrm>
            <a:off x="5917770" y="1916621"/>
            <a:ext cx="2311829" cy="64633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male-to-female sex ratio around 1.05?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1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3793-9F8B-6B85-B4C0-F8E58927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Balancing Equation and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00F1-20A7-DB5F-969B-81EB14E8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following rates were recorded for a fictive population: CBR: 0.0145; CDR: 0.0078; CGR: 0.0085. Compute the Crude Rate of Natural Increase (CRNI) and the Crude Rate of Net Migration (CRNM).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CRNI=CBR-CDR=.0145-.0078 = .0067  (0.67 percent or 6.7 per 1,000)</a:t>
            </a:r>
          </a:p>
          <a:p>
            <a:pPr algn="just"/>
            <a:endParaRPr lang="en-GB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CRNM=CGR-CRNI=.0085-.0067=.0018 (0.18 percent or 1.8 per 1,000)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3D9-91F9-D9A5-3366-FCAD204E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3. Sketch the population age pyramids of the following populations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3B182D-EC3E-3893-65C0-F88AB74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A population with high fertility and high mortality: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population age structure with a </a:t>
            </a:r>
            <a:r>
              <a:rPr lang="en-GB" sz="1800" i="1" dirty="0"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pyramidal shape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 wide base with large reductions in the number of people from one age group to the next.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755A06-ADCC-4D31-3D54-ADC329BE8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70" y="2679700"/>
            <a:ext cx="6700060" cy="33607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riangle 14">
            <a:extLst>
              <a:ext uri="{FF2B5EF4-FFF2-40B4-BE49-F238E27FC236}">
                <a16:creationId xmlns:a16="http://schemas.microsoft.com/office/drawing/2014/main" id="{C8AB94DB-9527-1EA1-485D-F3BB7566E04E}"/>
              </a:ext>
            </a:extLst>
          </p:cNvPr>
          <p:cNvSpPr/>
          <p:nvPr/>
        </p:nvSpPr>
        <p:spPr>
          <a:xfrm>
            <a:off x="2844800" y="3589482"/>
            <a:ext cx="3479800" cy="1765300"/>
          </a:xfrm>
          <a:prstGeom prst="triangl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3D9-91F9-D9A5-3366-FCAD204E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3. Sketch the population age pyramids of the following populations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3B182D-EC3E-3893-65C0-F88AB74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A stationary population with relatively low fertility and low mortality:</a:t>
            </a:r>
          </a:p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stationary population is a population that is neither growing or shrinking: Crude Growth Rate, CGR = 0) </a:t>
            </a:r>
            <a:r>
              <a:rPr lang="en-GB" dirty="0"/>
              <a:t>…</a:t>
            </a:r>
            <a:r>
              <a:rPr lang="en-GB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rectangular shape</a:t>
            </a:r>
            <a:r>
              <a:rPr lang="en-GB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23C13-FFA8-D17E-D4D4-38539FAC8A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76" y="2857500"/>
            <a:ext cx="5491048" cy="39936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924F0B-B792-5CE8-0040-0613CA8FA195}"/>
              </a:ext>
            </a:extLst>
          </p:cNvPr>
          <p:cNvSpPr/>
          <p:nvPr/>
        </p:nvSpPr>
        <p:spPr>
          <a:xfrm>
            <a:off x="3359150" y="3429000"/>
            <a:ext cx="2425700" cy="297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-side Corner of Rectangle 5">
            <a:extLst>
              <a:ext uri="{FF2B5EF4-FFF2-40B4-BE49-F238E27FC236}">
                <a16:creationId xmlns:a16="http://schemas.microsoft.com/office/drawing/2014/main" id="{BE4C96DE-75E3-8055-887C-2634E8408B2B}"/>
              </a:ext>
            </a:extLst>
          </p:cNvPr>
          <p:cNvSpPr/>
          <p:nvPr/>
        </p:nvSpPr>
        <p:spPr>
          <a:xfrm>
            <a:off x="3378200" y="3429000"/>
            <a:ext cx="2374900" cy="2997200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3D9-91F9-D9A5-3366-FCAD204E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3. Sketch the population age pyramids of the following populations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23C13-FFA8-D17E-D4D4-38539FAC8A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76" y="2857500"/>
            <a:ext cx="5491048" cy="39936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3B182D-EC3E-3893-65C0-F88AB74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800" i="1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stationary population</a:t>
            </a:r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relatively low fertility and mortality (dark blue):</a:t>
            </a:r>
          </a:p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hypothetical population age structure for high income countries–if they would retain the current mortality rates and “replacement-level” fertility rates for &gt;100 years. </a:t>
            </a:r>
          </a:p>
          <a:p>
            <a:r>
              <a:rPr lang="en-GB" sz="1600" i="1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*Replacement fertility</a:t>
            </a:r>
            <a:r>
              <a:rPr lang="en-GB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necessary level for each generation to replace itself (i.e., to sustain population numbers). This concept will be discussed in greater detail later in the course.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3D9-91F9-D9A5-3366-FCAD204E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3. Sketch the population age pyramids of the following populations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3B182D-EC3E-3893-65C0-F88AB74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A declining population with very low fertility rate:</a:t>
            </a:r>
          </a:p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1800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inverted pyramid</a:t>
            </a:r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with a narrow base and wider top.</a:t>
            </a:r>
          </a:p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shrinking population with very low fertility!</a:t>
            </a:r>
          </a:p>
          <a:p>
            <a:endParaRPr lang="en-GB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89F3B-28D3-DB81-C9B5-F90B5511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30" y="2527968"/>
            <a:ext cx="6103138" cy="42611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rapezium 2">
            <a:extLst>
              <a:ext uri="{FF2B5EF4-FFF2-40B4-BE49-F238E27FC236}">
                <a16:creationId xmlns:a16="http://schemas.microsoft.com/office/drawing/2014/main" id="{9025FA9C-6DA5-0C6B-C7B0-1291B6BFCEAC}"/>
              </a:ext>
            </a:extLst>
          </p:cNvPr>
          <p:cNvSpPr/>
          <p:nvPr/>
        </p:nvSpPr>
        <p:spPr>
          <a:xfrm rot="10800000">
            <a:off x="3003549" y="2692400"/>
            <a:ext cx="3136900" cy="3505200"/>
          </a:xfrm>
          <a:prstGeom prst="trapezoi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3B182D-EC3E-3893-65C0-F88AB74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A population that has experienced high emigration in the last 5 years among ages 20-40 years:</a:t>
            </a:r>
          </a:p>
          <a:p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800" i="1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dented pyramid</a:t>
            </a:r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 emigration for 20–40-year-olds: a ‘bite’ taken out of the pyramid in the 20-40 age range for both sexes with knock-on effect of slight narrowing of the base of the pyramid as births decline (20-40 are the reproductive age groups)</a:t>
            </a:r>
          </a:p>
          <a:p>
            <a:endParaRPr lang="en-GB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A3226B-F3CF-E42B-7AB0-DDC8F4FB8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2974323"/>
            <a:ext cx="4203700" cy="376685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423D9-91F9-D9A5-3366-FCAD204E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3. Sketch the population age pyramids of the following populations</a:t>
            </a:r>
          </a:p>
        </p:txBody>
      </p:sp>
      <p:sp>
        <p:nvSpPr>
          <p:cNvPr id="6" name="Round Same-side Corner of Rectangle 5">
            <a:extLst>
              <a:ext uri="{FF2B5EF4-FFF2-40B4-BE49-F238E27FC236}">
                <a16:creationId xmlns:a16="http://schemas.microsoft.com/office/drawing/2014/main" id="{89B71BDB-6009-7BEA-D0A6-F9F2DB2BD9CA}"/>
              </a:ext>
            </a:extLst>
          </p:cNvPr>
          <p:cNvSpPr/>
          <p:nvPr/>
        </p:nvSpPr>
        <p:spPr>
          <a:xfrm>
            <a:off x="3048000" y="3263900"/>
            <a:ext cx="2705100" cy="3187700"/>
          </a:xfrm>
          <a:prstGeom prst="round2Same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Oval 6">
            <a:extLst>
              <a:ext uri="{FF2B5EF4-FFF2-40B4-BE49-F238E27FC236}">
                <a16:creationId xmlns:a16="http://schemas.microsoft.com/office/drawing/2014/main" id="{93E36C7A-F8B7-6042-9B13-389D107BF997}"/>
              </a:ext>
            </a:extLst>
          </p:cNvPr>
          <p:cNvSpPr/>
          <p:nvPr/>
        </p:nvSpPr>
        <p:spPr>
          <a:xfrm>
            <a:off x="2044700" y="4362450"/>
            <a:ext cx="1447800" cy="1397000"/>
          </a:xfrm>
          <a:prstGeom prst="ellipse">
            <a:avLst/>
          </a:prstGeom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Oval 7">
            <a:extLst>
              <a:ext uri="{FF2B5EF4-FFF2-40B4-BE49-F238E27FC236}">
                <a16:creationId xmlns:a16="http://schemas.microsoft.com/office/drawing/2014/main" id="{D63841C7-C227-713B-028E-9554F780C3F0}"/>
              </a:ext>
            </a:extLst>
          </p:cNvPr>
          <p:cNvSpPr/>
          <p:nvPr/>
        </p:nvSpPr>
        <p:spPr>
          <a:xfrm>
            <a:off x="5308600" y="4445000"/>
            <a:ext cx="1447800" cy="1397000"/>
          </a:xfrm>
          <a:prstGeom prst="ellipse">
            <a:avLst/>
          </a:prstGeom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39225185-2B57-D18F-179C-CFBE2E62B65C}"/>
              </a:ext>
            </a:extLst>
          </p:cNvPr>
          <p:cNvSpPr/>
          <p:nvPr/>
        </p:nvSpPr>
        <p:spPr>
          <a:xfrm>
            <a:off x="1892300" y="6134277"/>
            <a:ext cx="1447800" cy="714973"/>
          </a:xfrm>
          <a:prstGeom prst="ellipse">
            <a:avLst/>
          </a:prstGeom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F4C4FBF2-94F7-7193-5FD7-F30492B0BA22}"/>
              </a:ext>
            </a:extLst>
          </p:cNvPr>
          <p:cNvSpPr/>
          <p:nvPr/>
        </p:nvSpPr>
        <p:spPr>
          <a:xfrm>
            <a:off x="5359400" y="6221381"/>
            <a:ext cx="1447800" cy="714973"/>
          </a:xfrm>
          <a:prstGeom prst="ellipse">
            <a:avLst/>
          </a:prstGeom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</TotalTime>
  <Words>609</Words>
  <Application>Microsoft Macintosh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Constantia</vt:lpstr>
      <vt:lpstr>Corbel</vt:lpstr>
      <vt:lpstr>Merriweather</vt:lpstr>
      <vt:lpstr>Open Sans</vt:lpstr>
      <vt:lpstr>Times New Roman</vt:lpstr>
      <vt:lpstr>Main_Presentation_Title_Page</vt:lpstr>
      <vt:lpstr>PowerPoint Presentation</vt:lpstr>
      <vt:lpstr>1. Population Pyramid: France 1967</vt:lpstr>
      <vt:lpstr>1. Population Pyramid: France 1967</vt:lpstr>
      <vt:lpstr>2. Balancing Equation and Rates</vt:lpstr>
      <vt:lpstr>3. Sketch the population age pyramids of the following populations</vt:lpstr>
      <vt:lpstr>3. Sketch the population age pyramids of the following populations</vt:lpstr>
      <vt:lpstr>3. Sketch the population age pyramids of the following populations</vt:lpstr>
      <vt:lpstr>3. Sketch the population age pyramids of the following populations</vt:lpstr>
      <vt:lpstr>3. Sketch the population age pyramids of the following populations</vt:lpstr>
      <vt:lpstr>2. Sketch the population age pyramids of the following populations</vt:lpstr>
      <vt:lpstr>3. Sketch the population age pyramids of the following populations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School of Hygiene  &amp; Tropical Medicine</dc:title>
  <dc:creator>Julio E Romero-Prieto</dc:creator>
  <cp:lastModifiedBy>Julio Romero Prieto</cp:lastModifiedBy>
  <cp:revision>230</cp:revision>
  <dcterms:created xsi:type="dcterms:W3CDTF">2017-08-07T14:02:54Z</dcterms:created>
  <dcterms:modified xsi:type="dcterms:W3CDTF">2025-10-02T04:31:19Z</dcterms:modified>
</cp:coreProperties>
</file>