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1" r:id="rId2"/>
    <p:sldId id="317" r:id="rId3"/>
    <p:sldId id="320" r:id="rId4"/>
    <p:sldId id="329" r:id="rId5"/>
    <p:sldId id="346" r:id="rId6"/>
    <p:sldId id="347" r:id="rId7"/>
    <p:sldId id="318" r:id="rId8"/>
    <p:sldId id="331" r:id="rId9"/>
    <p:sldId id="332" r:id="rId10"/>
    <p:sldId id="319" r:id="rId11"/>
    <p:sldId id="321" r:id="rId12"/>
    <p:sldId id="322" r:id="rId13"/>
    <p:sldId id="334" r:id="rId14"/>
    <p:sldId id="333" r:id="rId15"/>
    <p:sldId id="323" r:id="rId16"/>
    <p:sldId id="339" r:id="rId17"/>
    <p:sldId id="335" r:id="rId18"/>
    <p:sldId id="336" r:id="rId19"/>
    <p:sldId id="337" r:id="rId20"/>
    <p:sldId id="338" r:id="rId21"/>
    <p:sldId id="324" r:id="rId22"/>
    <p:sldId id="340" r:id="rId23"/>
    <p:sldId id="325" r:id="rId24"/>
    <p:sldId id="341" r:id="rId25"/>
    <p:sldId id="343" r:id="rId26"/>
    <p:sldId id="344" r:id="rId27"/>
    <p:sldId id="342" r:id="rId28"/>
    <p:sldId id="326" r:id="rId29"/>
    <p:sldId id="345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92903"/>
  </p:normalViewPr>
  <p:slideViewPr>
    <p:cSldViewPr snapToGrid="0" snapToObjects="1">
      <p:cViewPr varScale="1">
        <p:scale>
          <a:sx n="99" d="100"/>
          <a:sy n="99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B8F4-58FF-42FA-8638-A4B0B3080BAC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75A9-AA76-4212-B4F8-B8667CC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9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CE98-3B20-4F4A-9B9C-E43A6F42C307}" type="datetimeFigureOut">
              <a:rPr lang="en-US" smtClean="0"/>
              <a:t>10/11/25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398D-A3C2-2D4A-BB3F-7B427B5B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ECF8B-020E-4F90-821C-87BB73EFB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D1957-F24B-48E9-B7C5-EAC21572A7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3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0D0D-4FC2-458D-8C10-3F61A9FB8AA5}" type="datetimeFigureOut">
              <a:rPr lang="en-US" smtClean="0"/>
              <a:pPr/>
              <a:t>10/11/25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2E2-6965-4E74-AA20-2B9101FF9B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9D917-DD86-4D68-9996-9AB9E59BA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22473-E417-4BA1-9E20-362F804ED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63" r:id="rId4"/>
    <p:sldLayoutId id="2147483656" r:id="rId5"/>
    <p:sldLayoutId id="2147483665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215/00703370-11330227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i.org/10.1215/00703370-11330227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175" y="2795071"/>
            <a:ext cx="7471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2057 Demographic Methods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3:</a:t>
            </a:r>
          </a:p>
          <a:p>
            <a:pPr algn="ctr"/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Tables 1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16/10/2025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Julio E Romero Prieto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85" y="5256476"/>
            <a:ext cx="1872928" cy="11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9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506877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9AA3C6-B61B-6760-C666-57D1F4149710}"/>
                  </a:ext>
                </a:extLst>
              </p:cNvPr>
              <p:cNvSpPr txBox="1"/>
              <p:nvPr/>
            </p:nvSpPr>
            <p:spPr>
              <a:xfrm>
                <a:off x="3911600" y="1701200"/>
                <a:ext cx="4802164" cy="45367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69746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4. Calculate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q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 as a function of 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m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 and 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a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.</a:t>
                </a:r>
              </a:p>
              <a:p>
                <a:r>
                  <a:rPr lang="en-GB" sz="2800" dirty="0"/>
                  <a:t>Use the same formula for all age groups except for the open-ended age interval, which is equal to 1.00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aseline="-25000" dirty="0" smtClean="0"/>
                        <m:t>n</m:t>
                      </m:r>
                      <m:r>
                        <m:rPr>
                          <m:nor/>
                        </m:rPr>
                        <a:rPr lang="en-GB" sz="4000" dirty="0" smtClean="0"/>
                        <m:t>q</m:t>
                      </m:r>
                      <m:r>
                        <m:rPr>
                          <m:nor/>
                        </m:rPr>
                        <a:rPr lang="en-GB" sz="4000" baseline="-25000" dirty="0" smtClean="0"/>
                        <m:t>x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800" b="0" i="0" dirty="0" smtClean="0"/>
                            <m:t>n</m:t>
                          </m:r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GB" sz="2800" baseline="-25000" dirty="0"/>
                            <m:t>n</m:t>
                          </m:r>
                          <m:r>
                            <m:rPr>
                              <m:nor/>
                            </m:rPr>
                            <a:rPr lang="en-GB" sz="2800" b="0" i="0" dirty="0" smtClean="0"/>
                            <m:t>m</m:t>
                          </m:r>
                          <m:r>
                            <m:rPr>
                              <m:nor/>
                            </m:rPr>
                            <a:rPr lang="en-GB" sz="2800" baseline="-25000" dirty="0"/>
                            <m:t>x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n-GB" sz="2800" dirty="0"/>
                            <m:t>n</m:t>
                          </m:r>
                          <m:r>
                            <a:rPr lang="en-GB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GB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nor/>
                                </m:rPr>
                                <a:rPr lang="en-GB" sz="2800" baseline="-25000" dirty="0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GB" sz="2800" b="0" i="0" dirty="0" smtClean="0"/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GB" sz="2800" baseline="-25000" dirty="0"/>
                                <m:t>x</m:t>
                              </m:r>
                            </m:e>
                          </m:d>
                          <m:r>
                            <a:rPr lang="en-GB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GB" sz="2800" baseline="-25000" dirty="0"/>
                            <m:t>n</m:t>
                          </m:r>
                          <m:r>
                            <m:rPr>
                              <m:nor/>
                            </m:rPr>
                            <a:rPr lang="en-GB" sz="2800" dirty="0"/>
                            <m:t>m</m:t>
                          </m:r>
                          <m:r>
                            <m:rPr>
                              <m:nor/>
                            </m:rPr>
                            <a:rPr lang="en-GB" sz="2800" baseline="-25000" dirty="0"/>
                            <m:t>x</m:t>
                          </m:r>
                        </m:den>
                      </m:f>
                    </m:oMath>
                  </m:oMathPara>
                </a14:m>
                <a:endParaRPr lang="en-GB" sz="2800" baseline="-250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9AA3C6-B61B-6760-C666-57D1F4149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0" y="1701200"/>
                <a:ext cx="4802164" cy="4536755"/>
              </a:xfrm>
              <a:prstGeom prst="rect">
                <a:avLst/>
              </a:prstGeom>
              <a:blipFill>
                <a:blip r:embed="rId2"/>
                <a:stretch>
                  <a:fillRect l="-2646" t="-1393" r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2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07944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9525CB-F3D0-C27A-C430-88FF118875AE}"/>
                  </a:ext>
                </a:extLst>
              </p:cNvPr>
              <p:cNvSpPr txBox="1"/>
              <p:nvPr/>
            </p:nvSpPr>
            <p:spPr>
              <a:xfrm>
                <a:off x="4927600" y="1701200"/>
                <a:ext cx="3786164" cy="18077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69746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5. Calculate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p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 as a function of 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q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 smtClean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p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1</m:t>
                      </m:r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q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9525CB-F3D0-C27A-C430-88FF11887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0" y="1701200"/>
                <a:ext cx="3786164" cy="1807739"/>
              </a:xfrm>
              <a:prstGeom prst="rect">
                <a:avLst/>
              </a:prstGeom>
              <a:blipFill>
                <a:blip r:embed="rId2"/>
                <a:stretch>
                  <a:fillRect l="-3344" t="-347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29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312135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0.04869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373435-558D-E35C-F87D-DD7CDF5C3C90}"/>
                  </a:ext>
                </a:extLst>
              </p:cNvPr>
              <p:cNvSpPr txBox="1"/>
              <p:nvPr/>
            </p:nvSpPr>
            <p:spPr>
              <a:xfrm>
                <a:off x="6099828" y="1987644"/>
                <a:ext cx="2781125" cy="18077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6. Calculate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 as a function of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p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m:rPr>
                          <m:nor/>
                        </m:rPr>
                        <a:rPr lang="en-GB" sz="2800" baseline="-25000" dirty="0"/>
                        <m:t>+</m:t>
                      </m:r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p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373435-558D-E35C-F87D-DD7CDF5C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828" y="1987644"/>
                <a:ext cx="2781125" cy="1807739"/>
              </a:xfrm>
              <a:prstGeom prst="rect">
                <a:avLst/>
              </a:prstGeom>
              <a:blipFill>
                <a:blip r:embed="rId2"/>
                <a:stretch>
                  <a:fillRect l="-4545" t="-3472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4CCA201-082A-563D-0CFC-494C3F72B13E}"/>
              </a:ext>
            </a:extLst>
          </p:cNvPr>
          <p:cNvSpPr/>
          <p:nvPr/>
        </p:nvSpPr>
        <p:spPr>
          <a:xfrm>
            <a:off x="3682999" y="1511301"/>
            <a:ext cx="787401" cy="2794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E2B77-0A4D-FC6C-7BC0-5CB980DA1B67}"/>
              </a:ext>
            </a:extLst>
          </p:cNvPr>
          <p:cNvSpPr/>
          <p:nvPr/>
        </p:nvSpPr>
        <p:spPr>
          <a:xfrm>
            <a:off x="4597399" y="15113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D66BF-34E8-F9E6-4CC0-03619341160B}"/>
              </a:ext>
            </a:extLst>
          </p:cNvPr>
          <p:cNvSpPr/>
          <p:nvPr/>
        </p:nvSpPr>
        <p:spPr>
          <a:xfrm>
            <a:off x="4597399" y="18415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2835AEF-FBD9-D6F4-63AC-EB009B2A8A41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4241799" y="1625601"/>
            <a:ext cx="190500" cy="52069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B08F4D4-60B9-08C1-4518-0EE86841E165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5384800" y="1663699"/>
            <a:ext cx="469900" cy="317501"/>
          </a:xfrm>
          <a:prstGeom prst="bentConnector3">
            <a:avLst>
              <a:gd name="adj1" fmla="val -135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55B66-25A0-51DF-7E1F-32BBE406E3B1}"/>
              </a:ext>
            </a:extLst>
          </p:cNvPr>
          <p:cNvCxnSpPr/>
          <p:nvPr/>
        </p:nvCxnSpPr>
        <p:spPr>
          <a:xfrm>
            <a:off x="5384800" y="1663698"/>
            <a:ext cx="4699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1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716012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0.04869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373435-558D-E35C-F87D-DD7CDF5C3C90}"/>
                  </a:ext>
                </a:extLst>
              </p:cNvPr>
              <p:cNvSpPr txBox="1"/>
              <p:nvPr/>
            </p:nvSpPr>
            <p:spPr>
              <a:xfrm>
                <a:off x="6099828" y="1987644"/>
                <a:ext cx="2781125" cy="18077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6. Calculate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 as a function of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p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m:rPr>
                          <m:nor/>
                        </m:rPr>
                        <a:rPr lang="en-GB" sz="2800" baseline="-25000" dirty="0"/>
                        <m:t>+</m:t>
                      </m:r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p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373435-558D-E35C-F87D-DD7CDF5C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828" y="1987644"/>
                <a:ext cx="2781125" cy="1807739"/>
              </a:xfrm>
              <a:prstGeom prst="rect">
                <a:avLst/>
              </a:prstGeom>
              <a:blipFill>
                <a:blip r:embed="rId2"/>
                <a:stretch>
                  <a:fillRect l="-4545" t="-3472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4CCA201-082A-563D-0CFC-494C3F72B13E}"/>
              </a:ext>
            </a:extLst>
          </p:cNvPr>
          <p:cNvSpPr/>
          <p:nvPr/>
        </p:nvSpPr>
        <p:spPr>
          <a:xfrm>
            <a:off x="3682999" y="1803401"/>
            <a:ext cx="787401" cy="2794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E2B77-0A4D-FC6C-7BC0-5CB980DA1B67}"/>
              </a:ext>
            </a:extLst>
          </p:cNvPr>
          <p:cNvSpPr/>
          <p:nvPr/>
        </p:nvSpPr>
        <p:spPr>
          <a:xfrm>
            <a:off x="4597399" y="18034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D66BF-34E8-F9E6-4CC0-03619341160B}"/>
              </a:ext>
            </a:extLst>
          </p:cNvPr>
          <p:cNvSpPr/>
          <p:nvPr/>
        </p:nvSpPr>
        <p:spPr>
          <a:xfrm>
            <a:off x="4597399" y="21336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2835AEF-FBD9-D6F4-63AC-EB009B2A8A41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4241799" y="1917701"/>
            <a:ext cx="190500" cy="52069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B08F4D4-60B9-08C1-4518-0EE86841E165}"/>
              </a:ext>
            </a:extLst>
          </p:cNvPr>
          <p:cNvCxnSpPr>
            <a:endCxn id="7" idx="3"/>
          </p:cNvCxnSpPr>
          <p:nvPr/>
        </p:nvCxnSpPr>
        <p:spPr>
          <a:xfrm rot="10800000" flipV="1">
            <a:off x="5384800" y="1955799"/>
            <a:ext cx="469900" cy="317501"/>
          </a:xfrm>
          <a:prstGeom prst="bentConnector3">
            <a:avLst>
              <a:gd name="adj1" fmla="val -135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55B66-25A0-51DF-7E1F-32BBE406E3B1}"/>
              </a:ext>
            </a:extLst>
          </p:cNvPr>
          <p:cNvCxnSpPr/>
          <p:nvPr/>
        </p:nvCxnSpPr>
        <p:spPr>
          <a:xfrm>
            <a:off x="5384800" y="1955798"/>
            <a:ext cx="4699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5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098516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0.04869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373435-558D-E35C-F87D-DD7CDF5C3C90}"/>
                  </a:ext>
                </a:extLst>
              </p:cNvPr>
              <p:cNvSpPr txBox="1"/>
              <p:nvPr/>
            </p:nvSpPr>
            <p:spPr>
              <a:xfrm>
                <a:off x="6099828" y="1987644"/>
                <a:ext cx="2781125" cy="18077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6. Calculate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 as a function of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p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m:rPr>
                          <m:nor/>
                        </m:rPr>
                        <a:rPr lang="en-GB" sz="2800" baseline="-25000" dirty="0"/>
                        <m:t>+</m:t>
                      </m:r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p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373435-558D-E35C-F87D-DD7CDF5C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828" y="1987644"/>
                <a:ext cx="2781125" cy="1807739"/>
              </a:xfrm>
              <a:prstGeom prst="rect">
                <a:avLst/>
              </a:prstGeom>
              <a:blipFill>
                <a:blip r:embed="rId2"/>
                <a:stretch>
                  <a:fillRect l="-4545" t="-3472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50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635581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66,966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C2251-3C2A-C585-38A6-81A4312FB3D1}"/>
                  </a:ext>
                </a:extLst>
              </p:cNvPr>
              <p:cNvSpPr txBox="1"/>
              <p:nvPr/>
            </p:nvSpPr>
            <p:spPr>
              <a:xfrm>
                <a:off x="6237614" y="3257644"/>
                <a:ext cx="2781125" cy="22467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7. Calculate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d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 as a function of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 and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q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d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q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C2251-3C2A-C585-38A6-81A4312FB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14" y="3257644"/>
                <a:ext cx="2781125" cy="2246769"/>
              </a:xfrm>
              <a:prstGeom prst="rect">
                <a:avLst/>
              </a:prstGeom>
              <a:blipFill>
                <a:blip r:embed="rId2"/>
                <a:stretch>
                  <a:fillRect l="-5023" t="-2809" r="-5936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7940DC8-C5B5-63C3-CF78-868DC2A5D4A2}"/>
              </a:ext>
            </a:extLst>
          </p:cNvPr>
          <p:cNvSpPr/>
          <p:nvPr/>
        </p:nvSpPr>
        <p:spPr>
          <a:xfrm>
            <a:off x="4610099" y="1536700"/>
            <a:ext cx="787401" cy="4978399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C6AFC-8430-14B1-9407-01B2AB0C380A}"/>
              </a:ext>
            </a:extLst>
          </p:cNvPr>
          <p:cNvSpPr/>
          <p:nvPr/>
        </p:nvSpPr>
        <p:spPr>
          <a:xfrm>
            <a:off x="2806699" y="1536700"/>
            <a:ext cx="787401" cy="497839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220808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66,966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3C2251-3C2A-C585-38A6-81A4312FB3D1}"/>
              </a:ext>
            </a:extLst>
          </p:cNvPr>
          <p:cNvSpPr txBox="1"/>
          <p:nvPr/>
        </p:nvSpPr>
        <p:spPr>
          <a:xfrm>
            <a:off x="6237614" y="3257644"/>
            <a:ext cx="2781125" cy="267765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i="1" dirty="0"/>
              <a:t>As a check, note that</a:t>
            </a:r>
            <a:r>
              <a:rPr lang="en-GB" sz="2800" dirty="0"/>
              <a:t> </a:t>
            </a:r>
            <a:r>
              <a:rPr lang="en-GB" sz="2800" baseline="-25000" dirty="0" err="1"/>
              <a:t>n</a:t>
            </a:r>
            <a:r>
              <a:rPr lang="en-GB" sz="2800" u="none" strike="noStrike" dirty="0" err="1">
                <a:effectLst/>
              </a:rPr>
              <a:t>d</a:t>
            </a:r>
            <a:r>
              <a:rPr lang="en-GB" sz="2800" baseline="-25000" dirty="0" err="1"/>
              <a:t>x</a:t>
            </a:r>
            <a:r>
              <a:rPr lang="en-GB" sz="2800" dirty="0"/>
              <a:t> </a:t>
            </a:r>
            <a:r>
              <a:rPr lang="en-GB" sz="2800" i="1" dirty="0"/>
              <a:t>and</a:t>
            </a:r>
            <a:r>
              <a:rPr lang="en-GB" sz="2800" dirty="0"/>
              <a:t> </a:t>
            </a:r>
            <a:r>
              <a:rPr lang="en-GB" sz="2800" u="none" strike="noStrike" dirty="0">
                <a:effectLst/>
              </a:rPr>
              <a:t>l</a:t>
            </a:r>
            <a:r>
              <a:rPr lang="en-GB" sz="2800" baseline="-25000" dirty="0"/>
              <a:t>x</a:t>
            </a:r>
            <a:r>
              <a:rPr lang="en-GB" sz="2800" dirty="0"/>
              <a:t> </a:t>
            </a:r>
            <a:r>
              <a:rPr lang="en-GB" sz="2800" i="1" dirty="0"/>
              <a:t>have the same value at the open-ended age interval</a:t>
            </a:r>
            <a:r>
              <a:rPr lang="en-GB" sz="28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3765F9-02B5-B5C5-59AB-ACD965D9A0DC}"/>
              </a:ext>
            </a:extLst>
          </p:cNvPr>
          <p:cNvSpPr/>
          <p:nvPr/>
        </p:nvSpPr>
        <p:spPr>
          <a:xfrm>
            <a:off x="4597399" y="61849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A0194C-84C5-DE1E-ACA7-9A03821F63A6}"/>
              </a:ext>
            </a:extLst>
          </p:cNvPr>
          <p:cNvSpPr/>
          <p:nvPr/>
        </p:nvSpPr>
        <p:spPr>
          <a:xfrm>
            <a:off x="5435599" y="6197601"/>
            <a:ext cx="787401" cy="279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624063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66,966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C2251-3C2A-C585-38A6-81A4312FB3D1}"/>
                  </a:ext>
                </a:extLst>
              </p:cNvPr>
              <p:cNvSpPr txBox="1"/>
              <p:nvPr/>
            </p:nvSpPr>
            <p:spPr>
              <a:xfrm>
                <a:off x="6237614" y="3257644"/>
                <a:ext cx="2781125" cy="22467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7. One alternative is to decumulate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d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m:rPr>
                          <m:nor/>
                        </m:rPr>
                        <a:rPr lang="en-GB" sz="2800" b="0" i="0" baseline="-25000" dirty="0" smtClean="0"/>
                        <m:t>+</m:t>
                      </m:r>
                      <m:r>
                        <m:rPr>
                          <m:nor/>
                        </m:rPr>
                        <a:rPr lang="en-GB" sz="2800" b="0" i="0" baseline="-25000" dirty="0" smtClean="0"/>
                        <m:t>n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C2251-3C2A-C585-38A6-81A4312FB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14" y="3257644"/>
                <a:ext cx="2781125" cy="2246769"/>
              </a:xfrm>
              <a:prstGeom prst="rect">
                <a:avLst/>
              </a:prstGeom>
              <a:blipFill>
                <a:blip r:embed="rId2"/>
                <a:stretch>
                  <a:fillRect l="-5023" t="-2809"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5E13EB8-22EF-D977-35C4-8AD52113AC0E}"/>
              </a:ext>
            </a:extLst>
          </p:cNvPr>
          <p:cNvSpPr/>
          <p:nvPr/>
        </p:nvSpPr>
        <p:spPr>
          <a:xfrm>
            <a:off x="4597399" y="15113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85032-4E70-0A7A-04C8-F5C1A3294FBF}"/>
              </a:ext>
            </a:extLst>
          </p:cNvPr>
          <p:cNvSpPr/>
          <p:nvPr/>
        </p:nvSpPr>
        <p:spPr>
          <a:xfrm>
            <a:off x="4597399" y="18415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8EA94-8B9B-35B7-98EF-D55D230F8330}"/>
              </a:ext>
            </a:extLst>
          </p:cNvPr>
          <p:cNvSpPr/>
          <p:nvPr/>
        </p:nvSpPr>
        <p:spPr>
          <a:xfrm>
            <a:off x="5435599" y="1524001"/>
            <a:ext cx="787401" cy="279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44B38DD-E4D4-2DD9-675C-EA547B75ABD9}"/>
              </a:ext>
            </a:extLst>
          </p:cNvPr>
          <p:cNvCxnSpPr>
            <a:endCxn id="9" idx="2"/>
          </p:cNvCxnSpPr>
          <p:nvPr/>
        </p:nvCxnSpPr>
        <p:spPr>
          <a:xfrm flipV="1">
            <a:off x="5384800" y="1803401"/>
            <a:ext cx="444500" cy="16509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C6894D3-358E-5BB6-FD00-BC0405D55943}"/>
              </a:ext>
            </a:extLst>
          </p:cNvPr>
          <p:cNvCxnSpPr>
            <a:endCxn id="9" idx="0"/>
          </p:cNvCxnSpPr>
          <p:nvPr/>
        </p:nvCxnSpPr>
        <p:spPr>
          <a:xfrm>
            <a:off x="4991100" y="1353587"/>
            <a:ext cx="838200" cy="17041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E4FF07-9F98-4D5C-DEBE-7B0CF1CF9C22}"/>
              </a:ext>
            </a:extLst>
          </p:cNvPr>
          <p:cNvCxnSpPr>
            <a:endCxn id="7" idx="0"/>
          </p:cNvCxnSpPr>
          <p:nvPr/>
        </p:nvCxnSpPr>
        <p:spPr>
          <a:xfrm>
            <a:off x="4991100" y="1353587"/>
            <a:ext cx="0" cy="157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5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598000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70,252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66,966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C2251-3C2A-C585-38A6-81A4312FB3D1}"/>
                  </a:ext>
                </a:extLst>
              </p:cNvPr>
              <p:cNvSpPr txBox="1"/>
              <p:nvPr/>
            </p:nvSpPr>
            <p:spPr>
              <a:xfrm>
                <a:off x="6237614" y="3257644"/>
                <a:ext cx="2781125" cy="22467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7. One alternative is to decumulate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d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m:rPr>
                          <m:nor/>
                        </m:rPr>
                        <a:rPr lang="en-GB" sz="2800" b="0" i="0" baseline="-25000" dirty="0" smtClean="0"/>
                        <m:t>+</m:t>
                      </m:r>
                      <m:r>
                        <m:rPr>
                          <m:nor/>
                        </m:rPr>
                        <a:rPr lang="en-GB" sz="2800" b="0" i="0" baseline="-25000" dirty="0" smtClean="0"/>
                        <m:t>n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3C2251-3C2A-C585-38A6-81A4312FB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14" y="3257644"/>
                <a:ext cx="2781125" cy="2246769"/>
              </a:xfrm>
              <a:prstGeom prst="rect">
                <a:avLst/>
              </a:prstGeom>
              <a:blipFill>
                <a:blip r:embed="rId2"/>
                <a:stretch>
                  <a:fillRect l="-5023" t="-2809"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5E13EB8-22EF-D977-35C4-8AD52113AC0E}"/>
              </a:ext>
            </a:extLst>
          </p:cNvPr>
          <p:cNvSpPr/>
          <p:nvPr/>
        </p:nvSpPr>
        <p:spPr>
          <a:xfrm>
            <a:off x="4597399" y="18161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85032-4E70-0A7A-04C8-F5C1A3294FBF}"/>
              </a:ext>
            </a:extLst>
          </p:cNvPr>
          <p:cNvSpPr/>
          <p:nvPr/>
        </p:nvSpPr>
        <p:spPr>
          <a:xfrm>
            <a:off x="4597399" y="21463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8EA94-8B9B-35B7-98EF-D55D230F8330}"/>
              </a:ext>
            </a:extLst>
          </p:cNvPr>
          <p:cNvSpPr/>
          <p:nvPr/>
        </p:nvSpPr>
        <p:spPr>
          <a:xfrm>
            <a:off x="5435599" y="1828801"/>
            <a:ext cx="787401" cy="279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44B38DD-E4D4-2DD9-675C-EA547B75ABD9}"/>
              </a:ext>
            </a:extLst>
          </p:cNvPr>
          <p:cNvCxnSpPr>
            <a:endCxn id="9" idx="2"/>
          </p:cNvCxnSpPr>
          <p:nvPr/>
        </p:nvCxnSpPr>
        <p:spPr>
          <a:xfrm flipV="1">
            <a:off x="5384800" y="2108201"/>
            <a:ext cx="444500" cy="16509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C6894D3-358E-5BB6-FD00-BC0405D55943}"/>
              </a:ext>
            </a:extLst>
          </p:cNvPr>
          <p:cNvCxnSpPr>
            <a:endCxn id="9" idx="0"/>
          </p:cNvCxnSpPr>
          <p:nvPr/>
        </p:nvCxnSpPr>
        <p:spPr>
          <a:xfrm>
            <a:off x="4991100" y="1658387"/>
            <a:ext cx="838200" cy="17041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E4FF07-9F98-4D5C-DEBE-7B0CF1CF9C22}"/>
              </a:ext>
            </a:extLst>
          </p:cNvPr>
          <p:cNvCxnSpPr>
            <a:endCxn id="7" idx="0"/>
          </p:cNvCxnSpPr>
          <p:nvPr/>
        </p:nvCxnSpPr>
        <p:spPr>
          <a:xfrm>
            <a:off x="4991100" y="1658387"/>
            <a:ext cx="0" cy="157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772030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7C21D0-FFB3-B2F2-2AE6-22948474AEBC}"/>
                  </a:ext>
                </a:extLst>
              </p:cNvPr>
              <p:cNvSpPr txBox="1"/>
              <p:nvPr/>
            </p:nvSpPr>
            <p:spPr>
              <a:xfrm>
                <a:off x="6237614" y="3257644"/>
                <a:ext cx="2781125" cy="22467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7. One alternative is to decumulate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d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dirty="0"/>
                        <m:t>l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m:rPr>
                          <m:nor/>
                        </m:rPr>
                        <a:rPr lang="en-GB" sz="2800" b="0" i="0" baseline="-25000" dirty="0" smtClean="0"/>
                        <m:t>+</m:t>
                      </m:r>
                      <m:r>
                        <m:rPr>
                          <m:nor/>
                        </m:rPr>
                        <a:rPr lang="en-GB" sz="2800" b="0" i="0" baseline="-25000" dirty="0" smtClean="0"/>
                        <m:t>n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7C21D0-FFB3-B2F2-2AE6-22948474A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14" y="3257644"/>
                <a:ext cx="2781125" cy="2246769"/>
              </a:xfrm>
              <a:prstGeom prst="rect">
                <a:avLst/>
              </a:prstGeom>
              <a:blipFill>
                <a:blip r:embed="rId2"/>
                <a:stretch>
                  <a:fillRect l="-5023" t="-2809" r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14CC850-A82E-A9C6-BA79-A365FBA02C94}"/>
              </a:ext>
            </a:extLst>
          </p:cNvPr>
          <p:cNvSpPr/>
          <p:nvPr/>
        </p:nvSpPr>
        <p:spPr>
          <a:xfrm>
            <a:off x="4597399" y="58801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E28D7-605A-2AFA-0797-49B522AF5354}"/>
              </a:ext>
            </a:extLst>
          </p:cNvPr>
          <p:cNvSpPr/>
          <p:nvPr/>
        </p:nvSpPr>
        <p:spPr>
          <a:xfrm>
            <a:off x="4597399" y="62103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4BB8E-D185-DFCA-6258-D1C3875E5320}"/>
              </a:ext>
            </a:extLst>
          </p:cNvPr>
          <p:cNvSpPr/>
          <p:nvPr/>
        </p:nvSpPr>
        <p:spPr>
          <a:xfrm>
            <a:off x="5435599" y="5892801"/>
            <a:ext cx="787401" cy="279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CEE5526-EBF8-6083-45F2-2A3BC6CA5E02}"/>
              </a:ext>
            </a:extLst>
          </p:cNvPr>
          <p:cNvCxnSpPr>
            <a:endCxn id="7" idx="2"/>
          </p:cNvCxnSpPr>
          <p:nvPr/>
        </p:nvCxnSpPr>
        <p:spPr>
          <a:xfrm flipV="1">
            <a:off x="5384800" y="6172201"/>
            <a:ext cx="444500" cy="16509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EE9B749-2B5C-7D49-C97E-FFD57A89EBBD}"/>
              </a:ext>
            </a:extLst>
          </p:cNvPr>
          <p:cNvCxnSpPr>
            <a:endCxn id="7" idx="0"/>
          </p:cNvCxnSpPr>
          <p:nvPr/>
        </p:nvCxnSpPr>
        <p:spPr>
          <a:xfrm>
            <a:off x="4991100" y="5722387"/>
            <a:ext cx="838200" cy="17041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517F18-1D57-163E-DACF-B3D73AD97CC2}"/>
              </a:ext>
            </a:extLst>
          </p:cNvPr>
          <p:cNvCxnSpPr>
            <a:endCxn id="5" idx="0"/>
          </p:cNvCxnSpPr>
          <p:nvPr/>
        </p:nvCxnSpPr>
        <p:spPr>
          <a:xfrm>
            <a:off x="4991100" y="5722387"/>
            <a:ext cx="0" cy="157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2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783594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97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920579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7C21D0-FFB3-B2F2-2AE6-22948474AEBC}"/>
                  </a:ext>
                </a:extLst>
              </p:cNvPr>
              <p:cNvSpPr txBox="1"/>
              <p:nvPr/>
            </p:nvSpPr>
            <p:spPr>
              <a:xfrm>
                <a:off x="6237614" y="3257644"/>
                <a:ext cx="2781125" cy="31085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7. One alternative is to decumulate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/>
                  <a:t>Then, </a:t>
                </a:r>
                <a:r>
                  <a:rPr lang="en-GB" sz="2800" i="1" dirty="0"/>
                  <a:t>close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d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</m:oMath>
                </a14:m>
                <a:r>
                  <a:rPr lang="en-GB" sz="2800" baseline="-25000" dirty="0"/>
                  <a:t> </a:t>
                </a:r>
                <a:r>
                  <a:rPr lang="en-GB" sz="2800" dirty="0"/>
                  <a:t>with the same value of 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7C21D0-FFB3-B2F2-2AE6-22948474A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14" y="3257644"/>
                <a:ext cx="2781125" cy="3108543"/>
              </a:xfrm>
              <a:prstGeom prst="rect">
                <a:avLst/>
              </a:prstGeom>
              <a:blipFill>
                <a:blip r:embed="rId2"/>
                <a:stretch>
                  <a:fillRect l="-5023" t="-2033" r="-6849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7A7F5EE-0E18-3F50-4769-D54BB54A4C2F}"/>
              </a:ext>
            </a:extLst>
          </p:cNvPr>
          <p:cNvSpPr/>
          <p:nvPr/>
        </p:nvSpPr>
        <p:spPr>
          <a:xfrm>
            <a:off x="4597399" y="61849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04C73-A1AC-22C0-D3EF-45C2AF423724}"/>
              </a:ext>
            </a:extLst>
          </p:cNvPr>
          <p:cNvSpPr/>
          <p:nvPr/>
        </p:nvSpPr>
        <p:spPr>
          <a:xfrm>
            <a:off x="5435599" y="6197601"/>
            <a:ext cx="787401" cy="279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353859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86,315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297,323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349,527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347,467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345,582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341,873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337,274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332,188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326,672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320,671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313,981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306,661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298,266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286,480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265,614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215,534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4E1294-EAC7-2479-AB08-95601FD158EA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5985353" cy="41408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8. Use a formula to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aseline="-25000" dirty="0" smtClean="0"/>
                        <m:t>n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L</m:t>
                      </m:r>
                      <m:r>
                        <m:rPr>
                          <m:nor/>
                        </m:rPr>
                        <a:rPr lang="en-GB" sz="4000" baseline="-25000" dirty="0" smtClean="0"/>
                        <m:t>x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rgbClr val="0070C0"/>
                          </a:solidFill>
                        </a:rPr>
                        <m:t>n</m:t>
                      </m:r>
                      <m:r>
                        <a:rPr lang="en-GB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rgbClr val="0070C0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rgbClr val="0070C0"/>
                              </a:solidFill>
                            </a:rPr>
                            <m:t>x</m:t>
                          </m:r>
                          <m:r>
                            <a:rPr lang="en-GB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rgbClr val="0070C0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rgbClr val="0070C0"/>
                              </a:solidFill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rgbClr val="0070C0"/>
                              </a:solidFill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GB" sz="2800" b="0" i="0" dirty="0" smtClean="0"/>
                        <m:t>+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a:rPr lang="en-GB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GB" sz="2800" baseline="-25000" dirty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rgbClr val="FF000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GB" sz="2800" baseline="-25000" dirty="0">
                          <a:solidFill>
                            <a:srgbClr val="FF0000"/>
                          </a:solidFill>
                        </a:rPr>
                        <m:t>x</m:t>
                      </m:r>
                      <m:r>
                        <a:rPr lang="en-GB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GB" sz="2800" baseline="-25000" dirty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2800" dirty="0">
                          <a:solidFill>
                            <a:srgbClr val="FF0000"/>
                          </a:solidFill>
                        </a:rPr>
                        <m:t>d</m:t>
                      </m:r>
                      <m:r>
                        <m:rPr>
                          <m:nor/>
                        </m:rPr>
                        <a:rPr lang="en-GB" sz="2800" baseline="-25000" dirty="0">
                          <a:solidFill>
                            <a:srgbClr val="FF0000"/>
                          </a:solidFill>
                        </a:rPr>
                        <m:t>x</m:t>
                      </m:r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</m:oMath>
                </a14:m>
                <a:r>
                  <a:rPr lang="en-GB" sz="2800" dirty="0"/>
                  <a:t> is the number of person-years lived in the age interval. While each survivor contributes with n years </a:t>
                </a:r>
                <a:r>
                  <a:rPr lang="en-GB" sz="2800" dirty="0">
                    <a:solidFill>
                      <a:srgbClr val="0070C0"/>
                    </a:solidFill>
                  </a:rPr>
                  <a:t>(in blue)</a:t>
                </a:r>
                <a:r>
                  <a:rPr lang="en-GB" sz="2800" dirty="0"/>
                  <a:t>, each deceased contributes n times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a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years </a:t>
                </a:r>
                <a:r>
                  <a:rPr lang="en-GB" sz="2800" dirty="0">
                    <a:solidFill>
                      <a:srgbClr val="FF0000"/>
                    </a:solidFill>
                  </a:rPr>
                  <a:t>(in red)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4E1294-EAC7-2479-AB08-95601FD15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5985353" cy="4140814"/>
              </a:xfrm>
              <a:prstGeom prst="rect">
                <a:avLst/>
              </a:prstGeom>
              <a:blipFill>
                <a:blip r:embed="rId2"/>
                <a:stretch>
                  <a:fillRect l="-2114" t="-1529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61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215713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86,315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297,323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349,527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347,467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345,582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341,873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337,274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332,188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326,672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320,671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313,981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306,661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298,266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286,480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265,614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215,534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5CFC5-5BA6-DCAB-3FB0-2E919DC27576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5985353" cy="41689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8. Use a formula to close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</m:oMath>
                </a14:m>
                <a:r>
                  <a:rPr lang="en-GB" sz="2800" dirty="0"/>
                  <a:t> at the open-ended age interval.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aseline="-25000" dirty="0" smtClean="0"/>
                        <m:t>n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L</m:t>
                      </m:r>
                      <m:r>
                        <m:rPr>
                          <m:nor/>
                        </m:rPr>
                        <a:rPr lang="en-GB" sz="4000" baseline="-25000" dirty="0" smtClean="0"/>
                        <m:t>x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chemeClr val="tx1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chemeClr val="tx1"/>
                              </a:solidFill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chemeClr val="tx1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chemeClr val="tx1"/>
                              </a:solidFill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endParaRPr lang="en-GB" sz="2800" dirty="0"/>
              </a:p>
              <a:p>
                <a:r>
                  <a:rPr lang="en-GB" sz="2800" dirty="0"/>
                  <a:t>This equation can be used for all age groups; if and only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is greater than zero, which is always the case of the open-ended age interval.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5CFC5-5BA6-DCAB-3FB0-2E919DC27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5985353" cy="4168962"/>
              </a:xfrm>
              <a:prstGeom prst="rect">
                <a:avLst/>
              </a:prstGeom>
              <a:blipFill>
                <a:blip r:embed="rId2"/>
                <a:stretch>
                  <a:fillRect l="-2114" t="-1520" r="-2537" b="-3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D2074F8-F152-D192-9EEE-6DA4B7B4B2A2}"/>
              </a:ext>
            </a:extLst>
          </p:cNvPr>
          <p:cNvSpPr/>
          <p:nvPr/>
        </p:nvSpPr>
        <p:spPr>
          <a:xfrm>
            <a:off x="6361148" y="6197601"/>
            <a:ext cx="787401" cy="2794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FCBADA-B8C4-06CB-DA2D-38F92CCBE2CD}"/>
              </a:ext>
            </a:extLst>
          </p:cNvPr>
          <p:cNvSpPr/>
          <p:nvPr/>
        </p:nvSpPr>
        <p:spPr>
          <a:xfrm>
            <a:off x="5443027" y="6205037"/>
            <a:ext cx="787401" cy="27940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74337-D959-E726-72A7-7302D5995067}"/>
              </a:ext>
            </a:extLst>
          </p:cNvPr>
          <p:cNvSpPr/>
          <p:nvPr/>
        </p:nvSpPr>
        <p:spPr>
          <a:xfrm>
            <a:off x="1012277" y="6205037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7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854802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86,315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4,884,186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297,323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349,527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347,467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345,582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341,873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337,274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332,188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326,672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320,671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313,981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306,661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298,266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286,480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265,614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215,534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5985353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5985353" cy="954107"/>
              </a:xfrm>
              <a:prstGeom prst="rect">
                <a:avLst/>
              </a:prstGeom>
              <a:blipFill>
                <a:blip r:embed="rId2"/>
                <a:stretch>
                  <a:fillRect l="-2114" t="-6579" r="-29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B6AC08-C367-084D-9008-93700E9B5C1A}"/>
              </a:ext>
            </a:extLst>
          </p:cNvPr>
          <p:cNvSpPr/>
          <p:nvPr/>
        </p:nvSpPr>
        <p:spPr>
          <a:xfrm>
            <a:off x="6315306" y="1543144"/>
            <a:ext cx="901875" cy="4978399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C9617-7760-3ECD-1C69-8D2AE0D35EE4}"/>
              </a:ext>
            </a:extLst>
          </p:cNvPr>
          <p:cNvSpPr/>
          <p:nvPr/>
        </p:nvSpPr>
        <p:spPr>
          <a:xfrm>
            <a:off x="7315196" y="1550579"/>
            <a:ext cx="901875" cy="30052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176358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86,315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4,884,186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297,323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4,797,871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349,527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347,467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345,582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341,873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337,274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332,188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326,672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320,671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313,981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306,661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298,266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286,480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265,614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215,534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5985353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5985353" cy="954107"/>
              </a:xfrm>
              <a:prstGeom prst="rect">
                <a:avLst/>
              </a:prstGeom>
              <a:blipFill>
                <a:blip r:embed="rId2"/>
                <a:stretch>
                  <a:fillRect l="-2114" t="-6579" r="-29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B6AC08-C367-084D-9008-93700E9B5C1A}"/>
              </a:ext>
            </a:extLst>
          </p:cNvPr>
          <p:cNvSpPr/>
          <p:nvPr/>
        </p:nvSpPr>
        <p:spPr>
          <a:xfrm>
            <a:off x="6315306" y="1826260"/>
            <a:ext cx="901875" cy="469528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C9617-7760-3ECD-1C69-8D2AE0D35EE4}"/>
              </a:ext>
            </a:extLst>
          </p:cNvPr>
          <p:cNvSpPr/>
          <p:nvPr/>
        </p:nvSpPr>
        <p:spPr>
          <a:xfrm>
            <a:off x="7315196" y="1826260"/>
            <a:ext cx="901875" cy="30052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008656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86,315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4,884,186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297,323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4,797,871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349,527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4,500,548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347,467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345,582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341,873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337,274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332,188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326,672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320,671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313,981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306,661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298,266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286,480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265,614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215,534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5985353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5985353" cy="954107"/>
              </a:xfrm>
              <a:prstGeom prst="rect">
                <a:avLst/>
              </a:prstGeom>
              <a:blipFill>
                <a:blip r:embed="rId2"/>
                <a:stretch>
                  <a:fillRect l="-2114" t="-6579" r="-29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B6AC08-C367-084D-9008-93700E9B5C1A}"/>
              </a:ext>
            </a:extLst>
          </p:cNvPr>
          <p:cNvSpPr/>
          <p:nvPr/>
        </p:nvSpPr>
        <p:spPr>
          <a:xfrm>
            <a:off x="6315306" y="2131061"/>
            <a:ext cx="901875" cy="4390482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C9617-7760-3ECD-1C69-8D2AE0D35EE4}"/>
              </a:ext>
            </a:extLst>
          </p:cNvPr>
          <p:cNvSpPr/>
          <p:nvPr/>
        </p:nvSpPr>
        <p:spPr>
          <a:xfrm>
            <a:off x="7315196" y="2131060"/>
            <a:ext cx="901875" cy="30052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2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683845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86,315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4,884,186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297,323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4,797,871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349,527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4,500,548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347,467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4,151,021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345,582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3,803,554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341,873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3,457,972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337,274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3,116,099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332,188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2,778,825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326,672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2,446,637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320,671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2,119,964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313,981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1,799,293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306,661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1,485,313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298,266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1,178,652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286,480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880,386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265,614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593,906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215,534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328,293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5985353" cy="9541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5985353" cy="954107"/>
              </a:xfrm>
              <a:prstGeom prst="rect">
                <a:avLst/>
              </a:prstGeom>
              <a:blipFill>
                <a:blip r:embed="rId2"/>
                <a:stretch>
                  <a:fillRect l="-2114" t="-6579" r="-296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B6AC08-C367-084D-9008-93700E9B5C1A}"/>
              </a:ext>
            </a:extLst>
          </p:cNvPr>
          <p:cNvSpPr/>
          <p:nvPr/>
        </p:nvSpPr>
        <p:spPr>
          <a:xfrm>
            <a:off x="6315306" y="5867401"/>
            <a:ext cx="901875" cy="654142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C9617-7760-3ECD-1C69-8D2AE0D35EE4}"/>
              </a:ext>
            </a:extLst>
          </p:cNvPr>
          <p:cNvSpPr/>
          <p:nvPr/>
        </p:nvSpPr>
        <p:spPr>
          <a:xfrm>
            <a:off x="7315196" y="5866841"/>
            <a:ext cx="901875" cy="33664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10115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86,315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4,884,186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297,323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4,797,871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349,527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4,500,548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347,467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4,151,021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345,582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3,803,554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341,873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3,457,972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337,274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3,116,099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332,188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2,778,825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326,672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2,446,637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320,671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2,119,964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313,981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1,799,293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306,661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1,485,313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298,266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1,178,652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286,480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880,386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265,614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593,906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215,534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328,293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5985353" cy="26776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  <a:p>
                <a:endParaRPr lang="en-GB" sz="2800" dirty="0"/>
              </a:p>
              <a:p>
                <a:r>
                  <a:rPr lang="en-GB" sz="2800" dirty="0"/>
                  <a:t>By construction,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dirty="0"/>
                      <m:t>T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should have the same value at the open-ended age interval.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41C654-1BD9-657E-3BC9-B239F928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5985353" cy="2677656"/>
              </a:xfrm>
              <a:prstGeom prst="rect">
                <a:avLst/>
              </a:prstGeom>
              <a:blipFill>
                <a:blip r:embed="rId2"/>
                <a:stretch>
                  <a:fillRect l="-2114" t="-2358" r="-2960"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B6AC08-C367-084D-9008-93700E9B5C1A}"/>
              </a:ext>
            </a:extLst>
          </p:cNvPr>
          <p:cNvSpPr/>
          <p:nvPr/>
        </p:nvSpPr>
        <p:spPr>
          <a:xfrm>
            <a:off x="6315306" y="6184899"/>
            <a:ext cx="901875" cy="33664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C9617-7760-3ECD-1C69-8D2AE0D35EE4}"/>
              </a:ext>
            </a:extLst>
          </p:cNvPr>
          <p:cNvSpPr/>
          <p:nvPr/>
        </p:nvSpPr>
        <p:spPr>
          <a:xfrm>
            <a:off x="7315196" y="6184341"/>
            <a:ext cx="901875" cy="33664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90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027799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86,315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4,884,186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48.84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297,323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4,797,871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59.64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349,527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4,500,548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64.06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69,559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347,467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4,151,021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59.68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345,582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3,803,554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54.78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341,873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3,457,972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50.26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337,274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3,116,099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45.86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332,188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2,778,825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41.50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326,672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2,446,637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37.12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320,671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2,119,964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32.74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313,981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1,799,293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28.33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306,661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1,485,313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23.92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298,266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1,178,652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19.46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286,480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880,386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14.99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265,614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593,906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10.63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215,534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328,293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6.52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3.15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31886-AF0E-1B77-1A70-6CED97EFE31D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4169253" cy="33071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10.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a function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T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="0" i="0" dirty="0" smtClean="0"/>
                        <m:t>e</m:t>
                      </m:r>
                      <m:r>
                        <m:rPr>
                          <m:nor/>
                        </m:rPr>
                        <a:rPr lang="en-GB" sz="4000" b="0" i="0" baseline="-25000" dirty="0" smtClean="0"/>
                        <m:t>x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chemeClr val="tx1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chemeClr val="tx1"/>
                              </a:solidFill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31886-AF0E-1B77-1A70-6CED97EFE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4169253" cy="3307187"/>
              </a:xfrm>
              <a:prstGeom prst="rect">
                <a:avLst/>
              </a:prstGeom>
              <a:blipFill>
                <a:blip r:embed="rId2"/>
                <a:stretch>
                  <a:fillRect l="-3040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7B559EE-9018-4E87-A722-D556B52F3341}"/>
              </a:ext>
            </a:extLst>
          </p:cNvPr>
          <p:cNvSpPr/>
          <p:nvPr/>
        </p:nvSpPr>
        <p:spPr>
          <a:xfrm>
            <a:off x="4550006" y="1543144"/>
            <a:ext cx="901875" cy="4978399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389BE-ED1B-E81A-65DE-13385F01F678}"/>
              </a:ext>
            </a:extLst>
          </p:cNvPr>
          <p:cNvSpPr/>
          <p:nvPr/>
        </p:nvSpPr>
        <p:spPr>
          <a:xfrm>
            <a:off x="7280506" y="1543144"/>
            <a:ext cx="999894" cy="497839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96BFE-3849-2B02-B128-95CFFA77682C}"/>
              </a:ext>
            </a:extLst>
          </p:cNvPr>
          <p:cNvSpPr/>
          <p:nvPr/>
        </p:nvSpPr>
        <p:spPr>
          <a:xfrm>
            <a:off x="8420100" y="1543144"/>
            <a:ext cx="689381" cy="497839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18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768667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>
                          <a:effectLst/>
                        </a:rPr>
                        <a:t>n</a:t>
                      </a:r>
                      <a:r>
                        <a:rPr lang="en-GB" sz="1600" u="none" strike="noStrike">
                          <a:effectLst/>
                        </a:rPr>
                        <a:t>L</a:t>
                      </a:r>
                      <a:r>
                        <a:rPr lang="en-GB" sz="1600" u="none" strike="noStrike" baseline="-25000">
                          <a:effectLst/>
                        </a:rPr>
                        <a:t>x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T</a:t>
                      </a:r>
                      <a:r>
                        <a:rPr lang="en-GB" sz="1600" u="none" strike="noStrike" baseline="-25000">
                          <a:effectLst/>
                        </a:rPr>
                        <a:t>x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0.19550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0.80450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100,000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19,550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86,315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4,884,186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48.84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0.12676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0.87324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80,450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10,198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297,323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4,797,871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59.64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0.00985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70,252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692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349,527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4,500,548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64.06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0.00190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0.99810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69,559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132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347,467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4,151,021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59.68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0.00896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0.99104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69,427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622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345,582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3,803,554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54.78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0.98748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68,805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862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341,873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3,457,972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50.26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0.01440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67,944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978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337,274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3,116,099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45.86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0.01577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66,966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1,056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332,188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2,778,825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41.50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0.01745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0.98255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65,909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326,672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2,446,637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37.12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0.01931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0.98069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64,760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1,251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320,671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2,119,964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32.74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0.02245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0.97755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63,509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1,425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313,981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1,799,293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28.33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0.02420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0.97580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62,083</a:t>
                      </a:r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1,503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306,661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1,485,313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23.92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0.03062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0.96938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60,581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1,855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298,266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1,178,652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19.46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0.04869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0.95131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58,726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2,859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286,480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880,386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14.99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0.09823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0.90177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55,866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5,488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265,614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593,906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10.63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0.28870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0.71130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50,379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14,544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215,534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328,293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6.52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1.00000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35,835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35,835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112,759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3.15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31886-AF0E-1B77-1A70-6CED97EFE31D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4169253" cy="456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10.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a function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T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/>
                  <a:t>By construction, the life expectancy at 75 is equal to the reciprocal of</a:t>
                </a:r>
                <a14:m>
                  <m:oMath xmlns:m="http://schemas.openxmlformats.org/officeDocument/2006/math">
                    <m:r>
                      <a:rPr lang="en-GB" sz="28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GB" sz="2800" dirty="0"/>
                      <m:t>m</m:t>
                    </m:r>
                    <m:r>
                      <m:rPr>
                        <m:nor/>
                      </m:rPr>
                      <a:rPr lang="en-GB" sz="2800" baseline="-25000" dirty="0"/>
                      <m:t>75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="0" i="0" dirty="0" smtClean="0">
                          <a:solidFill>
                            <a:schemeClr val="tx1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GB" sz="4000" baseline="-25000" dirty="0" smtClean="0">
                          <a:solidFill>
                            <a:schemeClr val="tx1"/>
                          </a:solidFill>
                        </a:rPr>
                        <m:t>75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800" b="0" i="1" dirty="0" smtClean="0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GB" sz="2800" i="1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m:rPr>
                              <m:nor/>
                            </m:rPr>
                            <a:rPr lang="en-GB" sz="2800" dirty="0">
                              <a:solidFill>
                                <a:schemeClr val="tx1"/>
                              </a:solidFill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chemeClr val="tx1"/>
                              </a:solidFill>
                            </a:rPr>
                            <m:t>75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31886-AF0E-1B77-1A70-6CED97EFE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4169253" cy="4560800"/>
              </a:xfrm>
              <a:prstGeom prst="rect">
                <a:avLst/>
              </a:prstGeom>
              <a:blipFill>
                <a:blip r:embed="rId2"/>
                <a:stretch>
                  <a:fillRect l="-3040" t="-1389" r="-4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7B559EE-9018-4E87-A722-D556B52F3341}"/>
              </a:ext>
            </a:extLst>
          </p:cNvPr>
          <p:cNvSpPr/>
          <p:nvPr/>
        </p:nvSpPr>
        <p:spPr>
          <a:xfrm>
            <a:off x="955906" y="6184900"/>
            <a:ext cx="901875" cy="33664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96BFE-3849-2B02-B128-95CFFA77682C}"/>
              </a:ext>
            </a:extLst>
          </p:cNvPr>
          <p:cNvSpPr/>
          <p:nvPr/>
        </p:nvSpPr>
        <p:spPr>
          <a:xfrm>
            <a:off x="8420100" y="6184900"/>
            <a:ext cx="689381" cy="33664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0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607486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32D3A5-6F44-353D-84F9-2AB66C5E7AE5}"/>
              </a:ext>
            </a:extLst>
          </p:cNvPr>
          <p:cNvSpPr/>
          <p:nvPr/>
        </p:nvSpPr>
        <p:spPr>
          <a:xfrm>
            <a:off x="313847" y="1562100"/>
            <a:ext cx="600553" cy="495299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997375-28B0-8C04-360F-807327404387}"/>
              </a:ext>
            </a:extLst>
          </p:cNvPr>
          <p:cNvSpPr/>
          <p:nvPr/>
        </p:nvSpPr>
        <p:spPr>
          <a:xfrm>
            <a:off x="1904999" y="1562100"/>
            <a:ext cx="355601" cy="475989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F19AC-2439-4177-1969-DDDAE1F7BE37}"/>
              </a:ext>
            </a:extLst>
          </p:cNvPr>
          <p:cNvSpPr txBox="1"/>
          <p:nvPr/>
        </p:nvSpPr>
        <p:spPr>
          <a:xfrm>
            <a:off x="2489200" y="1562100"/>
            <a:ext cx="3416300" cy="523220"/>
          </a:xfrm>
          <a:prstGeom prst="rect">
            <a:avLst/>
          </a:prstGeom>
          <a:solidFill>
            <a:schemeClr val="accent4">
              <a:lumMod val="20000"/>
              <a:lumOff val="80000"/>
              <a:alpha val="6974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1. Use </a:t>
            </a:r>
            <a:r>
              <a:rPr lang="en-US" sz="2800" i="1" dirty="0"/>
              <a:t>x</a:t>
            </a:r>
            <a:r>
              <a:rPr lang="en-US" sz="2800" dirty="0"/>
              <a:t> to calculate </a:t>
            </a:r>
            <a:r>
              <a:rPr lang="en-US" sz="28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46676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79E2-719C-C824-C401-EDB1676F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…Thanks!</a:t>
            </a:r>
          </a:p>
        </p:txBody>
      </p:sp>
    </p:spTree>
    <p:extLst>
      <p:ext uri="{BB962C8B-B14F-4D97-AF65-F5344CB8AC3E}">
        <p14:creationId xmlns:p14="http://schemas.microsoft.com/office/powerpoint/2010/main" val="354135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796087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7D6F6B-FDCE-9500-7E68-F01483CCEE2E}"/>
              </a:ext>
            </a:extLst>
          </p:cNvPr>
          <p:cNvSpPr/>
          <p:nvPr/>
        </p:nvSpPr>
        <p:spPr>
          <a:xfrm>
            <a:off x="2285999" y="1525605"/>
            <a:ext cx="520701" cy="68611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7530F-B3AD-67D3-8D67-54CDC4800B07}"/>
              </a:ext>
            </a:extLst>
          </p:cNvPr>
          <p:cNvSpPr txBox="1"/>
          <p:nvPr/>
        </p:nvSpPr>
        <p:spPr>
          <a:xfrm>
            <a:off x="3352800" y="1688500"/>
            <a:ext cx="4802164" cy="2534027"/>
          </a:xfrm>
          <a:prstGeom prst="rect">
            <a:avLst/>
          </a:prstGeom>
          <a:solidFill>
            <a:schemeClr val="accent4">
              <a:lumMod val="20000"/>
              <a:lumOff val="80000"/>
              <a:alpha val="6974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West African population in 1975</a:t>
            </a:r>
          </a:p>
          <a:p>
            <a:r>
              <a:rPr lang="en-US" sz="2800" dirty="0"/>
              <a:t>High level of mortality, as indicated by </a:t>
            </a:r>
            <a:r>
              <a:rPr lang="en-GB" sz="2800" baseline="-25000" dirty="0"/>
              <a:t>1</a:t>
            </a:r>
            <a:r>
              <a:rPr lang="en-GB" sz="2800" u="none" strike="noStrike" dirty="0">
                <a:effectLst/>
              </a:rPr>
              <a:t>m</a:t>
            </a:r>
            <a:r>
              <a:rPr lang="en-GB" sz="2800" u="none" strike="noStrike" baseline="-25000" dirty="0">
                <a:effectLst/>
              </a:rPr>
              <a:t>0</a:t>
            </a:r>
            <a:r>
              <a:rPr lang="en-US" sz="2800" dirty="0"/>
              <a:t>.</a:t>
            </a:r>
          </a:p>
          <a:p>
            <a:endParaRPr lang="en-GB" sz="2800" u="none" strike="noStrike" baseline="-25000" dirty="0">
              <a:effectLst/>
            </a:endParaRPr>
          </a:p>
          <a:p>
            <a:r>
              <a:rPr lang="en-US" sz="2800" dirty="0"/>
              <a:t>2. Assume corresponding values for </a:t>
            </a:r>
            <a:r>
              <a:rPr lang="en-GB" sz="2800" baseline="-25000" dirty="0"/>
              <a:t>1</a:t>
            </a:r>
            <a:r>
              <a:rPr lang="en-GB" sz="2800" u="none" strike="noStrike" dirty="0">
                <a:effectLst/>
              </a:rPr>
              <a:t>a</a:t>
            </a:r>
            <a:r>
              <a:rPr lang="en-GB" sz="2800" baseline="-25000" dirty="0"/>
              <a:t>0</a:t>
            </a:r>
            <a:r>
              <a:rPr lang="en-US" sz="2800" dirty="0"/>
              <a:t> and </a:t>
            </a:r>
            <a:r>
              <a:rPr lang="en-GB" sz="2800" baseline="-25000" dirty="0"/>
              <a:t>4</a:t>
            </a:r>
            <a:r>
              <a:rPr lang="en-GB" sz="2800" u="none" strike="noStrike" dirty="0">
                <a:effectLst/>
              </a:rPr>
              <a:t>a</a:t>
            </a:r>
            <a:r>
              <a:rPr lang="en-GB" sz="2800" u="none" strike="noStrike" baseline="-25000" dirty="0">
                <a:effectLst/>
              </a:rPr>
              <a:t>1</a:t>
            </a:r>
            <a:r>
              <a:rPr lang="en-US" sz="28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A5F7D-4875-3B3A-2401-6CB6192D592D}"/>
              </a:ext>
            </a:extLst>
          </p:cNvPr>
          <p:cNvSpPr/>
          <p:nvPr/>
        </p:nvSpPr>
        <p:spPr>
          <a:xfrm>
            <a:off x="989036" y="1527210"/>
            <a:ext cx="827064" cy="30159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3619-9748-232F-6922-E93F96A4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A98D-7482-33DA-A465-982FC33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BCEDCC-B571-7F5C-590F-23BF5BC3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75" y="6274736"/>
            <a:ext cx="8229600" cy="431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https://doi.org/10.1215/00703370-11330227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C9BA429-88D5-45C7-46E7-A7AB9F5A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50"/>
          <a:stretch/>
        </p:blipFill>
        <p:spPr>
          <a:xfrm>
            <a:off x="19569" y="1104900"/>
            <a:ext cx="9104862" cy="51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7DEA-F55B-567A-A71D-B98009424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65BB-C05B-3BC0-B321-FA61DEBD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851DBF-6133-4711-67FF-51D0E0C7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75" y="6274736"/>
            <a:ext cx="8229600" cy="431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https://doi.org/10.1215/00703370-11330227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37A867D0-B402-E88A-EF25-DBAAC4EE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1" y="1167230"/>
            <a:ext cx="8674654" cy="51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2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437127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D3F21E-0DED-563F-382D-DE50A677760C}"/>
              </a:ext>
            </a:extLst>
          </p:cNvPr>
          <p:cNvSpPr txBox="1"/>
          <p:nvPr/>
        </p:nvSpPr>
        <p:spPr>
          <a:xfrm>
            <a:off x="3352800" y="1688500"/>
            <a:ext cx="4802164" cy="1384995"/>
          </a:xfrm>
          <a:prstGeom prst="rect">
            <a:avLst/>
          </a:prstGeom>
          <a:solidFill>
            <a:schemeClr val="accent4">
              <a:lumMod val="20000"/>
              <a:lumOff val="80000"/>
              <a:alpha val="69746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3</a:t>
            </a:r>
            <a:r>
              <a:rPr lang="en-US" sz="2800" dirty="0"/>
              <a:t>. Assume corresponding values for </a:t>
            </a:r>
            <a:r>
              <a:rPr lang="en-GB" sz="2800" baseline="-25000" dirty="0"/>
              <a:t>5</a:t>
            </a:r>
            <a:r>
              <a:rPr lang="en-GB" sz="2800" u="none" strike="noStrike" dirty="0">
                <a:effectLst/>
              </a:rPr>
              <a:t>a</a:t>
            </a:r>
            <a:r>
              <a:rPr lang="en-GB" sz="2800" baseline="-25000" dirty="0"/>
              <a:t>x </a:t>
            </a:r>
            <a:r>
              <a:rPr lang="en-GB" sz="2800" dirty="0"/>
              <a:t>= 0.5, as a rule of thumb.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8D082-426F-0F9A-980B-8DE7038CC7C7}"/>
              </a:ext>
            </a:extLst>
          </p:cNvPr>
          <p:cNvSpPr/>
          <p:nvPr/>
        </p:nvSpPr>
        <p:spPr>
          <a:xfrm>
            <a:off x="2285999" y="2097104"/>
            <a:ext cx="520701" cy="406239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016265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D3F21E-0DED-563F-382D-DE50A677760C}"/>
              </a:ext>
            </a:extLst>
          </p:cNvPr>
          <p:cNvSpPr txBox="1"/>
          <p:nvPr/>
        </p:nvSpPr>
        <p:spPr>
          <a:xfrm>
            <a:off x="3352800" y="1688500"/>
            <a:ext cx="4802164" cy="3395801"/>
          </a:xfrm>
          <a:prstGeom prst="rect">
            <a:avLst/>
          </a:prstGeom>
          <a:solidFill>
            <a:schemeClr val="accent4">
              <a:lumMod val="20000"/>
              <a:lumOff val="80000"/>
              <a:alpha val="69746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i="1" dirty="0"/>
              <a:t>Some alternatives</a:t>
            </a:r>
            <a:r>
              <a:rPr lang="en-GB" sz="2800" dirty="0"/>
              <a:t>:</a:t>
            </a:r>
          </a:p>
          <a:p>
            <a:r>
              <a:rPr lang="en-GB" sz="2800" dirty="0"/>
              <a:t>Use formulae for</a:t>
            </a:r>
            <a:r>
              <a:rPr lang="en-US" sz="2800" dirty="0"/>
              <a:t> </a:t>
            </a:r>
            <a:r>
              <a:rPr lang="en-GB" sz="2800" baseline="-25000" dirty="0"/>
              <a:t>1</a:t>
            </a:r>
            <a:r>
              <a:rPr lang="en-GB" sz="2800" u="none" strike="noStrike" dirty="0">
                <a:effectLst/>
              </a:rPr>
              <a:t>a</a:t>
            </a:r>
            <a:r>
              <a:rPr lang="en-GB" sz="2800" baseline="-25000" dirty="0"/>
              <a:t>0</a:t>
            </a:r>
            <a:r>
              <a:rPr lang="en-US" sz="2800" dirty="0"/>
              <a:t> and </a:t>
            </a:r>
            <a:r>
              <a:rPr lang="en-GB" sz="2800" baseline="-25000" dirty="0"/>
              <a:t>4</a:t>
            </a:r>
            <a:r>
              <a:rPr lang="en-GB" sz="2800" u="none" strike="noStrike" dirty="0">
                <a:effectLst/>
              </a:rPr>
              <a:t>a</a:t>
            </a:r>
            <a:r>
              <a:rPr lang="en-GB" sz="2800" u="none" strike="noStrike" baseline="-25000" dirty="0">
                <a:effectLst/>
              </a:rPr>
              <a:t>1</a:t>
            </a:r>
            <a:r>
              <a:rPr lang="en-GB" sz="2800" dirty="0"/>
              <a:t> as a function of </a:t>
            </a:r>
            <a:r>
              <a:rPr lang="en-GB" sz="2800" baseline="-25000" dirty="0"/>
              <a:t>1</a:t>
            </a:r>
            <a:r>
              <a:rPr lang="en-GB" sz="2800" u="none" strike="noStrike" dirty="0">
                <a:effectLst/>
              </a:rPr>
              <a:t>m</a:t>
            </a:r>
            <a:r>
              <a:rPr lang="en-GB" sz="2800" u="none" strike="noStrike" baseline="-25000" dirty="0">
                <a:effectLst/>
              </a:rPr>
              <a:t>0</a:t>
            </a:r>
            <a:r>
              <a:rPr lang="en-GB" sz="2800" dirty="0"/>
              <a:t>.</a:t>
            </a:r>
          </a:p>
          <a:p>
            <a:endParaRPr lang="en-GB" sz="2800" u="none" strike="noStrike" baseline="-25000" dirty="0">
              <a:effectLst/>
            </a:endParaRPr>
          </a:p>
          <a:p>
            <a:r>
              <a:rPr lang="en-GB" sz="2800" dirty="0"/>
              <a:t>Graduation of </a:t>
            </a:r>
            <a:r>
              <a:rPr lang="en-GB" sz="2800" baseline="-25000" dirty="0"/>
              <a:t>5</a:t>
            </a:r>
            <a:r>
              <a:rPr lang="en-GB" sz="2800" u="none" strike="noStrike" dirty="0">
                <a:effectLst/>
              </a:rPr>
              <a:t>a</a:t>
            </a:r>
            <a:r>
              <a:rPr lang="en-GB" sz="2800" baseline="-25000" dirty="0"/>
              <a:t>x</a:t>
            </a:r>
            <a:r>
              <a:rPr lang="en-GB" sz="2800" dirty="0"/>
              <a:t>.</a:t>
            </a:r>
          </a:p>
          <a:p>
            <a:endParaRPr lang="en-GB" sz="2800" dirty="0"/>
          </a:p>
          <a:p>
            <a:r>
              <a:rPr lang="en-GB" sz="2800" dirty="0"/>
              <a:t>Import values from another life table.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8D082-426F-0F9A-980B-8DE7038CC7C7}"/>
              </a:ext>
            </a:extLst>
          </p:cNvPr>
          <p:cNvSpPr/>
          <p:nvPr/>
        </p:nvSpPr>
        <p:spPr>
          <a:xfrm>
            <a:off x="2285999" y="1536700"/>
            <a:ext cx="520701" cy="462279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5A1-AA47-D728-C273-1D898159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Life table for an unspecified West African population, 1975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79A165-EA35-C173-FF5D-C66ED6284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365908"/>
              </p:ext>
            </p:extLst>
          </p:nvPr>
        </p:nvGraphicFramePr>
        <p:xfrm>
          <a:off x="263047" y="1164921"/>
          <a:ext cx="8755692" cy="5260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994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5723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79856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592576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886538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894989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79010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97243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93987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82049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0.22650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1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0.03430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0.00038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15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0.00180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25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0.00290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0.00318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35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0.00352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0.00390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45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0.00454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0.00490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0.00622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0.00998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65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0.02066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88835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70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0.06748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5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0.5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309467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75+</a:t>
                      </a:r>
                      <a:endParaRPr lang="en-GB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0.31780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D3F21E-0DED-563F-382D-DE50A677760C}"/>
              </a:ext>
            </a:extLst>
          </p:cNvPr>
          <p:cNvSpPr txBox="1"/>
          <p:nvPr/>
        </p:nvSpPr>
        <p:spPr>
          <a:xfrm>
            <a:off x="3352800" y="1688500"/>
            <a:ext cx="4802164" cy="3826689"/>
          </a:xfrm>
          <a:prstGeom prst="rect">
            <a:avLst/>
          </a:prstGeom>
          <a:solidFill>
            <a:schemeClr val="accent4">
              <a:lumMod val="20000"/>
              <a:lumOff val="80000"/>
              <a:alpha val="69746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i="1" dirty="0"/>
              <a:t>A word of caution</a:t>
            </a:r>
            <a:r>
              <a:rPr lang="en-GB" sz="2800" dirty="0"/>
              <a:t>:</a:t>
            </a:r>
          </a:p>
          <a:p>
            <a:r>
              <a:rPr lang="en-GB" sz="2800" dirty="0"/>
              <a:t>In some textbooks, </a:t>
            </a:r>
            <a:r>
              <a:rPr lang="en-GB" sz="2800" baseline="-25000" dirty="0" err="1"/>
              <a:t>n</a:t>
            </a:r>
            <a:r>
              <a:rPr lang="en-GB" sz="2800" u="none" strike="noStrike" dirty="0" err="1">
                <a:effectLst/>
              </a:rPr>
              <a:t>a</a:t>
            </a:r>
            <a:r>
              <a:rPr lang="en-GB" sz="2800" baseline="-25000" dirty="0" err="1"/>
              <a:t>x</a:t>
            </a:r>
            <a:r>
              <a:rPr lang="en-GB" sz="2800" dirty="0"/>
              <a:t> is a </a:t>
            </a:r>
            <a:r>
              <a:rPr lang="en-GB" sz="2800" dirty="0">
                <a:solidFill>
                  <a:srgbClr val="0070C0"/>
                </a:solidFill>
              </a:rPr>
              <a:t>duration</a:t>
            </a:r>
            <a:r>
              <a:rPr lang="en-GB" sz="2800" dirty="0"/>
              <a:t> rather than a </a:t>
            </a:r>
            <a:r>
              <a:rPr lang="en-GB" sz="2800" dirty="0">
                <a:solidFill>
                  <a:srgbClr val="FF0000"/>
                </a:solidFill>
              </a:rPr>
              <a:t>proportion</a:t>
            </a:r>
            <a:r>
              <a:rPr lang="en-GB" sz="2800" dirty="0"/>
              <a:t> (e.g., Preston et al.). </a:t>
            </a:r>
          </a:p>
          <a:p>
            <a:endParaRPr lang="en-GB" sz="2800" baseline="-25000" dirty="0"/>
          </a:p>
          <a:p>
            <a:r>
              <a:rPr lang="en-GB" sz="2800" dirty="0"/>
              <a:t>From that perspective, </a:t>
            </a:r>
            <a:r>
              <a:rPr lang="en-GB" sz="2800" baseline="-25000" dirty="0" err="1"/>
              <a:t>n</a:t>
            </a:r>
            <a:r>
              <a:rPr lang="en-GB" sz="2800" u="none" strike="noStrike" dirty="0" err="1">
                <a:effectLst/>
              </a:rPr>
              <a:t>a</a:t>
            </a:r>
            <a:r>
              <a:rPr lang="en-GB" sz="2800" baseline="-25000" dirty="0" err="1"/>
              <a:t>x</a:t>
            </a:r>
            <a:r>
              <a:rPr lang="en-GB" sz="2800" dirty="0"/>
              <a:t> &lt; n is defined as the average number of years lived by those dying within the age interval.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8D082-426F-0F9A-980B-8DE7038CC7C7}"/>
              </a:ext>
            </a:extLst>
          </p:cNvPr>
          <p:cNvSpPr/>
          <p:nvPr/>
        </p:nvSpPr>
        <p:spPr>
          <a:xfrm>
            <a:off x="2285999" y="1536700"/>
            <a:ext cx="520701" cy="462279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6419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5730</TotalTime>
  <Words>4374</Words>
  <Application>Microsoft Macintosh PowerPoint</Application>
  <PresentationFormat>On-screen Show (4:3)</PresentationFormat>
  <Paragraphs>3525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Constantia</vt:lpstr>
      <vt:lpstr>Corbel</vt:lpstr>
      <vt:lpstr>Merriweather</vt:lpstr>
      <vt:lpstr>Open Sans</vt:lpstr>
      <vt:lpstr>Times New Roman</vt:lpstr>
      <vt:lpstr>Main_Presentation_Title_Page</vt:lpstr>
      <vt:lpstr>PowerPoint Presentation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1. Life table for an unspecified West African population, 1975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School of Hygiene  &amp; Tropical Medicine</dc:title>
  <dc:creator>Julio E Romero-Prieto</dc:creator>
  <cp:lastModifiedBy>Julio Romero Prieto</cp:lastModifiedBy>
  <cp:revision>242</cp:revision>
  <dcterms:created xsi:type="dcterms:W3CDTF">2017-08-07T14:02:54Z</dcterms:created>
  <dcterms:modified xsi:type="dcterms:W3CDTF">2025-10-11T11:19:10Z</dcterms:modified>
</cp:coreProperties>
</file>